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64.jpg" ContentType="image/jpg"/>
  <Override PartName="/ppt/media/image68.jpg" ContentType="image/jpg"/>
  <Override PartName="/ppt/media/image69.jpg" ContentType="image/jpg"/>
  <Override PartName="/ppt/media/image90.jpg" ContentType="image/jpg"/>
  <Override PartName="/ppt/media/image103.jpg" ContentType="image/jpg"/>
  <Override PartName="/ppt/media/image105.jpg" ContentType="image/jpg"/>
  <Override PartName="/ppt/media/image110.jpg" ContentType="image/jp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258" r:id="rId3"/>
    <p:sldId id="260" r:id="rId4"/>
    <p:sldId id="314" r:id="rId5"/>
    <p:sldId id="313" r:id="rId6"/>
    <p:sldId id="315" r:id="rId7"/>
    <p:sldId id="261" r:id="rId8"/>
    <p:sldId id="262" r:id="rId9"/>
    <p:sldId id="263" r:id="rId10"/>
    <p:sldId id="317" r:id="rId11"/>
    <p:sldId id="266" r:id="rId12"/>
    <p:sldId id="267" r:id="rId13"/>
    <p:sldId id="268" r:id="rId14"/>
    <p:sldId id="269" r:id="rId15"/>
    <p:sldId id="270" r:id="rId16"/>
    <p:sldId id="271" r:id="rId17"/>
    <p:sldId id="272" r:id="rId18"/>
    <p:sldId id="273" r:id="rId19"/>
    <p:sldId id="274" r:id="rId20"/>
    <p:sldId id="316" r:id="rId21"/>
    <p:sldId id="276" r:id="rId22"/>
    <p:sldId id="277" r:id="rId23"/>
    <p:sldId id="278" r:id="rId24"/>
    <p:sldId id="279" r:id="rId25"/>
    <p:sldId id="280" r:id="rId26"/>
    <p:sldId id="281" r:id="rId27"/>
    <p:sldId id="388" r:id="rId28"/>
    <p:sldId id="389" r:id="rId29"/>
    <p:sldId id="390" r:id="rId30"/>
    <p:sldId id="391" r:id="rId31"/>
    <p:sldId id="392" r:id="rId32"/>
    <p:sldId id="404" r:id="rId33"/>
    <p:sldId id="393" r:id="rId34"/>
    <p:sldId id="394" r:id="rId35"/>
    <p:sldId id="395" r:id="rId36"/>
    <p:sldId id="396" r:id="rId37"/>
    <p:sldId id="397" r:id="rId38"/>
    <p:sldId id="398" r:id="rId39"/>
    <p:sldId id="403" r:id="rId40"/>
    <p:sldId id="400" r:id="rId41"/>
    <p:sldId id="401" r:id="rId42"/>
    <p:sldId id="402" r:id="rId43"/>
    <p:sldId id="282" r:id="rId44"/>
    <p:sldId id="283" r:id="rId45"/>
    <p:sldId id="284" r:id="rId46"/>
    <p:sldId id="285" r:id="rId47"/>
    <p:sldId id="287" r:id="rId48"/>
    <p:sldId id="288" r:id="rId49"/>
    <p:sldId id="289" r:id="rId50"/>
    <p:sldId id="290" r:id="rId51"/>
    <p:sldId id="291" r:id="rId52"/>
    <p:sldId id="292" r:id="rId53"/>
    <p:sldId id="293" r:id="rId54"/>
    <p:sldId id="294" r:id="rId55"/>
    <p:sldId id="295" r:id="rId56"/>
    <p:sldId id="296" r:id="rId57"/>
    <p:sldId id="297" r:id="rId58"/>
    <p:sldId id="299" r:id="rId59"/>
    <p:sldId id="300" r:id="rId60"/>
    <p:sldId id="301" r:id="rId61"/>
    <p:sldId id="302" r:id="rId62"/>
    <p:sldId id="303" r:id="rId63"/>
    <p:sldId id="304" r:id="rId64"/>
    <p:sldId id="305" r:id="rId65"/>
    <p:sldId id="306" r:id="rId66"/>
    <p:sldId id="307" r:id="rId67"/>
    <p:sldId id="308" r:id="rId68"/>
    <p:sldId id="309" r:id="rId69"/>
    <p:sldId id="310" r:id="rId70"/>
    <p:sldId id="311" r:id="rId71"/>
    <p:sldId id="312" r:id="rId72"/>
    <p:sldId id="318" r:id="rId73"/>
    <p:sldId id="319" r:id="rId74"/>
    <p:sldId id="320" r:id="rId75"/>
    <p:sldId id="321" r:id="rId76"/>
    <p:sldId id="322" r:id="rId77"/>
    <p:sldId id="323" r:id="rId78"/>
    <p:sldId id="324" r:id="rId79"/>
    <p:sldId id="325" r:id="rId80"/>
    <p:sldId id="326" r:id="rId81"/>
    <p:sldId id="327" r:id="rId82"/>
    <p:sldId id="328" r:id="rId83"/>
    <p:sldId id="329" r:id="rId84"/>
    <p:sldId id="330" r:id="rId85"/>
    <p:sldId id="331" r:id="rId86"/>
    <p:sldId id="332" r:id="rId87"/>
    <p:sldId id="333" r:id="rId88"/>
    <p:sldId id="334" r:id="rId89"/>
    <p:sldId id="335" r:id="rId90"/>
    <p:sldId id="336" r:id="rId91"/>
    <p:sldId id="337" r:id="rId92"/>
    <p:sldId id="338" r:id="rId93"/>
    <p:sldId id="339" r:id="rId94"/>
    <p:sldId id="340"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370" r:id="rId125"/>
    <p:sldId id="371" r:id="rId126"/>
    <p:sldId id="372" r:id="rId127"/>
    <p:sldId id="373" r:id="rId128"/>
    <p:sldId id="374" r:id="rId129"/>
    <p:sldId id="375" r:id="rId130"/>
    <p:sldId id="376" r:id="rId131"/>
    <p:sldId id="377" r:id="rId132"/>
    <p:sldId id="378" r:id="rId133"/>
    <p:sldId id="379" r:id="rId134"/>
    <p:sldId id="380" r:id="rId135"/>
    <p:sldId id="381" r:id="rId136"/>
    <p:sldId id="382" r:id="rId137"/>
    <p:sldId id="383" r:id="rId138"/>
    <p:sldId id="384" r:id="rId139"/>
    <p:sldId id="385" r:id="rId140"/>
    <p:sldId id="386" r:id="rId141"/>
    <p:sldId id="387" r:id="rId142"/>
    <p:sldId id="405" r:id="rId143"/>
    <p:sldId id="406" r:id="rId144"/>
    <p:sldId id="407" r:id="rId145"/>
    <p:sldId id="408" r:id="rId146"/>
    <p:sldId id="409" r:id="rId147"/>
    <p:sldId id="410" r:id="rId148"/>
    <p:sldId id="411" r:id="rId149"/>
    <p:sldId id="412" r:id="rId150"/>
    <p:sldId id="413" r:id="rId1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2" autoAdjust="0"/>
    <p:restoredTop sz="94660"/>
  </p:normalViewPr>
  <p:slideViewPr>
    <p:cSldViewPr snapToGrid="0">
      <p:cViewPr varScale="1">
        <p:scale>
          <a:sx n="79" d="100"/>
          <a:sy n="79" d="100"/>
        </p:scale>
        <p:origin x="96" y="6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e texto verticais">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96DFF08F-DC6B-4601-B491-B0F83F6DD2DA}" type="datetimeFigureOut">
              <a:rPr lang="en-US" dirty="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11/30/2018</a:t>
            </a:fld>
            <a:endParaRPr lang="en-US" dirty="0"/>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24600565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7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11/30/2018</a:t>
            </a:fld>
            <a:endParaRPr lang="en-US" dirty="0"/>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‹nº›</a:t>
            </a:fld>
            <a:endParaRPr dirty="0"/>
          </a:p>
        </p:txBody>
      </p:sp>
    </p:spTree>
    <p:extLst>
      <p:ext uri="{BB962C8B-B14F-4D97-AF65-F5344CB8AC3E}">
        <p14:creationId xmlns:p14="http://schemas.microsoft.com/office/powerpoint/2010/main" val="1671500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D62CEF3B-A037-46D0-B02C-1428F07E9383}" type="datetimeFigureOut">
              <a:rPr lang="en-US" dirty="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CE482DC-2269-4F26-9D2A-7E44B1A4CD8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96DFF08F-DC6B-4601-B491-B0F83F6DD2DA}" type="datetimeFigureOut">
              <a:rPr lang="en-US" dirty="0"/>
              <a:t>11/30/2018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‹nº›</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96DFF08F-DC6B-4601-B491-B0F83F6DD2DA}" type="datetimeFigureOut">
              <a:rPr lang="en-US" dirty="0"/>
              <a:t>11/30/2018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1097280" y="2582335"/>
            <a:ext cx="4937760" cy="328676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217920" y="2582334"/>
            <a:ext cx="4937760" cy="328676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96DFF08F-DC6B-4601-B491-B0F83F6DD2DA}" type="datetimeFigureOut">
              <a:rPr lang="en-US" dirty="0"/>
              <a:t>11/30/2018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96DFF08F-DC6B-4601-B491-B0F83F6DD2DA}" type="datetimeFigureOut">
              <a:rPr lang="en-US" dirty="0"/>
              <a:t>11/30/2018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96DFF08F-DC6B-4601-B491-B0F83F6DD2DA}" type="datetimeFigureOut">
              <a:rPr lang="en-US" dirty="0"/>
              <a:pPr/>
              <a:t>11/30/2018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smtClean="0"/>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96DFF08F-DC6B-4601-B491-B0F83F6DD2DA}" type="datetimeFigureOut">
              <a:rPr lang="en-US" dirty="0"/>
              <a:pPr/>
              <a:t>11/30/2018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smtClean="0"/>
              <a:t>Clique no ícone para adicionar uma imagem</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96DFF08F-DC6B-4601-B491-B0F83F6DD2DA}" type="datetimeFigureOut">
              <a:rPr lang="en-US" dirty="0"/>
              <a:t>11/30/2018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6DFF08F-DC6B-4601-B491-B0F83F6DD2DA}" type="datetimeFigureOut">
              <a:rPr lang="en-US" dirty="0"/>
              <a:pPr/>
              <a:t>11/30/2018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dirty="0"/>
              <a:pPr/>
              <a:t>‹nº›</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6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hyperlink" Target="http://www.vogella.de/articles/JUnit/article.html" TargetMode="External"/><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jp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1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10.jp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http://seleniumhq.org/projects/ide/" TargetMode="External"/><Relationship Id="rId2" Type="http://schemas.openxmlformats.org/officeDocument/2006/relationships/image" Target="../media/image111.png"/><Relationship Id="rId1" Type="http://schemas.openxmlformats.org/officeDocument/2006/relationships/slideLayout" Target="../slideLayouts/slideLayout7.xml"/><Relationship Id="rId5" Type="http://schemas.openxmlformats.org/officeDocument/2006/relationships/hyperlink" Target="http://selenium-grid.openqa.org/" TargetMode="External"/><Relationship Id="rId4" Type="http://schemas.openxmlformats.org/officeDocument/2006/relationships/hyperlink" Target="http://seleniumhq.org/projects/remote-control/"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38.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3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drive.google.com/drive/folders/1bGYrGjSsHVFnvb0VPa5lWeqSnmLRUgt0" TargetMode="Externa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90.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0797" y="2115300"/>
            <a:ext cx="6555485" cy="1259599"/>
          </a:xfrm>
          <a:prstGeom prst="rect">
            <a:avLst/>
          </a:prstGeom>
        </p:spPr>
      </p:pic>
      <p:sp>
        <p:nvSpPr>
          <p:cNvPr id="8" name="text 1"/>
          <p:cNvSpPr txBox="1"/>
          <p:nvPr/>
        </p:nvSpPr>
        <p:spPr>
          <a:xfrm>
            <a:off x="5374260" y="3576548"/>
            <a:ext cx="3524683" cy="415498"/>
          </a:xfrm>
          <a:prstGeom prst="rect">
            <a:avLst/>
          </a:prstGeom>
        </p:spPr>
        <p:txBody>
          <a:bodyPr vert="horz" wrap="none" lIns="0" tIns="0" rIns="0" bIns="0" rtlCol="0">
            <a:spAutoFit/>
          </a:bodyPr>
          <a:lstStyle/>
          <a:p>
            <a:r>
              <a:rPr sz="2700" spc="10" dirty="0">
                <a:solidFill>
                  <a:srgbClr val="444444"/>
                </a:solidFill>
                <a:latin typeface="Lucida Sans Unicode"/>
                <a:cs typeface="Lucida Sans Unicode"/>
              </a:rPr>
              <a:t>Prof</a:t>
            </a:r>
            <a:r>
              <a:rPr lang="pt-BR" sz="2700" spc="10" dirty="0">
                <a:solidFill>
                  <a:srgbClr val="444444"/>
                </a:solidFill>
                <a:latin typeface="Lucida Sans Unicode"/>
                <a:cs typeface="Lucida Sans Unicode"/>
              </a:rPr>
              <a:t>a. Flávia Almeida</a:t>
            </a:r>
            <a:endParaRPr sz="2700" dirty="0">
              <a:latin typeface="Lucida Sans Unicode"/>
              <a:cs typeface="Lucida Sans Unicode"/>
            </a:endParaRPr>
          </a:p>
        </p:txBody>
      </p:sp>
    </p:spTree>
    <p:extLst>
      <p:ext uri="{BB962C8B-B14F-4D97-AF65-F5344CB8AC3E}">
        <p14:creationId xmlns:p14="http://schemas.microsoft.com/office/powerpoint/2010/main" val="12701366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Pesquisa</a:t>
            </a:r>
            <a:endParaRPr lang="pt-BR" dirty="0"/>
          </a:p>
        </p:txBody>
      </p:sp>
      <p:sp>
        <p:nvSpPr>
          <p:cNvPr id="3" name="Espaço Reservado para Conteúdo 2"/>
          <p:cNvSpPr>
            <a:spLocks noGrp="1"/>
          </p:cNvSpPr>
          <p:nvPr>
            <p:ph idx="1"/>
          </p:nvPr>
        </p:nvSpPr>
        <p:spPr>
          <a:xfrm>
            <a:off x="2280744" y="1845734"/>
            <a:ext cx="8874935" cy="4023360"/>
          </a:xfrm>
        </p:spPr>
        <p:txBody>
          <a:bodyPr/>
          <a:lstStyle/>
          <a:p>
            <a:r>
              <a:rPr lang="pt-BR" dirty="0" smtClean="0"/>
              <a:t>Procure outros defeitos famosos de software.</a:t>
            </a:r>
            <a:endParaRPr lang="pt-BR" dirty="0"/>
          </a:p>
        </p:txBody>
      </p:sp>
    </p:spTree>
    <p:extLst>
      <p:ext uri="{BB962C8B-B14F-4D97-AF65-F5344CB8AC3E}">
        <p14:creationId xmlns:p14="http://schemas.microsoft.com/office/powerpoint/2010/main" val="216771038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4059" y="592836"/>
            <a:ext cx="4171188" cy="4998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2133600" y="1178239"/>
            <a:ext cx="10058400" cy="558486"/>
          </a:xfrm>
          <a:prstGeom prst="rect">
            <a:avLst/>
          </a:prstGeom>
        </p:spPr>
        <p:txBody>
          <a:bodyPr vert="horz" wrap="square" lIns="0" tIns="43180" rIns="0" bIns="0" rtlCol="0" anchor="b">
            <a:spAutoFit/>
          </a:bodyPr>
          <a:lstStyle/>
          <a:p>
            <a:pPr marL="12700">
              <a:lnSpc>
                <a:spcPct val="100000"/>
              </a:lnSpc>
              <a:spcBef>
                <a:spcPts val="340"/>
              </a:spcBef>
              <a:tabLst>
                <a:tab pos="268605" algn="l"/>
              </a:tabLst>
            </a:pPr>
            <a:r>
              <a:rPr sz="1700" spc="120" dirty="0" smtClean="0"/>
              <a:t>Test-fixture</a:t>
            </a:r>
            <a:r>
              <a:rPr sz="1700" spc="120" dirty="0"/>
              <a:t>:</a:t>
            </a:r>
            <a:endParaRPr sz="1700" dirty="0"/>
          </a:p>
          <a:p>
            <a:pPr marL="817244" marR="5080" indent="-548640">
              <a:lnSpc>
                <a:spcPct val="101800"/>
              </a:lnSpc>
              <a:spcBef>
                <a:spcPts val="209"/>
              </a:spcBef>
            </a:pPr>
            <a:r>
              <a:rPr sz="1450" i="1" spc="60" dirty="0">
                <a:latin typeface="Arial"/>
                <a:cs typeface="Arial"/>
              </a:rPr>
              <a:t>public </a:t>
            </a:r>
            <a:r>
              <a:rPr sz="1450" i="1" dirty="0">
                <a:latin typeface="Arial"/>
                <a:cs typeface="Arial"/>
              </a:rPr>
              <a:t>class </a:t>
            </a:r>
            <a:r>
              <a:rPr sz="1450" i="1" spc="20" dirty="0">
                <a:latin typeface="Arial"/>
                <a:cs typeface="Arial"/>
              </a:rPr>
              <a:t>MoneyTest </a:t>
            </a:r>
            <a:r>
              <a:rPr sz="1450" i="1" spc="-30" dirty="0">
                <a:latin typeface="Arial"/>
                <a:cs typeface="Arial"/>
              </a:rPr>
              <a:t>{  </a:t>
            </a:r>
            <a:r>
              <a:rPr sz="1450" i="1" spc="45" dirty="0">
                <a:latin typeface="Arial"/>
                <a:cs typeface="Arial"/>
              </a:rPr>
              <a:t>private </a:t>
            </a:r>
            <a:r>
              <a:rPr sz="1450" i="1" spc="20" dirty="0">
                <a:latin typeface="Arial"/>
                <a:cs typeface="Arial"/>
              </a:rPr>
              <a:t>Money</a:t>
            </a:r>
            <a:r>
              <a:rPr sz="1450" i="1" spc="-110" dirty="0">
                <a:latin typeface="Arial"/>
                <a:cs typeface="Arial"/>
              </a:rPr>
              <a:t> </a:t>
            </a:r>
            <a:r>
              <a:rPr sz="1450" i="1" spc="10" dirty="0">
                <a:latin typeface="Arial"/>
                <a:cs typeface="Arial"/>
              </a:rPr>
              <a:t>f12CHF;  </a:t>
            </a:r>
            <a:r>
              <a:rPr sz="1450" i="1" spc="45" dirty="0">
                <a:latin typeface="Arial"/>
                <a:cs typeface="Arial"/>
              </a:rPr>
              <a:t>private </a:t>
            </a:r>
            <a:r>
              <a:rPr sz="1450" i="1" spc="20" dirty="0">
                <a:latin typeface="Arial"/>
                <a:cs typeface="Arial"/>
              </a:rPr>
              <a:t>Money</a:t>
            </a:r>
            <a:r>
              <a:rPr sz="1450" i="1" spc="-110" dirty="0">
                <a:latin typeface="Arial"/>
                <a:cs typeface="Arial"/>
              </a:rPr>
              <a:t> </a:t>
            </a:r>
            <a:r>
              <a:rPr sz="1450" i="1" spc="10" dirty="0">
                <a:latin typeface="Arial"/>
                <a:cs typeface="Arial"/>
              </a:rPr>
              <a:t>f14CHF;  </a:t>
            </a:r>
            <a:r>
              <a:rPr sz="1450" i="1" spc="45" dirty="0">
                <a:latin typeface="Arial"/>
                <a:cs typeface="Arial"/>
              </a:rPr>
              <a:t>private </a:t>
            </a:r>
            <a:r>
              <a:rPr sz="1450" i="1" spc="20" dirty="0">
                <a:latin typeface="Arial"/>
                <a:cs typeface="Arial"/>
              </a:rPr>
              <a:t>Money</a:t>
            </a:r>
            <a:r>
              <a:rPr sz="1450" i="1" spc="-130" dirty="0">
                <a:latin typeface="Arial"/>
                <a:cs typeface="Arial"/>
              </a:rPr>
              <a:t> </a:t>
            </a:r>
            <a:r>
              <a:rPr sz="1450" i="1" spc="5" dirty="0">
                <a:latin typeface="Arial"/>
                <a:cs typeface="Arial"/>
              </a:rPr>
              <a:t>f28USD;</a:t>
            </a:r>
            <a:endParaRPr sz="1450" dirty="0">
              <a:latin typeface="Arial"/>
              <a:cs typeface="Arial"/>
            </a:endParaRPr>
          </a:p>
        </p:txBody>
      </p:sp>
      <p:sp>
        <p:nvSpPr>
          <p:cNvPr id="4" name="object 4"/>
          <p:cNvSpPr txBox="1"/>
          <p:nvPr/>
        </p:nvSpPr>
        <p:spPr>
          <a:xfrm>
            <a:off x="2545747" y="2359033"/>
            <a:ext cx="4293235" cy="3130550"/>
          </a:xfrm>
          <a:prstGeom prst="rect">
            <a:avLst/>
          </a:prstGeom>
        </p:spPr>
        <p:txBody>
          <a:bodyPr vert="horz" wrap="square" lIns="0" tIns="16510" rIns="0" bIns="0" rtlCol="0">
            <a:spAutoFit/>
          </a:bodyPr>
          <a:lstStyle/>
          <a:p>
            <a:pPr marL="560705">
              <a:spcBef>
                <a:spcPts val="130"/>
              </a:spcBef>
            </a:pPr>
            <a:r>
              <a:rPr sz="1450" i="1" spc="-35" dirty="0">
                <a:latin typeface="Arial"/>
                <a:cs typeface="Arial"/>
              </a:rPr>
              <a:t>@Before</a:t>
            </a:r>
            <a:endParaRPr sz="1450" dirty="0">
              <a:latin typeface="Arial"/>
              <a:cs typeface="Arial"/>
            </a:endParaRPr>
          </a:p>
          <a:p>
            <a:pPr marL="560705"/>
            <a:r>
              <a:rPr sz="1450" i="1" spc="50" dirty="0">
                <a:latin typeface="Arial"/>
                <a:cs typeface="Arial"/>
              </a:rPr>
              <a:t>protected void </a:t>
            </a:r>
            <a:r>
              <a:rPr sz="1450" i="1" spc="5" dirty="0">
                <a:latin typeface="Arial"/>
                <a:cs typeface="Arial"/>
              </a:rPr>
              <a:t>setUp()</a:t>
            </a:r>
            <a:r>
              <a:rPr sz="1450" i="1" spc="-120" dirty="0">
                <a:latin typeface="Arial"/>
                <a:cs typeface="Arial"/>
              </a:rPr>
              <a:t> </a:t>
            </a:r>
            <a:r>
              <a:rPr sz="1450" i="1" spc="-30" dirty="0">
                <a:latin typeface="Arial"/>
                <a:cs typeface="Arial"/>
              </a:rPr>
              <a:t>{</a:t>
            </a:r>
            <a:endParaRPr sz="1450" dirty="0">
              <a:latin typeface="Arial"/>
              <a:cs typeface="Arial"/>
            </a:endParaRPr>
          </a:p>
          <a:p>
            <a:pPr marL="1475740" marR="5080" algn="just">
              <a:spcBef>
                <a:spcPts val="10"/>
              </a:spcBef>
            </a:pPr>
            <a:r>
              <a:rPr sz="1450" i="1" spc="45" dirty="0">
                <a:latin typeface="Arial"/>
                <a:cs typeface="Arial"/>
              </a:rPr>
              <a:t>f12CHF= </a:t>
            </a:r>
            <a:r>
              <a:rPr sz="1450" i="1" spc="25" dirty="0">
                <a:latin typeface="Arial"/>
                <a:cs typeface="Arial"/>
              </a:rPr>
              <a:t>new </a:t>
            </a:r>
            <a:r>
              <a:rPr sz="1450" i="1" spc="30" dirty="0">
                <a:latin typeface="Arial"/>
                <a:cs typeface="Arial"/>
              </a:rPr>
              <a:t>Money(12,</a:t>
            </a:r>
            <a:r>
              <a:rPr sz="1450" i="1" spc="-90" dirty="0">
                <a:latin typeface="Arial"/>
                <a:cs typeface="Arial"/>
              </a:rPr>
              <a:t> </a:t>
            </a:r>
            <a:r>
              <a:rPr sz="1450" i="1" spc="-30" dirty="0">
                <a:latin typeface="Arial"/>
                <a:cs typeface="Arial"/>
              </a:rPr>
              <a:t>"CHF");  </a:t>
            </a:r>
            <a:r>
              <a:rPr sz="1450" i="1" spc="45" dirty="0">
                <a:latin typeface="Arial"/>
                <a:cs typeface="Arial"/>
              </a:rPr>
              <a:t>f14CHF= </a:t>
            </a:r>
            <a:r>
              <a:rPr sz="1450" i="1" spc="25" dirty="0">
                <a:latin typeface="Arial"/>
                <a:cs typeface="Arial"/>
              </a:rPr>
              <a:t>new </a:t>
            </a:r>
            <a:r>
              <a:rPr sz="1450" i="1" spc="30" dirty="0">
                <a:latin typeface="Arial"/>
                <a:cs typeface="Arial"/>
              </a:rPr>
              <a:t>Money(14,</a:t>
            </a:r>
            <a:r>
              <a:rPr sz="1450" i="1" spc="-90" dirty="0">
                <a:latin typeface="Arial"/>
                <a:cs typeface="Arial"/>
              </a:rPr>
              <a:t> </a:t>
            </a:r>
            <a:r>
              <a:rPr sz="1450" i="1" spc="-30" dirty="0">
                <a:latin typeface="Arial"/>
                <a:cs typeface="Arial"/>
              </a:rPr>
              <a:t>"CHF");  </a:t>
            </a:r>
            <a:r>
              <a:rPr sz="1450" i="1" spc="35" dirty="0">
                <a:latin typeface="Arial"/>
                <a:cs typeface="Arial"/>
              </a:rPr>
              <a:t>f28USD= </a:t>
            </a:r>
            <a:r>
              <a:rPr sz="1450" i="1" spc="25" dirty="0">
                <a:latin typeface="Arial"/>
                <a:cs typeface="Arial"/>
              </a:rPr>
              <a:t>new </a:t>
            </a:r>
            <a:r>
              <a:rPr sz="1450" i="1" spc="30" dirty="0">
                <a:latin typeface="Arial"/>
                <a:cs typeface="Arial"/>
              </a:rPr>
              <a:t>Money(28,</a:t>
            </a:r>
            <a:r>
              <a:rPr sz="1450" i="1" spc="-50" dirty="0">
                <a:latin typeface="Arial"/>
                <a:cs typeface="Arial"/>
              </a:rPr>
              <a:t> </a:t>
            </a:r>
            <a:r>
              <a:rPr sz="1450" i="1" spc="-40" dirty="0">
                <a:latin typeface="Arial"/>
                <a:cs typeface="Arial"/>
              </a:rPr>
              <a:t>"USD");</a:t>
            </a:r>
            <a:endParaRPr sz="1450" dirty="0">
              <a:latin typeface="Arial"/>
              <a:cs typeface="Arial"/>
            </a:endParaRPr>
          </a:p>
          <a:p>
            <a:pPr marL="560705">
              <a:spcBef>
                <a:spcPts val="10"/>
              </a:spcBef>
            </a:pPr>
            <a:r>
              <a:rPr sz="1450" i="1" spc="-30" dirty="0">
                <a:latin typeface="Arial"/>
                <a:cs typeface="Arial"/>
              </a:rPr>
              <a:t>}</a:t>
            </a:r>
            <a:endParaRPr sz="1450" dirty="0">
              <a:latin typeface="Arial"/>
              <a:cs typeface="Arial"/>
            </a:endParaRPr>
          </a:p>
          <a:p>
            <a:pPr marL="560705">
              <a:spcBef>
                <a:spcPts val="1745"/>
              </a:spcBef>
            </a:pPr>
            <a:r>
              <a:rPr sz="1450" i="1" dirty="0">
                <a:latin typeface="Arial"/>
                <a:cs typeface="Arial"/>
              </a:rPr>
              <a:t>@After</a:t>
            </a:r>
            <a:endParaRPr sz="1450" dirty="0">
              <a:latin typeface="Arial"/>
              <a:cs typeface="Arial"/>
            </a:endParaRPr>
          </a:p>
          <a:p>
            <a:pPr marL="560705">
              <a:spcBef>
                <a:spcPts val="10"/>
              </a:spcBef>
            </a:pPr>
            <a:r>
              <a:rPr sz="1450" i="1" spc="50" dirty="0">
                <a:latin typeface="Arial"/>
                <a:cs typeface="Arial"/>
              </a:rPr>
              <a:t>protected void </a:t>
            </a:r>
            <a:r>
              <a:rPr sz="1450" i="1" spc="20" dirty="0">
                <a:latin typeface="Arial"/>
                <a:cs typeface="Arial"/>
              </a:rPr>
              <a:t>tearDown()</a:t>
            </a:r>
            <a:r>
              <a:rPr sz="1450" i="1" spc="-114" dirty="0">
                <a:latin typeface="Arial"/>
                <a:cs typeface="Arial"/>
              </a:rPr>
              <a:t> </a:t>
            </a:r>
            <a:r>
              <a:rPr sz="1450" i="1" spc="-30" dirty="0">
                <a:latin typeface="Arial"/>
                <a:cs typeface="Arial"/>
              </a:rPr>
              <a:t>{</a:t>
            </a:r>
            <a:endParaRPr sz="1450" dirty="0">
              <a:latin typeface="Arial"/>
              <a:cs typeface="Arial"/>
            </a:endParaRPr>
          </a:p>
          <a:p>
            <a:pPr marL="1475740" marR="1536700" algn="ctr"/>
            <a:r>
              <a:rPr sz="1450" i="1" spc="5" dirty="0">
                <a:latin typeface="Arial"/>
                <a:cs typeface="Arial"/>
              </a:rPr>
              <a:t>f12CHF </a:t>
            </a:r>
            <a:r>
              <a:rPr sz="1450" i="1" spc="265" dirty="0">
                <a:latin typeface="Arial"/>
                <a:cs typeface="Arial"/>
              </a:rPr>
              <a:t>=</a:t>
            </a:r>
            <a:r>
              <a:rPr sz="1450" i="1" spc="-35" dirty="0">
                <a:latin typeface="Arial"/>
                <a:cs typeface="Arial"/>
              </a:rPr>
              <a:t> </a:t>
            </a:r>
            <a:r>
              <a:rPr sz="1450" i="1" spc="65" dirty="0">
                <a:latin typeface="Arial"/>
                <a:cs typeface="Arial"/>
              </a:rPr>
              <a:t>null;  </a:t>
            </a:r>
            <a:r>
              <a:rPr sz="1450" i="1" spc="5" dirty="0">
                <a:latin typeface="Arial"/>
                <a:cs typeface="Arial"/>
              </a:rPr>
              <a:t>f14CHF </a:t>
            </a:r>
            <a:r>
              <a:rPr sz="1450" i="1" spc="265" dirty="0">
                <a:latin typeface="Arial"/>
                <a:cs typeface="Arial"/>
              </a:rPr>
              <a:t>=</a:t>
            </a:r>
            <a:r>
              <a:rPr sz="1450" i="1" spc="-40" dirty="0">
                <a:latin typeface="Arial"/>
                <a:cs typeface="Arial"/>
              </a:rPr>
              <a:t> </a:t>
            </a:r>
            <a:r>
              <a:rPr sz="1450" i="1" spc="65" dirty="0">
                <a:latin typeface="Arial"/>
                <a:cs typeface="Arial"/>
              </a:rPr>
              <a:t>null;</a:t>
            </a:r>
            <a:endParaRPr sz="1450" dirty="0">
              <a:latin typeface="Arial"/>
              <a:cs typeface="Arial"/>
            </a:endParaRPr>
          </a:p>
          <a:p>
            <a:pPr marR="55880" algn="ctr">
              <a:spcBef>
                <a:spcPts val="15"/>
              </a:spcBef>
            </a:pPr>
            <a:r>
              <a:rPr sz="1450" i="1" spc="-5" dirty="0">
                <a:latin typeface="Arial"/>
                <a:cs typeface="Arial"/>
              </a:rPr>
              <a:t>f28USD </a:t>
            </a:r>
            <a:r>
              <a:rPr sz="1450" i="1" spc="270" dirty="0">
                <a:latin typeface="Arial"/>
                <a:cs typeface="Arial"/>
              </a:rPr>
              <a:t>=</a:t>
            </a:r>
            <a:r>
              <a:rPr sz="1450" i="1" spc="-30" dirty="0">
                <a:latin typeface="Arial"/>
                <a:cs typeface="Arial"/>
              </a:rPr>
              <a:t> </a:t>
            </a:r>
            <a:r>
              <a:rPr sz="1450" i="1" spc="65" dirty="0">
                <a:latin typeface="Arial"/>
                <a:cs typeface="Arial"/>
              </a:rPr>
              <a:t>null;</a:t>
            </a:r>
            <a:endParaRPr sz="1450" dirty="0">
              <a:latin typeface="Arial"/>
              <a:cs typeface="Arial"/>
            </a:endParaRPr>
          </a:p>
          <a:p>
            <a:pPr marL="560705"/>
            <a:r>
              <a:rPr sz="1450" i="1" spc="-30" dirty="0">
                <a:latin typeface="Arial"/>
                <a:cs typeface="Arial"/>
              </a:rPr>
              <a:t>}</a:t>
            </a:r>
            <a:endParaRPr sz="1450" dirty="0">
              <a:latin typeface="Arial"/>
              <a:cs typeface="Arial"/>
            </a:endParaRPr>
          </a:p>
          <a:p>
            <a:pPr marL="12700"/>
            <a:r>
              <a:rPr sz="1450" i="1" spc="-30" dirty="0">
                <a:latin typeface="Arial"/>
                <a:cs typeface="Arial"/>
              </a:rPr>
              <a:t>}</a:t>
            </a:r>
            <a:endParaRPr sz="1450" dirty="0">
              <a:latin typeface="Arial"/>
              <a:cs typeface="Arial"/>
            </a:endParaRPr>
          </a:p>
        </p:txBody>
      </p:sp>
    </p:spTree>
    <p:extLst>
      <p:ext uri="{BB962C8B-B14F-4D97-AF65-F5344CB8AC3E}">
        <p14:creationId xmlns:p14="http://schemas.microsoft.com/office/powerpoint/2010/main" val="36671172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4059" y="592836"/>
            <a:ext cx="5027676" cy="4998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2133600" y="985237"/>
            <a:ext cx="10058400" cy="751488"/>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pc="145" dirty="0" smtClean="0"/>
              <a:t>Tutorial</a:t>
            </a:r>
            <a:r>
              <a:rPr spc="45" dirty="0" smtClean="0"/>
              <a:t> </a:t>
            </a:r>
            <a:r>
              <a:rPr spc="185" dirty="0"/>
              <a:t>introdutório</a:t>
            </a:r>
            <a:endParaRPr sz="1800" dirty="0"/>
          </a:p>
        </p:txBody>
      </p:sp>
      <p:sp>
        <p:nvSpPr>
          <p:cNvPr id="4" name="object 4"/>
          <p:cNvSpPr txBox="1"/>
          <p:nvPr/>
        </p:nvSpPr>
        <p:spPr>
          <a:xfrm>
            <a:off x="2169669" y="1921510"/>
            <a:ext cx="7496175" cy="1642116"/>
          </a:xfrm>
          <a:prstGeom prst="rect">
            <a:avLst/>
          </a:prstGeom>
        </p:spPr>
        <p:txBody>
          <a:bodyPr vert="horz" wrap="square" lIns="0" tIns="13335" rIns="0" bIns="0" rtlCol="0">
            <a:spAutoFit/>
          </a:bodyPr>
          <a:lstStyle/>
          <a:p>
            <a:pPr marL="524510" indent="-228600">
              <a:spcBef>
                <a:spcPts val="105"/>
              </a:spcBef>
              <a:buClr>
                <a:srgbClr val="2CA1BE"/>
              </a:buClr>
              <a:buFont typeface="Verdana"/>
              <a:buChar char="◦"/>
              <a:tabLst>
                <a:tab pos="525145" algn="l"/>
              </a:tabLst>
            </a:pPr>
            <a:r>
              <a:rPr sz="2300" u="heavy" spc="145" dirty="0">
                <a:solidFill>
                  <a:srgbClr val="FF8118"/>
                </a:solidFill>
                <a:uFill>
                  <a:solidFill>
                    <a:srgbClr val="FF8118"/>
                  </a:solidFill>
                </a:uFill>
                <a:latin typeface="Arial"/>
                <a:cs typeface="Arial"/>
                <a:hlinkClick r:id="rId3"/>
              </a:rPr>
              <a:t>http://www.vogella.de/articles/JUnit/article.html</a:t>
            </a:r>
            <a:endParaRPr sz="2300" dirty="0">
              <a:latin typeface="Arial"/>
              <a:cs typeface="Arial"/>
            </a:endParaRPr>
          </a:p>
          <a:p>
            <a:pPr>
              <a:spcBef>
                <a:spcPts val="10"/>
              </a:spcBef>
              <a:buClr>
                <a:srgbClr val="2CA1BE"/>
              </a:buClr>
              <a:buFont typeface="Verdana"/>
              <a:buChar char="◦"/>
            </a:pPr>
            <a:endParaRPr sz="2950" dirty="0">
              <a:latin typeface="Times New Roman"/>
              <a:cs typeface="Times New Roman"/>
            </a:endParaRPr>
          </a:p>
          <a:p>
            <a:pPr marL="12700">
              <a:tabLst>
                <a:tab pos="268605" algn="l"/>
              </a:tabLst>
            </a:pPr>
            <a:r>
              <a:rPr sz="2700" spc="-80" dirty="0" err="1" smtClean="0">
                <a:latin typeface="Arial"/>
                <a:cs typeface="Arial"/>
              </a:rPr>
              <a:t>JavaDOC</a:t>
            </a:r>
            <a:endParaRPr sz="2700" dirty="0">
              <a:latin typeface="Arial"/>
              <a:cs typeface="Arial"/>
            </a:endParaRPr>
          </a:p>
          <a:p>
            <a:pPr marL="524510" indent="-228600">
              <a:spcBef>
                <a:spcPts val="365"/>
              </a:spcBef>
              <a:buClr>
                <a:srgbClr val="2CA1BE"/>
              </a:buClr>
              <a:buFont typeface="Verdana"/>
              <a:buChar char="◦"/>
              <a:tabLst>
                <a:tab pos="525145" algn="l"/>
              </a:tabLst>
            </a:pPr>
            <a:r>
              <a:rPr sz="2300" spc="100" dirty="0">
                <a:latin typeface="Arial"/>
                <a:cs typeface="Arial"/>
              </a:rPr>
              <a:t>Consultar </a:t>
            </a:r>
            <a:r>
              <a:rPr sz="2300" spc="-65" dirty="0">
                <a:latin typeface="Arial"/>
                <a:cs typeface="Arial"/>
              </a:rPr>
              <a:t>JavaDOC </a:t>
            </a:r>
            <a:r>
              <a:rPr sz="2300" spc="90" dirty="0">
                <a:latin typeface="Arial"/>
                <a:cs typeface="Arial"/>
              </a:rPr>
              <a:t>presente </a:t>
            </a:r>
            <a:r>
              <a:rPr sz="2300" spc="140" dirty="0">
                <a:latin typeface="Arial"/>
                <a:cs typeface="Arial"/>
              </a:rPr>
              <a:t>no </a:t>
            </a:r>
            <a:r>
              <a:rPr sz="2300" spc="85" dirty="0">
                <a:latin typeface="Arial"/>
                <a:cs typeface="Arial"/>
              </a:rPr>
              <a:t>pacote </a:t>
            </a:r>
            <a:r>
              <a:rPr sz="2300" spc="150" dirty="0">
                <a:latin typeface="Arial"/>
                <a:cs typeface="Arial"/>
              </a:rPr>
              <a:t>do</a:t>
            </a:r>
            <a:r>
              <a:rPr sz="2300" spc="100" dirty="0">
                <a:latin typeface="Arial"/>
                <a:cs typeface="Arial"/>
              </a:rPr>
              <a:t> </a:t>
            </a:r>
            <a:r>
              <a:rPr sz="2300" spc="15" dirty="0">
                <a:latin typeface="Arial"/>
                <a:cs typeface="Arial"/>
              </a:rPr>
              <a:t>JUnit.</a:t>
            </a:r>
            <a:endParaRPr sz="2300" dirty="0">
              <a:latin typeface="Arial"/>
              <a:cs typeface="Arial"/>
            </a:endParaRPr>
          </a:p>
        </p:txBody>
      </p:sp>
    </p:spTree>
    <p:extLst>
      <p:ext uri="{BB962C8B-B14F-4D97-AF65-F5344CB8AC3E}">
        <p14:creationId xmlns:p14="http://schemas.microsoft.com/office/powerpoint/2010/main" val="6810232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4059" y="592836"/>
            <a:ext cx="7002780" cy="4998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2133600" y="287338"/>
            <a:ext cx="10058400" cy="1449387"/>
          </a:xfrm>
          <a:prstGeom prst="rect">
            <a:avLst/>
          </a:prstGeom>
        </p:spPr>
        <p:txBody>
          <a:bodyPr vert="horz" wrap="square" lIns="0" tIns="64135" rIns="0" bIns="0" rtlCol="0" anchor="b">
            <a:spAutoFit/>
          </a:bodyPr>
          <a:lstStyle/>
          <a:p>
            <a:pPr marL="268605" marR="5080" indent="-256540">
              <a:lnSpc>
                <a:spcPts val="3240"/>
              </a:lnSpc>
              <a:spcBef>
                <a:spcPts val="505"/>
              </a:spcBef>
            </a:pPr>
            <a:r>
              <a:rPr sz="2050" spc="-610" dirty="0">
                <a:solidFill>
                  <a:srgbClr val="2CA1BE"/>
                </a:solidFill>
              </a:rPr>
              <a:t></a:t>
            </a:r>
            <a:r>
              <a:rPr sz="2050" spc="355" dirty="0">
                <a:solidFill>
                  <a:srgbClr val="2CA1BE"/>
                </a:solidFill>
              </a:rPr>
              <a:t> </a:t>
            </a:r>
            <a:r>
              <a:rPr sz="3000" spc="114" dirty="0"/>
              <a:t>Testando </a:t>
            </a:r>
            <a:r>
              <a:rPr sz="3000" spc="15" dirty="0"/>
              <a:t>se </a:t>
            </a:r>
            <a:r>
              <a:rPr sz="3000" spc="90" dirty="0"/>
              <a:t>operações </a:t>
            </a:r>
            <a:r>
              <a:rPr sz="3000" spc="-130" dirty="0"/>
              <a:t>retornam  </a:t>
            </a:r>
            <a:r>
              <a:rPr sz="3000" spc="70" dirty="0"/>
              <a:t>exceções</a:t>
            </a:r>
            <a:r>
              <a:rPr sz="3000" spc="114" dirty="0"/>
              <a:t> indevidas</a:t>
            </a:r>
            <a:endParaRPr sz="3000"/>
          </a:p>
        </p:txBody>
      </p:sp>
      <p:sp>
        <p:nvSpPr>
          <p:cNvPr id="4" name="object 4"/>
          <p:cNvSpPr txBox="1"/>
          <p:nvPr/>
        </p:nvSpPr>
        <p:spPr>
          <a:xfrm>
            <a:off x="3162046" y="2314332"/>
            <a:ext cx="5926455" cy="2898140"/>
          </a:xfrm>
          <a:prstGeom prst="rect">
            <a:avLst/>
          </a:prstGeom>
        </p:spPr>
        <p:txBody>
          <a:bodyPr vert="horz" wrap="square" lIns="0" tIns="14605" rIns="0" bIns="0" rtlCol="0">
            <a:spAutoFit/>
          </a:bodyPr>
          <a:lstStyle/>
          <a:p>
            <a:pPr marL="93345">
              <a:spcBef>
                <a:spcPts val="115"/>
              </a:spcBef>
            </a:pPr>
            <a:r>
              <a:rPr sz="2100" i="1" spc="85" dirty="0">
                <a:latin typeface="Arial"/>
                <a:cs typeface="Arial"/>
              </a:rPr>
              <a:t>try</a:t>
            </a:r>
            <a:endParaRPr sz="2100">
              <a:latin typeface="Arial"/>
              <a:cs typeface="Arial"/>
            </a:endParaRPr>
          </a:p>
          <a:p>
            <a:pPr marL="27305">
              <a:spcBef>
                <a:spcPts val="35"/>
              </a:spcBef>
            </a:pPr>
            <a:r>
              <a:rPr sz="2100" i="1" spc="-50" dirty="0">
                <a:latin typeface="Arial"/>
                <a:cs typeface="Arial"/>
              </a:rPr>
              <a:t>{</a:t>
            </a:r>
            <a:endParaRPr sz="2100">
              <a:latin typeface="Arial"/>
              <a:cs typeface="Arial"/>
            </a:endParaRPr>
          </a:p>
          <a:p>
            <a:pPr marL="189230">
              <a:spcBef>
                <a:spcPts val="50"/>
              </a:spcBef>
            </a:pPr>
            <a:r>
              <a:rPr sz="2100" i="1" dirty="0">
                <a:latin typeface="Arial"/>
                <a:cs typeface="Arial"/>
              </a:rPr>
              <a:t>Conexao.conectarBancoOracle(BancoValido);</a:t>
            </a:r>
            <a:endParaRPr sz="2100">
              <a:latin typeface="Arial"/>
              <a:cs typeface="Arial"/>
            </a:endParaRPr>
          </a:p>
          <a:p>
            <a:pPr marL="27305">
              <a:spcBef>
                <a:spcPts val="35"/>
              </a:spcBef>
            </a:pPr>
            <a:r>
              <a:rPr sz="2100" i="1" spc="-50" dirty="0">
                <a:latin typeface="Arial"/>
                <a:cs typeface="Arial"/>
              </a:rPr>
              <a:t>}</a:t>
            </a:r>
            <a:endParaRPr sz="2100">
              <a:latin typeface="Arial"/>
              <a:cs typeface="Arial"/>
            </a:endParaRPr>
          </a:p>
          <a:p>
            <a:pPr marL="12700">
              <a:spcBef>
                <a:spcPts val="35"/>
              </a:spcBef>
            </a:pPr>
            <a:r>
              <a:rPr sz="2100" i="1" spc="20" dirty="0">
                <a:latin typeface="Arial"/>
                <a:cs typeface="Arial"/>
              </a:rPr>
              <a:t>catch </a:t>
            </a:r>
            <a:r>
              <a:rPr sz="2100" i="1" spc="-20" dirty="0">
                <a:latin typeface="Arial"/>
                <a:cs typeface="Arial"/>
              </a:rPr>
              <a:t>(ExcecaoPersistencia</a:t>
            </a:r>
            <a:r>
              <a:rPr sz="2100" i="1" spc="25" dirty="0">
                <a:latin typeface="Arial"/>
                <a:cs typeface="Arial"/>
              </a:rPr>
              <a:t> </a:t>
            </a:r>
            <a:r>
              <a:rPr sz="2100" i="1" spc="-55" dirty="0">
                <a:latin typeface="Arial"/>
                <a:cs typeface="Arial"/>
              </a:rPr>
              <a:t>e)</a:t>
            </a:r>
            <a:endParaRPr sz="2100">
              <a:latin typeface="Arial"/>
              <a:cs typeface="Arial"/>
            </a:endParaRPr>
          </a:p>
          <a:p>
            <a:pPr marL="27305">
              <a:spcBef>
                <a:spcPts val="50"/>
              </a:spcBef>
            </a:pPr>
            <a:r>
              <a:rPr sz="2100" i="1" spc="-50" dirty="0">
                <a:latin typeface="Arial"/>
                <a:cs typeface="Arial"/>
              </a:rPr>
              <a:t>{</a:t>
            </a:r>
            <a:endParaRPr sz="2100">
              <a:latin typeface="Arial"/>
              <a:cs typeface="Arial"/>
            </a:endParaRPr>
          </a:p>
          <a:p>
            <a:pPr marL="739140" marR="5080" indent="-550545">
              <a:lnSpc>
                <a:spcPts val="2160"/>
              </a:lnSpc>
              <a:spcBef>
                <a:spcPts val="409"/>
              </a:spcBef>
            </a:pPr>
            <a:r>
              <a:rPr sz="2100" i="1" spc="40" dirty="0">
                <a:latin typeface="Arial"/>
                <a:cs typeface="Arial"/>
              </a:rPr>
              <a:t>fail(" </a:t>
            </a:r>
            <a:r>
              <a:rPr sz="2100" i="1" spc="-25" dirty="0">
                <a:latin typeface="Arial"/>
                <a:cs typeface="Arial"/>
              </a:rPr>
              <a:t>Uma </a:t>
            </a:r>
            <a:r>
              <a:rPr sz="2100" i="1" dirty="0">
                <a:latin typeface="Arial"/>
                <a:cs typeface="Arial"/>
              </a:rPr>
              <a:t>exceção </a:t>
            </a:r>
            <a:r>
              <a:rPr sz="2100" i="1" spc="15" dirty="0">
                <a:latin typeface="Arial"/>
                <a:cs typeface="Arial"/>
              </a:rPr>
              <a:t>de </a:t>
            </a:r>
            <a:r>
              <a:rPr sz="2100" i="1" spc="30" dirty="0">
                <a:latin typeface="Arial"/>
                <a:cs typeface="Arial"/>
              </a:rPr>
              <a:t>persistência </a:t>
            </a:r>
            <a:r>
              <a:rPr sz="2100" i="1" spc="40" dirty="0">
                <a:latin typeface="Arial"/>
                <a:cs typeface="Arial"/>
              </a:rPr>
              <a:t>indevida </a:t>
            </a:r>
            <a:r>
              <a:rPr sz="2100" i="1" spc="100" dirty="0">
                <a:latin typeface="Arial"/>
                <a:cs typeface="Arial"/>
              </a:rPr>
              <a:t>foi  </a:t>
            </a:r>
            <a:r>
              <a:rPr sz="2100" i="1" spc="15" dirty="0">
                <a:latin typeface="Arial"/>
                <a:cs typeface="Arial"/>
              </a:rPr>
              <a:t>levantada </a:t>
            </a:r>
            <a:r>
              <a:rPr sz="2100" i="1" spc="365" dirty="0">
                <a:latin typeface="Arial"/>
                <a:cs typeface="Arial"/>
              </a:rPr>
              <a:t>+</a:t>
            </a:r>
            <a:r>
              <a:rPr sz="2100" i="1" spc="50" dirty="0">
                <a:latin typeface="Arial"/>
                <a:cs typeface="Arial"/>
              </a:rPr>
              <a:t> </a:t>
            </a:r>
            <a:r>
              <a:rPr sz="2100" i="1" spc="-10" dirty="0">
                <a:latin typeface="Arial"/>
                <a:cs typeface="Arial"/>
              </a:rPr>
              <a:t>e.getMessage());</a:t>
            </a:r>
            <a:endParaRPr sz="2100">
              <a:latin typeface="Arial"/>
              <a:cs typeface="Arial"/>
            </a:endParaRPr>
          </a:p>
          <a:p>
            <a:pPr marL="27305">
              <a:spcBef>
                <a:spcPts val="25"/>
              </a:spcBef>
            </a:pPr>
            <a:r>
              <a:rPr sz="2100" i="1" spc="-50" dirty="0">
                <a:latin typeface="Arial"/>
                <a:cs typeface="Arial"/>
              </a:rPr>
              <a:t>}</a:t>
            </a:r>
            <a:endParaRPr sz="2100">
              <a:latin typeface="Arial"/>
              <a:cs typeface="Arial"/>
            </a:endParaRPr>
          </a:p>
        </p:txBody>
      </p:sp>
    </p:spTree>
    <p:extLst>
      <p:ext uri="{BB962C8B-B14F-4D97-AF65-F5344CB8AC3E}">
        <p14:creationId xmlns:p14="http://schemas.microsoft.com/office/powerpoint/2010/main" val="365352131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4059" y="592836"/>
            <a:ext cx="7002780" cy="4998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2133600" y="1432154"/>
            <a:ext cx="10058400" cy="304571"/>
          </a:xfrm>
          <a:prstGeom prst="rect">
            <a:avLst/>
          </a:prstGeom>
        </p:spPr>
        <p:txBody>
          <a:bodyPr vert="horz" wrap="square" lIns="0" tIns="12065" rIns="0" bIns="0" rtlCol="0" anchor="b">
            <a:spAutoFit/>
          </a:bodyPr>
          <a:lstStyle/>
          <a:p>
            <a:pPr marL="12700">
              <a:lnSpc>
                <a:spcPct val="100000"/>
              </a:lnSpc>
              <a:spcBef>
                <a:spcPts val="95"/>
              </a:spcBef>
              <a:tabLst>
                <a:tab pos="268605" algn="l"/>
              </a:tabLst>
            </a:pPr>
            <a:r>
              <a:rPr sz="1900" spc="70" dirty="0" err="1" smtClean="0"/>
              <a:t>Testando</a:t>
            </a:r>
            <a:r>
              <a:rPr sz="1900" spc="70" dirty="0" smtClean="0"/>
              <a:t> </a:t>
            </a:r>
            <a:r>
              <a:rPr sz="1900" spc="5" dirty="0"/>
              <a:t>se </a:t>
            </a:r>
            <a:r>
              <a:rPr sz="1900" spc="50" dirty="0"/>
              <a:t>operações </a:t>
            </a:r>
            <a:r>
              <a:rPr sz="1900" spc="70" dirty="0"/>
              <a:t>não </a:t>
            </a:r>
            <a:r>
              <a:rPr sz="1900" spc="100" dirty="0"/>
              <a:t>retornam</a:t>
            </a:r>
            <a:r>
              <a:rPr sz="1900" spc="210" dirty="0"/>
              <a:t> </a:t>
            </a:r>
            <a:r>
              <a:rPr sz="1900" spc="40" dirty="0"/>
              <a:t>exceções</a:t>
            </a:r>
            <a:endParaRPr sz="1900" dirty="0"/>
          </a:p>
        </p:txBody>
      </p:sp>
      <p:sp>
        <p:nvSpPr>
          <p:cNvPr id="4" name="object 4"/>
          <p:cNvSpPr txBox="1"/>
          <p:nvPr/>
        </p:nvSpPr>
        <p:spPr>
          <a:xfrm>
            <a:off x="2919730" y="2221824"/>
            <a:ext cx="6122670" cy="3869054"/>
          </a:xfrm>
          <a:prstGeom prst="rect">
            <a:avLst/>
          </a:prstGeom>
        </p:spPr>
        <p:txBody>
          <a:bodyPr vert="horz" wrap="square" lIns="0" tIns="16510" rIns="0" bIns="0" rtlCol="0">
            <a:spAutoFit/>
          </a:bodyPr>
          <a:lstStyle/>
          <a:p>
            <a:pPr marL="12700">
              <a:lnSpc>
                <a:spcPts val="1955"/>
              </a:lnSpc>
              <a:spcBef>
                <a:spcPts val="130"/>
              </a:spcBef>
            </a:pPr>
            <a:r>
              <a:rPr sz="1650" i="1" spc="80" dirty="0">
                <a:latin typeface="Arial"/>
                <a:cs typeface="Arial"/>
              </a:rPr>
              <a:t>try</a:t>
            </a:r>
            <a:endParaRPr sz="1650">
              <a:latin typeface="Arial"/>
              <a:cs typeface="Arial"/>
            </a:endParaRPr>
          </a:p>
          <a:p>
            <a:pPr marL="12700">
              <a:lnSpc>
                <a:spcPts val="1930"/>
              </a:lnSpc>
            </a:pPr>
            <a:r>
              <a:rPr sz="1650" i="1" spc="-35" dirty="0">
                <a:latin typeface="Arial"/>
                <a:cs typeface="Arial"/>
              </a:rPr>
              <a:t>{</a:t>
            </a:r>
            <a:endParaRPr sz="1650">
              <a:latin typeface="Arial"/>
              <a:cs typeface="Arial"/>
            </a:endParaRPr>
          </a:p>
          <a:p>
            <a:pPr marL="240665">
              <a:lnSpc>
                <a:spcPts val="1939"/>
              </a:lnSpc>
            </a:pPr>
            <a:r>
              <a:rPr sz="1650" i="1" spc="20" dirty="0">
                <a:latin typeface="Arial"/>
                <a:cs typeface="Arial"/>
              </a:rPr>
              <a:t>Conexao.conectarBanco(umBancoInexistente);</a:t>
            </a:r>
            <a:endParaRPr sz="1650">
              <a:latin typeface="Arial"/>
              <a:cs typeface="Arial"/>
            </a:endParaRPr>
          </a:p>
          <a:p>
            <a:pPr marL="240665">
              <a:lnSpc>
                <a:spcPts val="1739"/>
              </a:lnSpc>
            </a:pPr>
            <a:r>
              <a:rPr sz="1650" i="1" spc="20" dirty="0">
                <a:latin typeface="Arial"/>
                <a:cs typeface="Arial"/>
              </a:rPr>
              <a:t>fail("Uma </a:t>
            </a:r>
            <a:r>
              <a:rPr sz="1650" i="1" spc="10" dirty="0">
                <a:latin typeface="Arial"/>
                <a:cs typeface="Arial"/>
              </a:rPr>
              <a:t>exceção </a:t>
            </a:r>
            <a:r>
              <a:rPr sz="1650" i="1" spc="20" dirty="0">
                <a:latin typeface="Arial"/>
                <a:cs typeface="Arial"/>
              </a:rPr>
              <a:t>deveria </a:t>
            </a:r>
            <a:r>
              <a:rPr sz="1650" i="1" spc="70" dirty="0">
                <a:latin typeface="Arial"/>
                <a:cs typeface="Arial"/>
              </a:rPr>
              <a:t>ter </a:t>
            </a:r>
            <a:r>
              <a:rPr sz="1650" i="1" spc="55" dirty="0">
                <a:latin typeface="Arial"/>
                <a:cs typeface="Arial"/>
              </a:rPr>
              <a:t>sido </a:t>
            </a:r>
            <a:r>
              <a:rPr sz="1650" i="1" spc="20" dirty="0">
                <a:latin typeface="Arial"/>
                <a:cs typeface="Arial"/>
              </a:rPr>
              <a:t>levantada </a:t>
            </a:r>
            <a:r>
              <a:rPr sz="1650" i="1" spc="55" dirty="0">
                <a:latin typeface="Arial"/>
                <a:cs typeface="Arial"/>
              </a:rPr>
              <a:t>pois </a:t>
            </a:r>
            <a:r>
              <a:rPr sz="1650" i="1" spc="60" dirty="0">
                <a:latin typeface="Arial"/>
                <a:cs typeface="Arial"/>
              </a:rPr>
              <a:t>o </a:t>
            </a:r>
            <a:r>
              <a:rPr sz="1650" i="1" spc="30" dirty="0">
                <a:latin typeface="Arial"/>
                <a:cs typeface="Arial"/>
              </a:rPr>
              <a:t>banco</a:t>
            </a:r>
            <a:r>
              <a:rPr sz="1650" i="1" spc="365" dirty="0">
                <a:latin typeface="Arial"/>
                <a:cs typeface="Arial"/>
              </a:rPr>
              <a:t> </a:t>
            </a:r>
            <a:r>
              <a:rPr sz="1650" i="1" spc="-30" dirty="0">
                <a:latin typeface="Arial"/>
                <a:cs typeface="Arial"/>
              </a:rPr>
              <a:t>é</a:t>
            </a:r>
            <a:endParaRPr sz="1650">
              <a:latin typeface="Arial"/>
              <a:cs typeface="Arial"/>
            </a:endParaRPr>
          </a:p>
          <a:p>
            <a:pPr marL="240665">
              <a:lnSpc>
                <a:spcPts val="1735"/>
              </a:lnSpc>
            </a:pPr>
            <a:r>
              <a:rPr sz="1650" i="1" spc="40" dirty="0">
                <a:latin typeface="Arial"/>
                <a:cs typeface="Arial"/>
              </a:rPr>
              <a:t>inválido");</a:t>
            </a:r>
            <a:endParaRPr sz="1650">
              <a:latin typeface="Arial"/>
              <a:cs typeface="Arial"/>
            </a:endParaRPr>
          </a:p>
          <a:p>
            <a:pPr marL="12700">
              <a:lnSpc>
                <a:spcPts val="1930"/>
              </a:lnSpc>
            </a:pPr>
            <a:r>
              <a:rPr sz="1650" i="1" spc="-35" dirty="0">
                <a:latin typeface="Arial"/>
                <a:cs typeface="Arial"/>
              </a:rPr>
              <a:t>}</a:t>
            </a:r>
            <a:endParaRPr sz="1650">
              <a:latin typeface="Arial"/>
              <a:cs typeface="Arial"/>
            </a:endParaRPr>
          </a:p>
          <a:p>
            <a:pPr marL="12700">
              <a:lnSpc>
                <a:spcPts val="1939"/>
              </a:lnSpc>
            </a:pPr>
            <a:r>
              <a:rPr sz="1650" i="1" spc="25" dirty="0">
                <a:latin typeface="Arial"/>
                <a:cs typeface="Arial"/>
              </a:rPr>
              <a:t>catch </a:t>
            </a:r>
            <a:r>
              <a:rPr sz="1650" i="1" spc="-5" dirty="0">
                <a:latin typeface="Arial"/>
                <a:cs typeface="Arial"/>
              </a:rPr>
              <a:t>(ExcecaoPersistencia</a:t>
            </a:r>
            <a:r>
              <a:rPr sz="1650" i="1" spc="140" dirty="0">
                <a:latin typeface="Arial"/>
                <a:cs typeface="Arial"/>
              </a:rPr>
              <a:t> </a:t>
            </a:r>
            <a:r>
              <a:rPr sz="1650" i="1" spc="-35" dirty="0">
                <a:latin typeface="Arial"/>
                <a:cs typeface="Arial"/>
              </a:rPr>
              <a:t>e)</a:t>
            </a:r>
            <a:endParaRPr sz="1650">
              <a:latin typeface="Arial"/>
              <a:cs typeface="Arial"/>
            </a:endParaRPr>
          </a:p>
          <a:p>
            <a:pPr marL="12700">
              <a:lnSpc>
                <a:spcPts val="1939"/>
              </a:lnSpc>
            </a:pPr>
            <a:r>
              <a:rPr sz="1650" i="1" spc="-35" dirty="0">
                <a:latin typeface="Arial"/>
                <a:cs typeface="Arial"/>
              </a:rPr>
              <a:t>{</a:t>
            </a:r>
            <a:endParaRPr sz="1650">
              <a:latin typeface="Arial"/>
              <a:cs typeface="Arial"/>
            </a:endParaRPr>
          </a:p>
          <a:p>
            <a:pPr marL="240665">
              <a:lnSpc>
                <a:spcPts val="1735"/>
              </a:lnSpc>
            </a:pPr>
            <a:r>
              <a:rPr sz="1650" i="1" spc="5" dirty="0">
                <a:latin typeface="Arial"/>
                <a:cs typeface="Arial"/>
              </a:rPr>
              <a:t>assertEquals(e.getMessage(),</a:t>
            </a:r>
            <a:endParaRPr sz="1650">
              <a:latin typeface="Arial"/>
              <a:cs typeface="Arial"/>
            </a:endParaRPr>
          </a:p>
          <a:p>
            <a:pPr marL="240665">
              <a:lnSpc>
                <a:spcPts val="1735"/>
              </a:lnSpc>
            </a:pPr>
            <a:r>
              <a:rPr sz="1650" i="1" spc="5" dirty="0">
                <a:latin typeface="Arial"/>
                <a:cs typeface="Arial"/>
              </a:rPr>
              <a:t>MensagensSistema.getMensagemEsperada());</a:t>
            </a:r>
            <a:endParaRPr sz="1650">
              <a:latin typeface="Arial"/>
              <a:cs typeface="Arial"/>
            </a:endParaRPr>
          </a:p>
          <a:p>
            <a:pPr marL="12700">
              <a:lnSpc>
                <a:spcPts val="1939"/>
              </a:lnSpc>
            </a:pPr>
            <a:r>
              <a:rPr sz="1650" i="1" spc="-35" dirty="0">
                <a:latin typeface="Arial"/>
                <a:cs typeface="Arial"/>
              </a:rPr>
              <a:t>}</a:t>
            </a:r>
            <a:endParaRPr sz="1650">
              <a:latin typeface="Arial"/>
              <a:cs typeface="Arial"/>
            </a:endParaRPr>
          </a:p>
          <a:p>
            <a:pPr marL="12700">
              <a:lnSpc>
                <a:spcPts val="1939"/>
              </a:lnSpc>
            </a:pPr>
            <a:r>
              <a:rPr sz="1650" i="1" spc="25" dirty="0">
                <a:latin typeface="Arial"/>
                <a:cs typeface="Arial"/>
              </a:rPr>
              <a:t>catch </a:t>
            </a:r>
            <a:r>
              <a:rPr sz="1650" i="1" spc="30" dirty="0">
                <a:latin typeface="Arial"/>
                <a:cs typeface="Arial"/>
              </a:rPr>
              <a:t>(Throable</a:t>
            </a:r>
            <a:r>
              <a:rPr sz="1650" i="1" spc="130" dirty="0">
                <a:latin typeface="Arial"/>
                <a:cs typeface="Arial"/>
              </a:rPr>
              <a:t> </a:t>
            </a:r>
            <a:r>
              <a:rPr sz="1650" i="1" spc="-35" dirty="0">
                <a:latin typeface="Arial"/>
                <a:cs typeface="Arial"/>
              </a:rPr>
              <a:t>e)</a:t>
            </a:r>
            <a:endParaRPr sz="1650">
              <a:latin typeface="Arial"/>
              <a:cs typeface="Arial"/>
            </a:endParaRPr>
          </a:p>
          <a:p>
            <a:pPr marL="12700">
              <a:lnSpc>
                <a:spcPts val="1930"/>
              </a:lnSpc>
            </a:pPr>
            <a:r>
              <a:rPr sz="1650" i="1" spc="-35" dirty="0">
                <a:latin typeface="Arial"/>
                <a:cs typeface="Arial"/>
              </a:rPr>
              <a:t>{</a:t>
            </a:r>
            <a:endParaRPr sz="1650">
              <a:latin typeface="Arial"/>
              <a:cs typeface="Arial"/>
            </a:endParaRPr>
          </a:p>
          <a:p>
            <a:pPr marL="240665">
              <a:lnSpc>
                <a:spcPts val="1939"/>
              </a:lnSpc>
            </a:pPr>
            <a:r>
              <a:rPr sz="1650" i="1" spc="25" dirty="0">
                <a:latin typeface="Arial"/>
                <a:cs typeface="Arial"/>
              </a:rPr>
              <a:t>TestRunner.printTrace(e);</a:t>
            </a:r>
            <a:endParaRPr sz="1650">
              <a:latin typeface="Arial"/>
              <a:cs typeface="Arial"/>
            </a:endParaRPr>
          </a:p>
          <a:p>
            <a:pPr marL="240665">
              <a:lnSpc>
                <a:spcPts val="1939"/>
              </a:lnSpc>
            </a:pPr>
            <a:r>
              <a:rPr sz="1650" i="1" spc="5" dirty="0">
                <a:latin typeface="Arial"/>
                <a:cs typeface="Arial"/>
              </a:rPr>
              <a:t>fail("Exceção </a:t>
            </a:r>
            <a:r>
              <a:rPr sz="1650" i="1" spc="55" dirty="0">
                <a:latin typeface="Arial"/>
                <a:cs typeface="Arial"/>
              </a:rPr>
              <a:t>diferente </a:t>
            </a:r>
            <a:r>
              <a:rPr sz="1650" i="1" spc="20" dirty="0">
                <a:latin typeface="Arial"/>
                <a:cs typeface="Arial"/>
              </a:rPr>
              <a:t>da </a:t>
            </a:r>
            <a:r>
              <a:rPr sz="1650" i="1" spc="15" dirty="0">
                <a:latin typeface="Arial"/>
                <a:cs typeface="Arial"/>
              </a:rPr>
              <a:t>esperada: </a:t>
            </a:r>
            <a:r>
              <a:rPr sz="1650" i="1" spc="10" dirty="0">
                <a:latin typeface="Arial"/>
                <a:cs typeface="Arial"/>
              </a:rPr>
              <a:t>" </a:t>
            </a:r>
            <a:r>
              <a:rPr sz="1650" i="1" spc="305" dirty="0">
                <a:latin typeface="Arial"/>
                <a:cs typeface="Arial"/>
              </a:rPr>
              <a:t>+</a:t>
            </a:r>
            <a:r>
              <a:rPr sz="1650" i="1" spc="320" dirty="0">
                <a:latin typeface="Arial"/>
                <a:cs typeface="Arial"/>
              </a:rPr>
              <a:t> </a:t>
            </a:r>
            <a:r>
              <a:rPr sz="1650" i="1" dirty="0">
                <a:latin typeface="Arial"/>
                <a:cs typeface="Arial"/>
              </a:rPr>
              <a:t>e.getMessage());</a:t>
            </a:r>
            <a:endParaRPr sz="1650">
              <a:latin typeface="Arial"/>
              <a:cs typeface="Arial"/>
            </a:endParaRPr>
          </a:p>
          <a:p>
            <a:pPr marL="12700">
              <a:lnSpc>
                <a:spcPts val="1955"/>
              </a:lnSpc>
            </a:pPr>
            <a:r>
              <a:rPr sz="1650" i="1" spc="-35" dirty="0">
                <a:latin typeface="Arial"/>
                <a:cs typeface="Arial"/>
              </a:rPr>
              <a:t>}</a:t>
            </a:r>
            <a:endParaRPr sz="1650">
              <a:latin typeface="Arial"/>
              <a:cs typeface="Arial"/>
            </a:endParaRPr>
          </a:p>
        </p:txBody>
      </p:sp>
    </p:spTree>
    <p:extLst>
      <p:ext uri="{BB962C8B-B14F-4D97-AF65-F5344CB8AC3E}">
        <p14:creationId xmlns:p14="http://schemas.microsoft.com/office/powerpoint/2010/main" val="18126563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4059" y="583692"/>
            <a:ext cx="4379976" cy="54406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169669" y="1415542"/>
            <a:ext cx="2756535" cy="3723640"/>
          </a:xfrm>
          <a:prstGeom prst="rect">
            <a:avLst/>
          </a:prstGeom>
        </p:spPr>
        <p:txBody>
          <a:bodyPr vert="horz" wrap="square" lIns="0" tIns="62865" rIns="0" bIns="0" rtlCol="0">
            <a:spAutoFit/>
          </a:bodyPr>
          <a:lstStyle/>
          <a:p>
            <a:pPr marL="12700">
              <a:spcBef>
                <a:spcPts val="495"/>
              </a:spcBef>
              <a:tabLst>
                <a:tab pos="268605" algn="l"/>
              </a:tabLst>
            </a:pPr>
            <a:r>
              <a:rPr sz="2700" spc="90" dirty="0" err="1" smtClean="0">
                <a:latin typeface="Arial"/>
                <a:cs typeface="Arial"/>
              </a:rPr>
              <a:t>assertTrue</a:t>
            </a:r>
            <a:endParaRPr sz="2700" dirty="0">
              <a:latin typeface="Arial"/>
              <a:cs typeface="Arial"/>
            </a:endParaRPr>
          </a:p>
          <a:p>
            <a:pPr marL="12700">
              <a:spcBef>
                <a:spcPts val="395"/>
              </a:spcBef>
              <a:tabLst>
                <a:tab pos="268605" algn="l"/>
              </a:tabLst>
            </a:pPr>
            <a:r>
              <a:rPr sz="2700" spc="40" dirty="0" err="1" smtClean="0">
                <a:latin typeface="Arial"/>
                <a:cs typeface="Arial"/>
              </a:rPr>
              <a:t>assertFalse</a:t>
            </a:r>
            <a:endParaRPr sz="2700" dirty="0">
              <a:latin typeface="Arial"/>
              <a:cs typeface="Arial"/>
            </a:endParaRPr>
          </a:p>
          <a:p>
            <a:pPr marL="12700">
              <a:spcBef>
                <a:spcPts val="395"/>
              </a:spcBef>
              <a:tabLst>
                <a:tab pos="268605" algn="l"/>
              </a:tabLst>
            </a:pPr>
            <a:r>
              <a:rPr sz="2700" spc="60" dirty="0" err="1" smtClean="0">
                <a:latin typeface="Arial"/>
                <a:cs typeface="Arial"/>
              </a:rPr>
              <a:t>assertEquals</a:t>
            </a:r>
            <a:endParaRPr sz="2700" dirty="0">
              <a:latin typeface="Arial"/>
              <a:cs typeface="Arial"/>
            </a:endParaRPr>
          </a:p>
          <a:p>
            <a:pPr marL="12700">
              <a:spcBef>
                <a:spcPts val="409"/>
              </a:spcBef>
              <a:tabLst>
                <a:tab pos="268605" algn="l"/>
              </a:tabLst>
            </a:pPr>
            <a:r>
              <a:rPr sz="2700" spc="114" dirty="0" err="1" smtClean="0">
                <a:latin typeface="Arial"/>
                <a:cs typeface="Arial"/>
              </a:rPr>
              <a:t>assertNotNull</a:t>
            </a:r>
            <a:endParaRPr sz="2700" dirty="0">
              <a:latin typeface="Arial"/>
              <a:cs typeface="Arial"/>
            </a:endParaRPr>
          </a:p>
          <a:p>
            <a:pPr marL="12700">
              <a:spcBef>
                <a:spcPts val="400"/>
              </a:spcBef>
              <a:tabLst>
                <a:tab pos="268605" algn="l"/>
              </a:tabLst>
            </a:pPr>
            <a:r>
              <a:rPr sz="2700" spc="100" dirty="0" err="1" smtClean="0">
                <a:latin typeface="Arial"/>
                <a:cs typeface="Arial"/>
              </a:rPr>
              <a:t>assertNull</a:t>
            </a:r>
            <a:endParaRPr sz="2700" dirty="0">
              <a:latin typeface="Arial"/>
              <a:cs typeface="Arial"/>
            </a:endParaRPr>
          </a:p>
          <a:p>
            <a:pPr marL="12700">
              <a:spcBef>
                <a:spcPts val="395"/>
              </a:spcBef>
              <a:tabLst>
                <a:tab pos="268605" algn="l"/>
              </a:tabLst>
            </a:pPr>
            <a:r>
              <a:rPr sz="2700" spc="35" dirty="0" err="1" smtClean="0">
                <a:latin typeface="Arial"/>
                <a:cs typeface="Arial"/>
              </a:rPr>
              <a:t>assertSame</a:t>
            </a:r>
            <a:endParaRPr sz="2700" dirty="0">
              <a:latin typeface="Arial"/>
              <a:cs typeface="Arial"/>
            </a:endParaRPr>
          </a:p>
          <a:p>
            <a:pPr marL="12700">
              <a:spcBef>
                <a:spcPts val="409"/>
              </a:spcBef>
              <a:tabLst>
                <a:tab pos="268605" algn="l"/>
              </a:tabLst>
            </a:pPr>
            <a:r>
              <a:rPr sz="2700" spc="60" dirty="0" err="1" smtClean="0">
                <a:latin typeface="Arial"/>
                <a:cs typeface="Arial"/>
              </a:rPr>
              <a:t>assertNotSame</a:t>
            </a:r>
            <a:endParaRPr sz="2700" dirty="0">
              <a:latin typeface="Arial"/>
              <a:cs typeface="Arial"/>
            </a:endParaRPr>
          </a:p>
          <a:p>
            <a:pPr marL="12700">
              <a:spcBef>
                <a:spcPts val="395"/>
              </a:spcBef>
              <a:tabLst>
                <a:tab pos="268605" algn="l"/>
              </a:tabLst>
            </a:pPr>
            <a:r>
              <a:rPr sz="2700" spc="145" dirty="0" smtClean="0">
                <a:latin typeface="Arial"/>
                <a:cs typeface="Arial"/>
              </a:rPr>
              <a:t>fail</a:t>
            </a:r>
            <a:endParaRPr sz="2700" dirty="0">
              <a:latin typeface="Arial"/>
              <a:cs typeface="Arial"/>
            </a:endParaRPr>
          </a:p>
        </p:txBody>
      </p:sp>
    </p:spTree>
    <p:extLst>
      <p:ext uri="{BB962C8B-B14F-4D97-AF65-F5344CB8AC3E}">
        <p14:creationId xmlns:p14="http://schemas.microsoft.com/office/powerpoint/2010/main" val="244940853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4059" y="583692"/>
            <a:ext cx="4379976" cy="544067"/>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2133600" y="1368034"/>
            <a:ext cx="10058400" cy="368691"/>
          </a:xfrm>
          <a:prstGeom prst="rect">
            <a:avLst/>
          </a:prstGeom>
        </p:spPr>
        <p:txBody>
          <a:bodyPr vert="horz" wrap="square" lIns="0" tIns="14605" rIns="0" bIns="0" rtlCol="0" anchor="b">
            <a:spAutoFit/>
          </a:bodyPr>
          <a:lstStyle/>
          <a:p>
            <a:pPr marL="12700">
              <a:lnSpc>
                <a:spcPct val="100000"/>
              </a:lnSpc>
              <a:spcBef>
                <a:spcPts val="115"/>
              </a:spcBef>
              <a:tabLst>
                <a:tab pos="268605" algn="l"/>
              </a:tabLst>
            </a:pPr>
            <a:r>
              <a:rPr sz="2300" i="1" spc="15" dirty="0" smtClean="0">
                <a:latin typeface="Arial"/>
                <a:cs typeface="Arial"/>
              </a:rPr>
              <a:t>assert </a:t>
            </a:r>
            <a:r>
              <a:rPr sz="2200" spc="-130" dirty="0"/>
              <a:t>– </a:t>
            </a:r>
            <a:r>
              <a:rPr sz="2200" spc="50" dirty="0"/>
              <a:t>Garante </a:t>
            </a:r>
            <a:r>
              <a:rPr sz="2200" spc="95" dirty="0"/>
              <a:t>que </a:t>
            </a:r>
            <a:r>
              <a:rPr sz="2200" spc="114" dirty="0"/>
              <a:t>uma </a:t>
            </a:r>
            <a:r>
              <a:rPr sz="2200" spc="100" dirty="0"/>
              <a:t>determinada </a:t>
            </a:r>
            <a:r>
              <a:rPr sz="2200" spc="85" dirty="0"/>
              <a:t>condição</a:t>
            </a:r>
            <a:r>
              <a:rPr sz="2200" spc="-110" dirty="0"/>
              <a:t> </a:t>
            </a:r>
            <a:r>
              <a:rPr sz="2200" spc="45" dirty="0"/>
              <a:t>seja</a:t>
            </a:r>
            <a:endParaRPr sz="2200" dirty="0">
              <a:latin typeface="Arial"/>
              <a:cs typeface="Arial"/>
            </a:endParaRPr>
          </a:p>
        </p:txBody>
      </p:sp>
      <p:sp>
        <p:nvSpPr>
          <p:cNvPr id="4" name="object 4"/>
          <p:cNvSpPr txBox="1"/>
          <p:nvPr/>
        </p:nvSpPr>
        <p:spPr>
          <a:xfrm>
            <a:off x="2398573" y="2252598"/>
            <a:ext cx="7426959" cy="3235960"/>
          </a:xfrm>
          <a:prstGeom prst="rect">
            <a:avLst/>
          </a:prstGeom>
        </p:spPr>
        <p:txBody>
          <a:bodyPr vert="horz" wrap="square" lIns="0" tIns="12065" rIns="0" bIns="0" rtlCol="0">
            <a:spAutoFit/>
          </a:bodyPr>
          <a:lstStyle/>
          <a:p>
            <a:pPr marL="268605">
              <a:lnSpc>
                <a:spcPts val="2530"/>
              </a:lnSpc>
              <a:spcBef>
                <a:spcPts val="95"/>
              </a:spcBef>
            </a:pPr>
            <a:r>
              <a:rPr sz="2200" spc="80" dirty="0">
                <a:latin typeface="Arial"/>
                <a:cs typeface="Arial"/>
              </a:rPr>
              <a:t>verdadeira. </a:t>
            </a:r>
            <a:r>
              <a:rPr sz="2200" spc="15" dirty="0">
                <a:latin typeface="Arial"/>
                <a:cs typeface="Arial"/>
              </a:rPr>
              <a:t>Caso </a:t>
            </a:r>
            <a:r>
              <a:rPr sz="2200" spc="80" dirty="0">
                <a:latin typeface="Arial"/>
                <a:cs typeface="Arial"/>
              </a:rPr>
              <a:t>não </a:t>
            </a:r>
            <a:r>
              <a:rPr sz="2200" spc="50" dirty="0">
                <a:latin typeface="Arial"/>
                <a:cs typeface="Arial"/>
              </a:rPr>
              <a:t>seja, </a:t>
            </a:r>
            <a:r>
              <a:rPr sz="2200" spc="114" dirty="0">
                <a:latin typeface="Arial"/>
                <a:cs typeface="Arial"/>
              </a:rPr>
              <a:t>uma </a:t>
            </a:r>
            <a:r>
              <a:rPr sz="2200" spc="55" dirty="0">
                <a:latin typeface="Arial"/>
                <a:cs typeface="Arial"/>
              </a:rPr>
              <a:t>exceção </a:t>
            </a:r>
            <a:r>
              <a:rPr sz="2200" dirty="0">
                <a:latin typeface="Arial"/>
                <a:cs typeface="Arial"/>
              </a:rPr>
              <a:t>é</a:t>
            </a:r>
            <a:r>
              <a:rPr sz="2200" spc="254" dirty="0">
                <a:latin typeface="Arial"/>
                <a:cs typeface="Arial"/>
              </a:rPr>
              <a:t> </a:t>
            </a:r>
            <a:r>
              <a:rPr sz="2200" spc="65" dirty="0">
                <a:latin typeface="Arial"/>
                <a:cs typeface="Arial"/>
              </a:rPr>
              <a:t>levantada:</a:t>
            </a:r>
            <a:endParaRPr sz="2200" dirty="0">
              <a:latin typeface="Arial"/>
              <a:cs typeface="Arial"/>
            </a:endParaRPr>
          </a:p>
          <a:p>
            <a:pPr marL="268605">
              <a:lnSpc>
                <a:spcPts val="2500"/>
              </a:lnSpc>
            </a:pPr>
            <a:r>
              <a:rPr sz="2200" dirty="0">
                <a:latin typeface="Arial"/>
                <a:cs typeface="Arial"/>
              </a:rPr>
              <a:t>AssertionFailedError.</a:t>
            </a:r>
          </a:p>
          <a:p>
            <a:pPr marL="295910">
              <a:lnSpc>
                <a:spcPts val="2485"/>
              </a:lnSpc>
            </a:pPr>
            <a:r>
              <a:rPr sz="2000" spc="35" dirty="0">
                <a:latin typeface="Arial"/>
                <a:cs typeface="Arial"/>
              </a:rPr>
              <a:t>Ex:. </a:t>
            </a:r>
            <a:r>
              <a:rPr sz="2100" i="1" spc="15" dirty="0">
                <a:latin typeface="Arial"/>
                <a:cs typeface="Arial"/>
              </a:rPr>
              <a:t>assert(“mensagem de </a:t>
            </a:r>
            <a:r>
              <a:rPr sz="2100" i="1" spc="50" dirty="0">
                <a:latin typeface="Arial"/>
                <a:cs typeface="Arial"/>
              </a:rPr>
              <a:t>erro”, </a:t>
            </a:r>
            <a:r>
              <a:rPr sz="2100" i="1" spc="30" dirty="0">
                <a:latin typeface="Arial"/>
                <a:cs typeface="Arial"/>
              </a:rPr>
              <a:t>var1 </a:t>
            </a:r>
            <a:r>
              <a:rPr sz="2100" i="1" spc="365" dirty="0">
                <a:latin typeface="Arial"/>
                <a:cs typeface="Arial"/>
              </a:rPr>
              <a:t>==</a:t>
            </a:r>
            <a:r>
              <a:rPr sz="2100" i="1" spc="120" dirty="0">
                <a:latin typeface="Arial"/>
                <a:cs typeface="Arial"/>
              </a:rPr>
              <a:t> </a:t>
            </a:r>
            <a:r>
              <a:rPr sz="2100" i="1" spc="15" dirty="0">
                <a:latin typeface="Arial"/>
                <a:cs typeface="Arial"/>
              </a:rPr>
              <a:t>var2);</a:t>
            </a:r>
            <a:endParaRPr sz="2100" dirty="0">
              <a:latin typeface="Arial"/>
              <a:cs typeface="Arial"/>
            </a:endParaRPr>
          </a:p>
          <a:p>
            <a:pPr marL="268605" marR="679450" indent="-256540">
              <a:lnSpc>
                <a:spcPts val="2380"/>
              </a:lnSpc>
              <a:spcBef>
                <a:spcPts val="390"/>
              </a:spcBef>
              <a:tabLst>
                <a:tab pos="268605" algn="l"/>
              </a:tabLst>
            </a:pPr>
            <a:r>
              <a:rPr sz="2300" i="1" spc="-5" dirty="0" err="1" smtClean="0">
                <a:latin typeface="Arial"/>
                <a:cs typeface="Arial"/>
              </a:rPr>
              <a:t>assertEquals</a:t>
            </a:r>
            <a:r>
              <a:rPr sz="2300" i="1" spc="-5" dirty="0" smtClean="0">
                <a:latin typeface="Arial"/>
                <a:cs typeface="Arial"/>
              </a:rPr>
              <a:t> </a:t>
            </a:r>
            <a:r>
              <a:rPr sz="2200" spc="-130" dirty="0">
                <a:latin typeface="Arial"/>
                <a:cs typeface="Arial"/>
              </a:rPr>
              <a:t>– </a:t>
            </a:r>
            <a:r>
              <a:rPr sz="2200" spc="80" dirty="0">
                <a:latin typeface="Arial"/>
                <a:cs typeface="Arial"/>
              </a:rPr>
              <a:t>Verifica </a:t>
            </a:r>
            <a:r>
              <a:rPr sz="2200" spc="5" dirty="0">
                <a:latin typeface="Arial"/>
                <a:cs typeface="Arial"/>
              </a:rPr>
              <a:t>se </a:t>
            </a:r>
            <a:r>
              <a:rPr sz="2200" spc="105" dirty="0">
                <a:latin typeface="Arial"/>
                <a:cs typeface="Arial"/>
              </a:rPr>
              <a:t>dois </a:t>
            </a:r>
            <a:r>
              <a:rPr sz="2200" spc="65" dirty="0">
                <a:latin typeface="Arial"/>
                <a:cs typeface="Arial"/>
              </a:rPr>
              <a:t>valores </a:t>
            </a:r>
            <a:r>
              <a:rPr sz="2200" spc="50" dirty="0">
                <a:latin typeface="Arial"/>
                <a:cs typeface="Arial"/>
              </a:rPr>
              <a:t>passados  </a:t>
            </a:r>
            <a:r>
              <a:rPr sz="2200" spc="114" dirty="0">
                <a:latin typeface="Arial"/>
                <a:cs typeface="Arial"/>
              </a:rPr>
              <a:t>como </a:t>
            </a:r>
            <a:r>
              <a:rPr sz="2200" spc="105" dirty="0">
                <a:latin typeface="Arial"/>
                <a:cs typeface="Arial"/>
              </a:rPr>
              <a:t>parâmetro </a:t>
            </a:r>
            <a:r>
              <a:rPr sz="2200" spc="40" dirty="0">
                <a:latin typeface="Arial"/>
                <a:cs typeface="Arial"/>
              </a:rPr>
              <a:t>são</a:t>
            </a:r>
            <a:r>
              <a:rPr sz="2200" spc="55" dirty="0">
                <a:latin typeface="Arial"/>
                <a:cs typeface="Arial"/>
              </a:rPr>
              <a:t> </a:t>
            </a:r>
            <a:r>
              <a:rPr sz="2200" spc="90" dirty="0">
                <a:latin typeface="Arial"/>
                <a:cs typeface="Arial"/>
              </a:rPr>
              <a:t>iguais</a:t>
            </a:r>
            <a:endParaRPr sz="2200" dirty="0">
              <a:latin typeface="Arial"/>
              <a:cs typeface="Arial"/>
            </a:endParaRPr>
          </a:p>
          <a:p>
            <a:pPr marL="295910">
              <a:lnSpc>
                <a:spcPts val="2430"/>
              </a:lnSpc>
            </a:pPr>
            <a:r>
              <a:rPr sz="2000" spc="30" dirty="0">
                <a:latin typeface="Arial"/>
                <a:cs typeface="Arial"/>
              </a:rPr>
              <a:t>Ex:. </a:t>
            </a:r>
            <a:r>
              <a:rPr sz="2100" i="1" spc="15" dirty="0">
                <a:latin typeface="Arial"/>
                <a:cs typeface="Arial"/>
              </a:rPr>
              <a:t>assert(“mensagem de </a:t>
            </a:r>
            <a:r>
              <a:rPr sz="2100" i="1" spc="50" dirty="0">
                <a:latin typeface="Arial"/>
                <a:cs typeface="Arial"/>
              </a:rPr>
              <a:t>erro”, </a:t>
            </a:r>
            <a:r>
              <a:rPr sz="2100" i="1" spc="30" dirty="0">
                <a:latin typeface="Arial"/>
                <a:cs typeface="Arial"/>
              </a:rPr>
              <a:t>var1,</a:t>
            </a:r>
            <a:r>
              <a:rPr sz="2100" i="1" spc="125" dirty="0">
                <a:latin typeface="Arial"/>
                <a:cs typeface="Arial"/>
              </a:rPr>
              <a:t> </a:t>
            </a:r>
            <a:r>
              <a:rPr sz="2100" i="1" spc="15" dirty="0">
                <a:latin typeface="Arial"/>
                <a:cs typeface="Arial"/>
              </a:rPr>
              <a:t>var2);</a:t>
            </a:r>
            <a:endParaRPr sz="2100" dirty="0">
              <a:latin typeface="Arial"/>
              <a:cs typeface="Arial"/>
            </a:endParaRPr>
          </a:p>
          <a:p>
            <a:pPr marL="579120" indent="-202565">
              <a:lnSpc>
                <a:spcPts val="2490"/>
              </a:lnSpc>
              <a:buChar char="*"/>
              <a:tabLst>
                <a:tab pos="579755" algn="l"/>
              </a:tabLst>
            </a:pPr>
            <a:r>
              <a:rPr sz="2100" i="1" spc="45" dirty="0">
                <a:latin typeface="Arial"/>
                <a:cs typeface="Arial"/>
              </a:rPr>
              <a:t>Objetos </a:t>
            </a:r>
            <a:r>
              <a:rPr sz="2100" i="1" spc="35" dirty="0">
                <a:latin typeface="Arial"/>
                <a:cs typeface="Arial"/>
              </a:rPr>
              <a:t>exatamente</a:t>
            </a:r>
            <a:r>
              <a:rPr sz="2100" i="1" spc="20" dirty="0">
                <a:latin typeface="Arial"/>
                <a:cs typeface="Arial"/>
              </a:rPr>
              <a:t> </a:t>
            </a:r>
            <a:r>
              <a:rPr sz="2100" i="1" spc="45" dirty="0">
                <a:latin typeface="Arial"/>
                <a:cs typeface="Arial"/>
              </a:rPr>
              <a:t>iguais!</a:t>
            </a:r>
            <a:endParaRPr sz="2100" dirty="0">
              <a:latin typeface="Arial"/>
              <a:cs typeface="Arial"/>
            </a:endParaRPr>
          </a:p>
          <a:p>
            <a:pPr marL="12700">
              <a:lnSpc>
                <a:spcPts val="2735"/>
              </a:lnSpc>
              <a:tabLst>
                <a:tab pos="268605" algn="l"/>
              </a:tabLst>
            </a:pPr>
            <a:r>
              <a:rPr sz="2300" i="1" spc="85" dirty="0" smtClean="0">
                <a:latin typeface="Arial"/>
                <a:cs typeface="Arial"/>
              </a:rPr>
              <a:t>fail </a:t>
            </a:r>
            <a:r>
              <a:rPr sz="2200" spc="-130" dirty="0">
                <a:latin typeface="Arial"/>
                <a:cs typeface="Arial"/>
              </a:rPr>
              <a:t>– </a:t>
            </a:r>
            <a:r>
              <a:rPr sz="2200" spc="55" dirty="0">
                <a:latin typeface="Arial"/>
                <a:cs typeface="Arial"/>
              </a:rPr>
              <a:t>Retorna </a:t>
            </a:r>
            <a:r>
              <a:rPr sz="2200" spc="114" dirty="0">
                <a:latin typeface="Arial"/>
                <a:cs typeface="Arial"/>
              </a:rPr>
              <a:t>uma </a:t>
            </a:r>
            <a:r>
              <a:rPr sz="2200" spc="55" dirty="0">
                <a:latin typeface="Arial"/>
                <a:cs typeface="Arial"/>
              </a:rPr>
              <a:t>exceção </a:t>
            </a:r>
            <a:r>
              <a:rPr sz="2200" spc="35" dirty="0">
                <a:latin typeface="Arial"/>
                <a:cs typeface="Arial"/>
              </a:rPr>
              <a:t>caso </a:t>
            </a:r>
            <a:r>
              <a:rPr sz="2200" spc="85" dirty="0">
                <a:latin typeface="Arial"/>
                <a:cs typeface="Arial"/>
              </a:rPr>
              <a:t>execute </a:t>
            </a:r>
            <a:r>
              <a:rPr sz="2200" spc="45" dirty="0">
                <a:latin typeface="Arial"/>
                <a:cs typeface="Arial"/>
              </a:rPr>
              <a:t>esta</a:t>
            </a:r>
            <a:r>
              <a:rPr sz="2200" spc="-130" dirty="0">
                <a:latin typeface="Arial"/>
                <a:cs typeface="Arial"/>
              </a:rPr>
              <a:t> </a:t>
            </a:r>
            <a:r>
              <a:rPr sz="2200" spc="105" dirty="0">
                <a:latin typeface="Arial"/>
                <a:cs typeface="Arial"/>
              </a:rPr>
              <a:t>linha.</a:t>
            </a:r>
            <a:endParaRPr sz="2200" dirty="0">
              <a:latin typeface="Arial"/>
              <a:cs typeface="Arial"/>
            </a:endParaRPr>
          </a:p>
          <a:p>
            <a:pPr marL="295910">
              <a:lnSpc>
                <a:spcPts val="2470"/>
              </a:lnSpc>
            </a:pPr>
            <a:r>
              <a:rPr sz="2000" spc="30" dirty="0">
                <a:latin typeface="Arial"/>
                <a:cs typeface="Arial"/>
              </a:rPr>
              <a:t>Ex:. </a:t>
            </a:r>
            <a:r>
              <a:rPr sz="2100" i="1" spc="5" dirty="0">
                <a:latin typeface="Arial"/>
                <a:cs typeface="Arial"/>
              </a:rPr>
              <a:t>fail(“Este </a:t>
            </a:r>
            <a:r>
              <a:rPr sz="2100" i="1" dirty="0">
                <a:latin typeface="Arial"/>
                <a:cs typeface="Arial"/>
              </a:rPr>
              <a:t>passo </a:t>
            </a:r>
            <a:r>
              <a:rPr sz="2100" i="1" spc="25" dirty="0">
                <a:latin typeface="Arial"/>
                <a:cs typeface="Arial"/>
              </a:rPr>
              <a:t>não </a:t>
            </a:r>
            <a:r>
              <a:rPr sz="2100" i="1" spc="15" dirty="0">
                <a:latin typeface="Arial"/>
                <a:cs typeface="Arial"/>
              </a:rPr>
              <a:t>deveria </a:t>
            </a:r>
            <a:r>
              <a:rPr sz="2100" i="1" spc="75" dirty="0">
                <a:latin typeface="Arial"/>
                <a:cs typeface="Arial"/>
              </a:rPr>
              <a:t>ter </a:t>
            </a:r>
            <a:r>
              <a:rPr sz="2100" i="1" spc="60" dirty="0">
                <a:latin typeface="Arial"/>
                <a:cs typeface="Arial"/>
              </a:rPr>
              <a:t>sido</a:t>
            </a:r>
            <a:r>
              <a:rPr sz="2100" i="1" spc="175" dirty="0">
                <a:latin typeface="Arial"/>
                <a:cs typeface="Arial"/>
              </a:rPr>
              <a:t> </a:t>
            </a:r>
            <a:r>
              <a:rPr sz="2100" i="1" spc="30" dirty="0">
                <a:latin typeface="Arial"/>
                <a:cs typeface="Arial"/>
              </a:rPr>
              <a:t>executado”);</a:t>
            </a:r>
            <a:endParaRPr sz="2100" dirty="0">
              <a:latin typeface="Arial"/>
              <a:cs typeface="Arial"/>
            </a:endParaRPr>
          </a:p>
          <a:p>
            <a:pPr marL="579755" indent="-203200">
              <a:lnSpc>
                <a:spcPts val="2490"/>
              </a:lnSpc>
              <a:buChar char="*"/>
              <a:tabLst>
                <a:tab pos="580390" algn="l"/>
              </a:tabLst>
            </a:pPr>
            <a:r>
              <a:rPr sz="2100" i="1" spc="70" dirty="0">
                <a:latin typeface="Arial"/>
                <a:cs typeface="Arial"/>
              </a:rPr>
              <a:t>Muito </a:t>
            </a:r>
            <a:r>
              <a:rPr sz="2100" i="1" spc="80" dirty="0">
                <a:latin typeface="Arial"/>
                <a:cs typeface="Arial"/>
              </a:rPr>
              <a:t>utilizado </a:t>
            </a:r>
            <a:r>
              <a:rPr sz="2100" i="1" spc="15" dirty="0">
                <a:latin typeface="Arial"/>
                <a:cs typeface="Arial"/>
              </a:rPr>
              <a:t>para </a:t>
            </a:r>
            <a:r>
              <a:rPr sz="2100" i="1" spc="-40" dirty="0">
                <a:latin typeface="Arial"/>
                <a:cs typeface="Arial"/>
              </a:rPr>
              <a:t>se </a:t>
            </a:r>
            <a:r>
              <a:rPr sz="2100" i="1" spc="45" dirty="0">
                <a:latin typeface="Arial"/>
                <a:cs typeface="Arial"/>
              </a:rPr>
              <a:t>testar</a:t>
            </a:r>
            <a:r>
              <a:rPr sz="2100" i="1" spc="90" dirty="0">
                <a:latin typeface="Arial"/>
                <a:cs typeface="Arial"/>
              </a:rPr>
              <a:t> </a:t>
            </a:r>
            <a:r>
              <a:rPr sz="2100" i="1" dirty="0">
                <a:latin typeface="Arial"/>
                <a:cs typeface="Arial"/>
              </a:rPr>
              <a:t>exceções.</a:t>
            </a:r>
            <a:endParaRPr sz="2100" dirty="0">
              <a:latin typeface="Arial"/>
              <a:cs typeface="Arial"/>
            </a:endParaRPr>
          </a:p>
        </p:txBody>
      </p:sp>
    </p:spTree>
    <p:extLst>
      <p:ext uri="{BB962C8B-B14F-4D97-AF65-F5344CB8AC3E}">
        <p14:creationId xmlns:p14="http://schemas.microsoft.com/office/powerpoint/2010/main" val="28327979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8631" y="313944"/>
            <a:ext cx="6967728" cy="1068323"/>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2133600" y="1518645"/>
            <a:ext cx="10058400" cy="1490152"/>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Lst>
            </a:pPr>
            <a:r>
              <a:rPr spc="-340" dirty="0" smtClean="0"/>
              <a:t>E </a:t>
            </a:r>
            <a:r>
              <a:rPr spc="100" dirty="0"/>
              <a:t>ainda </a:t>
            </a:r>
            <a:r>
              <a:rPr dirty="0"/>
              <a:t>é </a:t>
            </a:r>
            <a:r>
              <a:rPr spc="75" dirty="0"/>
              <a:t>possível </a:t>
            </a:r>
            <a:r>
              <a:rPr spc="114" dirty="0"/>
              <a:t>verificar </a:t>
            </a:r>
            <a:r>
              <a:rPr spc="10" dirty="0"/>
              <a:t>se </a:t>
            </a:r>
            <a:r>
              <a:rPr spc="60" dirty="0"/>
              <a:t>exceções </a:t>
            </a:r>
            <a:r>
              <a:rPr spc="170" dirty="0"/>
              <a:t>foram  </a:t>
            </a:r>
            <a:r>
              <a:rPr spc="75" dirty="0"/>
              <a:t>chamadas </a:t>
            </a:r>
            <a:r>
              <a:rPr spc="100" dirty="0"/>
              <a:t>sem </a:t>
            </a:r>
            <a:r>
              <a:rPr spc="204" dirty="0"/>
              <a:t>muito</a:t>
            </a:r>
            <a:r>
              <a:rPr spc="114" dirty="0"/>
              <a:t> </a:t>
            </a:r>
            <a:r>
              <a:rPr spc="110" dirty="0"/>
              <a:t>esforço!</a:t>
            </a:r>
            <a:endParaRPr sz="1800" dirty="0"/>
          </a:p>
        </p:txBody>
      </p:sp>
      <p:sp>
        <p:nvSpPr>
          <p:cNvPr id="4" name="object 4"/>
          <p:cNvSpPr txBox="1"/>
          <p:nvPr/>
        </p:nvSpPr>
        <p:spPr>
          <a:xfrm>
            <a:off x="2353075" y="3430996"/>
            <a:ext cx="6720840" cy="2665095"/>
          </a:xfrm>
          <a:prstGeom prst="rect">
            <a:avLst/>
          </a:prstGeom>
        </p:spPr>
        <p:txBody>
          <a:bodyPr vert="horz" wrap="square" lIns="0" tIns="84455" rIns="0" bIns="0" rtlCol="0">
            <a:spAutoFit/>
          </a:bodyPr>
          <a:lstStyle/>
          <a:p>
            <a:pPr marL="241300" indent="-228600">
              <a:spcBef>
                <a:spcPts val="665"/>
              </a:spcBef>
              <a:buClr>
                <a:srgbClr val="2CA1BE"/>
              </a:buClr>
              <a:buFont typeface="Verdana"/>
              <a:buChar char="◦"/>
              <a:tabLst>
                <a:tab pos="241300" algn="l"/>
              </a:tabLst>
            </a:pPr>
            <a:r>
              <a:rPr sz="2300" spc="-25" dirty="0">
                <a:latin typeface="Arial"/>
                <a:cs typeface="Arial"/>
              </a:rPr>
              <a:t>Para </a:t>
            </a:r>
            <a:r>
              <a:rPr sz="2300" spc="100" dirty="0">
                <a:latin typeface="Arial"/>
                <a:cs typeface="Arial"/>
              </a:rPr>
              <a:t>testar </a:t>
            </a:r>
            <a:r>
              <a:rPr sz="2300" spc="185" dirty="0">
                <a:latin typeface="Arial"/>
                <a:cs typeface="Arial"/>
              </a:rPr>
              <a:t>um</a:t>
            </a:r>
            <a:r>
              <a:rPr sz="2300" spc="145" dirty="0">
                <a:latin typeface="Arial"/>
                <a:cs typeface="Arial"/>
              </a:rPr>
              <a:t> </a:t>
            </a:r>
            <a:r>
              <a:rPr sz="2400" i="1" spc="45" dirty="0">
                <a:latin typeface="Arial"/>
                <a:cs typeface="Arial"/>
              </a:rPr>
              <a:t>IndexOutOfBoundsException</a:t>
            </a:r>
            <a:r>
              <a:rPr sz="2300" spc="45" dirty="0">
                <a:latin typeface="Arial"/>
                <a:cs typeface="Arial"/>
              </a:rPr>
              <a:t>:</a:t>
            </a:r>
            <a:endParaRPr sz="2300" dirty="0">
              <a:latin typeface="Arial"/>
              <a:cs typeface="Arial"/>
            </a:endParaRPr>
          </a:p>
          <a:p>
            <a:pPr marL="240665">
              <a:spcBef>
                <a:spcPts val="480"/>
              </a:spcBef>
            </a:pPr>
            <a:r>
              <a:rPr sz="2100" i="1" spc="15" dirty="0">
                <a:latin typeface="Arial"/>
                <a:cs typeface="Arial"/>
              </a:rPr>
              <a:t>new</a:t>
            </a:r>
            <a:r>
              <a:rPr sz="2100" i="1" spc="25" dirty="0">
                <a:latin typeface="Arial"/>
                <a:cs typeface="Arial"/>
              </a:rPr>
              <a:t> </a:t>
            </a:r>
            <a:r>
              <a:rPr sz="2100" i="1" spc="50" dirty="0">
                <a:latin typeface="Arial"/>
                <a:cs typeface="Arial"/>
              </a:rPr>
              <a:t>ArrayList&lt;Object&gt;().get(0);</a:t>
            </a:r>
            <a:endParaRPr sz="2100" dirty="0">
              <a:latin typeface="Arial"/>
              <a:cs typeface="Arial"/>
            </a:endParaRPr>
          </a:p>
          <a:p>
            <a:pPr marL="241300" indent="-228600">
              <a:spcBef>
                <a:spcPts val="340"/>
              </a:spcBef>
              <a:buClr>
                <a:srgbClr val="2CA1BE"/>
              </a:buClr>
              <a:buFont typeface="Verdana"/>
              <a:buChar char="◦"/>
              <a:tabLst>
                <a:tab pos="241300" algn="l"/>
              </a:tabLst>
            </a:pPr>
            <a:r>
              <a:rPr sz="2300" dirty="0">
                <a:latin typeface="Arial"/>
                <a:cs typeface="Arial"/>
              </a:rPr>
              <a:t>Basta </a:t>
            </a:r>
            <a:r>
              <a:rPr sz="2300" spc="130" dirty="0">
                <a:latin typeface="Arial"/>
                <a:cs typeface="Arial"/>
              </a:rPr>
              <a:t>dizer </a:t>
            </a:r>
            <a:r>
              <a:rPr sz="2300" spc="60" dirty="0">
                <a:latin typeface="Arial"/>
                <a:cs typeface="Arial"/>
              </a:rPr>
              <a:t>ao</a:t>
            </a:r>
            <a:r>
              <a:rPr sz="2300" spc="114" dirty="0">
                <a:latin typeface="Arial"/>
                <a:cs typeface="Arial"/>
              </a:rPr>
              <a:t> </a:t>
            </a:r>
            <a:r>
              <a:rPr sz="2300" spc="15" dirty="0">
                <a:latin typeface="Arial"/>
                <a:cs typeface="Arial"/>
              </a:rPr>
              <a:t>JUnit:</a:t>
            </a:r>
            <a:endParaRPr sz="2300" dirty="0">
              <a:latin typeface="Arial"/>
              <a:cs typeface="Arial"/>
            </a:endParaRPr>
          </a:p>
          <a:p>
            <a:pPr marL="240665" marR="5080">
              <a:lnSpc>
                <a:spcPct val="111500"/>
              </a:lnSpc>
              <a:spcBef>
                <a:spcPts val="210"/>
              </a:spcBef>
            </a:pPr>
            <a:r>
              <a:rPr sz="2100" i="1" spc="15" dirty="0">
                <a:latin typeface="Arial"/>
                <a:cs typeface="Arial"/>
              </a:rPr>
              <a:t>@Test(expected=IndexOutOfBoundsException.class)  </a:t>
            </a:r>
            <a:r>
              <a:rPr sz="2100" i="1" spc="70" dirty="0">
                <a:latin typeface="Arial"/>
                <a:cs typeface="Arial"/>
              </a:rPr>
              <a:t>public </a:t>
            </a:r>
            <a:r>
              <a:rPr sz="2100" i="1" spc="55" dirty="0">
                <a:latin typeface="Arial"/>
                <a:cs typeface="Arial"/>
              </a:rPr>
              <a:t>void </a:t>
            </a:r>
            <a:r>
              <a:rPr sz="2100" i="1" spc="20" dirty="0">
                <a:latin typeface="Arial"/>
                <a:cs typeface="Arial"/>
              </a:rPr>
              <a:t>indexOutOfBoundsForArray()</a:t>
            </a:r>
            <a:r>
              <a:rPr sz="2100" i="1" spc="-5" dirty="0">
                <a:latin typeface="Arial"/>
                <a:cs typeface="Arial"/>
              </a:rPr>
              <a:t> </a:t>
            </a:r>
            <a:r>
              <a:rPr sz="2100" i="1" spc="-50" dirty="0">
                <a:latin typeface="Arial"/>
                <a:cs typeface="Arial"/>
              </a:rPr>
              <a:t>{</a:t>
            </a:r>
            <a:endParaRPr sz="2100" dirty="0">
              <a:latin typeface="Arial"/>
              <a:cs typeface="Arial"/>
            </a:endParaRPr>
          </a:p>
          <a:p>
            <a:pPr marL="775970">
              <a:spcBef>
                <a:spcPts val="180"/>
              </a:spcBef>
            </a:pPr>
            <a:r>
              <a:rPr sz="2100" i="1" spc="15" dirty="0">
                <a:latin typeface="Arial"/>
                <a:cs typeface="Arial"/>
              </a:rPr>
              <a:t>new</a:t>
            </a:r>
            <a:r>
              <a:rPr sz="2100" i="1" spc="25" dirty="0">
                <a:latin typeface="Arial"/>
                <a:cs typeface="Arial"/>
              </a:rPr>
              <a:t> </a:t>
            </a:r>
            <a:r>
              <a:rPr sz="2100" i="1" spc="50" dirty="0">
                <a:latin typeface="Arial"/>
                <a:cs typeface="Arial"/>
              </a:rPr>
              <a:t>ArrayList&lt;Object&gt;().get(0);</a:t>
            </a:r>
            <a:endParaRPr sz="2100" dirty="0">
              <a:latin typeface="Arial"/>
              <a:cs typeface="Arial"/>
            </a:endParaRPr>
          </a:p>
          <a:p>
            <a:pPr marL="240665">
              <a:spcBef>
                <a:spcPts val="180"/>
              </a:spcBef>
            </a:pPr>
            <a:r>
              <a:rPr sz="2100" i="1" spc="-50" dirty="0">
                <a:latin typeface="Arial"/>
                <a:cs typeface="Arial"/>
              </a:rPr>
              <a:t>}</a:t>
            </a:r>
            <a:endParaRPr sz="2100" dirty="0">
              <a:latin typeface="Arial"/>
              <a:cs typeface="Arial"/>
            </a:endParaRPr>
          </a:p>
        </p:txBody>
      </p:sp>
    </p:spTree>
    <p:extLst>
      <p:ext uri="{BB962C8B-B14F-4D97-AF65-F5344CB8AC3E}">
        <p14:creationId xmlns:p14="http://schemas.microsoft.com/office/powerpoint/2010/main" val="19311372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4060" y="592836"/>
            <a:ext cx="1748027" cy="4998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1787912" y="1581142"/>
            <a:ext cx="10058400" cy="2475037"/>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Lst>
            </a:pPr>
            <a:r>
              <a:rPr sz="4000" spc="120" dirty="0" err="1" smtClean="0"/>
              <a:t>Ainda</a:t>
            </a:r>
            <a:r>
              <a:rPr sz="4000" spc="120" dirty="0" smtClean="0"/>
              <a:t> </a:t>
            </a:r>
            <a:r>
              <a:rPr sz="4000" dirty="0"/>
              <a:t>é </a:t>
            </a:r>
            <a:r>
              <a:rPr sz="4000" spc="75" dirty="0"/>
              <a:t>possível </a:t>
            </a:r>
            <a:r>
              <a:rPr sz="4000" spc="114" dirty="0"/>
              <a:t>executar </a:t>
            </a:r>
            <a:r>
              <a:rPr sz="4000" spc="125" dirty="0"/>
              <a:t>códigos </a:t>
            </a:r>
            <a:r>
              <a:rPr sz="4000" spc="85" dirty="0"/>
              <a:t>antes </a:t>
            </a:r>
            <a:r>
              <a:rPr sz="4000" spc="95" dirty="0"/>
              <a:t>de  </a:t>
            </a:r>
            <a:r>
              <a:rPr sz="4000" spc="220" dirty="0"/>
              <a:t>um </a:t>
            </a:r>
            <a:r>
              <a:rPr sz="4000" spc="170" dirty="0"/>
              <a:t>método </a:t>
            </a:r>
            <a:r>
              <a:rPr sz="4000" spc="55" dirty="0"/>
              <a:t>apenas </a:t>
            </a:r>
            <a:r>
              <a:rPr sz="4000" spc="145" dirty="0"/>
              <a:t>uma </a:t>
            </a:r>
            <a:r>
              <a:rPr sz="4000" spc="75" dirty="0"/>
              <a:t>vez </a:t>
            </a:r>
            <a:r>
              <a:rPr sz="4000" spc="85" dirty="0"/>
              <a:t>antes </a:t>
            </a:r>
            <a:r>
              <a:rPr sz="4000" spc="95" dirty="0"/>
              <a:t>de</a:t>
            </a:r>
            <a:r>
              <a:rPr sz="4000" spc="-75" dirty="0"/>
              <a:t> </a:t>
            </a:r>
            <a:r>
              <a:rPr sz="4000" spc="150" dirty="0"/>
              <a:t>todos  </a:t>
            </a:r>
            <a:r>
              <a:rPr sz="4000" spc="90" dirty="0"/>
              <a:t>os </a:t>
            </a:r>
            <a:r>
              <a:rPr sz="4000" spc="145" dirty="0"/>
              <a:t>métodos </a:t>
            </a:r>
            <a:r>
              <a:rPr sz="4000" spc="100" dirty="0"/>
              <a:t>de </a:t>
            </a:r>
            <a:r>
              <a:rPr sz="4000" spc="105" dirty="0"/>
              <a:t>teste </a:t>
            </a:r>
            <a:r>
              <a:rPr sz="4000" spc="245" dirty="0"/>
              <a:t>e/ou </a:t>
            </a:r>
            <a:r>
              <a:rPr sz="4000" spc="60" dirty="0"/>
              <a:t>apenas </a:t>
            </a:r>
            <a:r>
              <a:rPr sz="4000" spc="145" dirty="0"/>
              <a:t>uma </a:t>
            </a:r>
            <a:r>
              <a:rPr sz="4000" spc="70" dirty="0"/>
              <a:t>vez  </a:t>
            </a:r>
            <a:r>
              <a:rPr sz="4000" spc="120" dirty="0"/>
              <a:t>depois </a:t>
            </a:r>
            <a:r>
              <a:rPr sz="4000" spc="95" dirty="0"/>
              <a:t>de </a:t>
            </a:r>
            <a:r>
              <a:rPr sz="4000" spc="155" dirty="0"/>
              <a:t>todos </a:t>
            </a:r>
            <a:r>
              <a:rPr sz="4000" spc="85" dirty="0"/>
              <a:t>os </a:t>
            </a:r>
            <a:r>
              <a:rPr sz="4000" spc="150" dirty="0"/>
              <a:t>métodos </a:t>
            </a:r>
            <a:r>
              <a:rPr sz="4000" spc="95" dirty="0"/>
              <a:t>de</a:t>
            </a:r>
            <a:r>
              <a:rPr sz="4000" spc="-25" dirty="0"/>
              <a:t> </a:t>
            </a:r>
            <a:r>
              <a:rPr sz="4000" spc="100" dirty="0"/>
              <a:t>teste.</a:t>
            </a:r>
            <a:endParaRPr sz="4000" dirty="0"/>
          </a:p>
        </p:txBody>
      </p:sp>
      <p:sp>
        <p:nvSpPr>
          <p:cNvPr id="4" name="object 4"/>
          <p:cNvSpPr txBox="1"/>
          <p:nvPr/>
        </p:nvSpPr>
        <p:spPr>
          <a:xfrm>
            <a:off x="2353075" y="4791793"/>
            <a:ext cx="4983480" cy="1183005"/>
          </a:xfrm>
          <a:prstGeom prst="rect">
            <a:avLst/>
          </a:prstGeom>
        </p:spPr>
        <p:txBody>
          <a:bodyPr vert="horz" wrap="square" lIns="0" tIns="72390" rIns="0" bIns="0" rtlCol="0">
            <a:spAutoFit/>
          </a:bodyPr>
          <a:lstStyle/>
          <a:p>
            <a:pPr marL="241300" indent="-228600">
              <a:spcBef>
                <a:spcPts val="570"/>
              </a:spcBef>
              <a:buClr>
                <a:srgbClr val="2CA1BE"/>
              </a:buClr>
              <a:buFont typeface="Verdana"/>
              <a:buChar char="◦"/>
              <a:tabLst>
                <a:tab pos="241300" algn="l"/>
              </a:tabLst>
            </a:pPr>
            <a:r>
              <a:rPr sz="2300" dirty="0">
                <a:latin typeface="Arial"/>
                <a:cs typeface="Arial"/>
              </a:rPr>
              <a:t>Basta </a:t>
            </a:r>
            <a:r>
              <a:rPr sz="2300" spc="85" dirty="0">
                <a:latin typeface="Arial"/>
                <a:cs typeface="Arial"/>
              </a:rPr>
              <a:t>usar </a:t>
            </a:r>
            <a:r>
              <a:rPr sz="2300" spc="70" dirty="0">
                <a:latin typeface="Arial"/>
                <a:cs typeface="Arial"/>
              </a:rPr>
              <a:t>anotações</a:t>
            </a:r>
            <a:r>
              <a:rPr sz="2300" spc="135" dirty="0">
                <a:latin typeface="Arial"/>
                <a:cs typeface="Arial"/>
              </a:rPr>
              <a:t> </a:t>
            </a:r>
            <a:r>
              <a:rPr sz="2300" spc="95" dirty="0">
                <a:latin typeface="Arial"/>
                <a:cs typeface="Arial"/>
              </a:rPr>
              <a:t>novamente!</a:t>
            </a:r>
            <a:endParaRPr sz="2300" dirty="0">
              <a:latin typeface="Arial"/>
              <a:cs typeface="Arial"/>
            </a:endParaRPr>
          </a:p>
          <a:p>
            <a:pPr marL="478790" lvl="1" indent="-228600">
              <a:spcBef>
                <a:spcPts val="430"/>
              </a:spcBef>
              <a:buClr>
                <a:srgbClr val="DA1F28"/>
              </a:buClr>
              <a:buChar char=""/>
              <a:tabLst>
                <a:tab pos="478790" algn="l"/>
                <a:tab pos="479425" algn="l"/>
              </a:tabLst>
            </a:pPr>
            <a:r>
              <a:rPr sz="2100" dirty="0">
                <a:latin typeface="Arial"/>
                <a:cs typeface="Arial"/>
              </a:rPr>
              <a:t>@BeforeClass</a:t>
            </a:r>
          </a:p>
          <a:p>
            <a:pPr marL="478790" lvl="1" indent="-228600">
              <a:spcBef>
                <a:spcPts val="409"/>
              </a:spcBef>
              <a:buClr>
                <a:srgbClr val="DA1F28"/>
              </a:buClr>
              <a:buChar char=""/>
              <a:tabLst>
                <a:tab pos="478790" algn="l"/>
                <a:tab pos="479425" algn="l"/>
              </a:tabLst>
            </a:pPr>
            <a:r>
              <a:rPr sz="2100" spc="30" dirty="0">
                <a:latin typeface="Arial"/>
                <a:cs typeface="Arial"/>
              </a:rPr>
              <a:t>@AfterClass</a:t>
            </a:r>
            <a:endParaRPr sz="2100" dirty="0">
              <a:latin typeface="Arial"/>
              <a:cs typeface="Arial"/>
            </a:endParaRPr>
          </a:p>
        </p:txBody>
      </p:sp>
    </p:spTree>
    <p:extLst>
      <p:ext uri="{BB962C8B-B14F-4D97-AF65-F5344CB8AC3E}">
        <p14:creationId xmlns:p14="http://schemas.microsoft.com/office/powerpoint/2010/main" val="88692115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4060" y="592836"/>
            <a:ext cx="1748027" cy="4998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2133600" y="1336710"/>
            <a:ext cx="10058400" cy="2228815"/>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Lst>
            </a:pPr>
            <a:r>
              <a:rPr spc="10" dirty="0" err="1" smtClean="0"/>
              <a:t>Há</a:t>
            </a:r>
            <a:r>
              <a:rPr spc="10" dirty="0" smtClean="0"/>
              <a:t> </a:t>
            </a:r>
            <a:r>
              <a:rPr spc="100" dirty="0"/>
              <a:t>ainda </a:t>
            </a:r>
            <a:r>
              <a:rPr spc="95" dirty="0"/>
              <a:t>vários </a:t>
            </a:r>
            <a:r>
              <a:rPr spc="155" dirty="0"/>
              <a:t>outros </a:t>
            </a:r>
            <a:r>
              <a:rPr spc="160" dirty="0"/>
              <a:t>tipos </a:t>
            </a:r>
            <a:r>
              <a:rPr spc="100" dirty="0"/>
              <a:t>de </a:t>
            </a:r>
            <a:r>
              <a:rPr spc="85" dirty="0"/>
              <a:t>verificações,  </a:t>
            </a:r>
            <a:r>
              <a:rPr spc="150" dirty="0"/>
              <a:t>como </a:t>
            </a:r>
            <a:r>
              <a:rPr spc="175" dirty="0"/>
              <a:t>limitar </a:t>
            </a:r>
            <a:r>
              <a:rPr spc="155" dirty="0"/>
              <a:t>o </a:t>
            </a:r>
            <a:r>
              <a:rPr spc="170" dirty="0"/>
              <a:t>tempo </a:t>
            </a:r>
            <a:r>
              <a:rPr spc="95" dirty="0"/>
              <a:t>de</a:t>
            </a:r>
            <a:r>
              <a:rPr spc="-150" dirty="0"/>
              <a:t> </a:t>
            </a:r>
            <a:r>
              <a:rPr spc="80" dirty="0"/>
              <a:t>execução</a:t>
            </a:r>
            <a:endParaRPr sz="1800" dirty="0"/>
          </a:p>
        </p:txBody>
      </p:sp>
      <p:sp>
        <p:nvSpPr>
          <p:cNvPr id="4" name="object 4"/>
          <p:cNvSpPr txBox="1"/>
          <p:nvPr/>
        </p:nvSpPr>
        <p:spPr>
          <a:xfrm>
            <a:off x="2133600" y="4048114"/>
            <a:ext cx="5536565" cy="2080057"/>
          </a:xfrm>
          <a:prstGeom prst="rect">
            <a:avLst/>
          </a:prstGeom>
        </p:spPr>
        <p:txBody>
          <a:bodyPr vert="horz" wrap="square" lIns="0" tIns="63500" rIns="0" bIns="0" rtlCol="0">
            <a:spAutoFit/>
          </a:bodyPr>
          <a:lstStyle/>
          <a:p>
            <a:pPr marL="506730">
              <a:spcBef>
                <a:spcPts val="500"/>
              </a:spcBef>
            </a:pPr>
            <a:r>
              <a:rPr sz="2100" spc="-5" dirty="0">
                <a:latin typeface="Courier New"/>
                <a:cs typeface="Courier New"/>
              </a:rPr>
              <a:t>@Test(timeout=1000)</a:t>
            </a:r>
            <a:endParaRPr sz="2100" dirty="0">
              <a:latin typeface="Courier New"/>
              <a:cs typeface="Courier New"/>
            </a:endParaRPr>
          </a:p>
          <a:p>
            <a:pPr marL="506730">
              <a:spcBef>
                <a:spcPts val="400"/>
              </a:spcBef>
            </a:pPr>
            <a:r>
              <a:rPr sz="2100" spc="-5" dirty="0">
                <a:latin typeface="Courier New"/>
                <a:cs typeface="Courier New"/>
              </a:rPr>
              <a:t>public </a:t>
            </a:r>
            <a:r>
              <a:rPr sz="2100" dirty="0">
                <a:latin typeface="Courier New"/>
                <a:cs typeface="Courier New"/>
              </a:rPr>
              <a:t>void </a:t>
            </a:r>
            <a:r>
              <a:rPr sz="2100" spc="-5" dirty="0">
                <a:latin typeface="Courier New"/>
                <a:cs typeface="Courier New"/>
              </a:rPr>
              <a:t>testWithTimeout()</a:t>
            </a:r>
            <a:r>
              <a:rPr sz="2100" spc="-15" dirty="0">
                <a:latin typeface="Courier New"/>
                <a:cs typeface="Courier New"/>
              </a:rPr>
              <a:t> </a:t>
            </a:r>
            <a:r>
              <a:rPr sz="2100" dirty="0">
                <a:latin typeface="Courier New"/>
                <a:cs typeface="Courier New"/>
              </a:rPr>
              <a:t>{</a:t>
            </a:r>
          </a:p>
          <a:p>
            <a:pPr marL="506730">
              <a:spcBef>
                <a:spcPts val="395"/>
              </a:spcBef>
            </a:pPr>
            <a:r>
              <a:rPr sz="2100" dirty="0">
                <a:latin typeface="Courier New"/>
                <a:cs typeface="Courier New"/>
              </a:rPr>
              <a:t>}</a:t>
            </a:r>
          </a:p>
          <a:p>
            <a:pPr>
              <a:spcBef>
                <a:spcPts val="50"/>
              </a:spcBef>
            </a:pPr>
            <a:endParaRPr sz="3350" dirty="0">
              <a:latin typeface="Times New Roman"/>
              <a:cs typeface="Times New Roman"/>
            </a:endParaRPr>
          </a:p>
          <a:p>
            <a:pPr marL="12700">
              <a:tabLst>
                <a:tab pos="268605" algn="l"/>
              </a:tabLst>
            </a:pPr>
            <a:r>
              <a:rPr sz="2700" spc="55" dirty="0" err="1" smtClean="0">
                <a:latin typeface="Arial"/>
                <a:cs typeface="Arial"/>
              </a:rPr>
              <a:t>Ver</a:t>
            </a:r>
            <a:r>
              <a:rPr sz="2700" spc="55" dirty="0" smtClean="0">
                <a:latin typeface="Arial"/>
                <a:cs typeface="Arial"/>
              </a:rPr>
              <a:t> </a:t>
            </a:r>
            <a:r>
              <a:rPr sz="2700" spc="114" dirty="0">
                <a:latin typeface="Arial"/>
                <a:cs typeface="Arial"/>
              </a:rPr>
              <a:t>documentação </a:t>
            </a:r>
            <a:r>
              <a:rPr sz="2700" spc="130" dirty="0">
                <a:latin typeface="Arial"/>
                <a:cs typeface="Arial"/>
              </a:rPr>
              <a:t>em</a:t>
            </a:r>
            <a:r>
              <a:rPr sz="2700" spc="75" dirty="0">
                <a:latin typeface="Arial"/>
                <a:cs typeface="Arial"/>
              </a:rPr>
              <a:t> </a:t>
            </a:r>
            <a:r>
              <a:rPr sz="2700" spc="95" dirty="0">
                <a:latin typeface="Arial"/>
                <a:cs typeface="Arial"/>
              </a:rPr>
              <a:t>Junit.org</a:t>
            </a:r>
            <a:endParaRPr sz="2700" dirty="0">
              <a:latin typeface="Arial"/>
              <a:cs typeface="Arial"/>
            </a:endParaRPr>
          </a:p>
        </p:txBody>
      </p:sp>
    </p:spTree>
    <p:extLst>
      <p:ext uri="{BB962C8B-B14F-4D97-AF65-F5344CB8AC3E}">
        <p14:creationId xmlns:p14="http://schemas.microsoft.com/office/powerpoint/2010/main" val="203004634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97024" y="562355"/>
            <a:ext cx="3915155" cy="46329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2162883" y="1334613"/>
            <a:ext cx="10058400" cy="1490152"/>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pc="90" dirty="0" err="1" smtClean="0"/>
              <a:t>Simular</a:t>
            </a:r>
            <a:r>
              <a:rPr spc="90" dirty="0" smtClean="0"/>
              <a:t> </a:t>
            </a:r>
            <a:r>
              <a:rPr spc="155" dirty="0"/>
              <a:t>o </a:t>
            </a:r>
            <a:r>
              <a:rPr spc="95" dirty="0"/>
              <a:t>processo de</a:t>
            </a:r>
            <a:r>
              <a:rPr spc="25" dirty="0"/>
              <a:t> </a:t>
            </a:r>
            <a:r>
              <a:rPr spc="114" dirty="0"/>
              <a:t>desenvolvimento.</a:t>
            </a:r>
            <a:endParaRPr sz="1800" dirty="0"/>
          </a:p>
        </p:txBody>
      </p:sp>
      <p:sp>
        <p:nvSpPr>
          <p:cNvPr id="4" name="object 4"/>
          <p:cNvSpPr/>
          <p:nvPr/>
        </p:nvSpPr>
        <p:spPr>
          <a:xfrm>
            <a:off x="4495800" y="3198876"/>
            <a:ext cx="1444752" cy="2235708"/>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520183" y="3223260"/>
            <a:ext cx="1444752" cy="223570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509517" y="3212592"/>
            <a:ext cx="1442085" cy="2232660"/>
          </a:xfrm>
          <a:custGeom>
            <a:avLst/>
            <a:gdLst/>
            <a:ahLst/>
            <a:cxnLst/>
            <a:rect l="l" t="t" r="r" b="b"/>
            <a:pathLst>
              <a:path w="1442085" h="2232660">
                <a:moveTo>
                  <a:pt x="720851" y="0"/>
                </a:moveTo>
                <a:lnTo>
                  <a:pt x="647144" y="5762"/>
                </a:lnTo>
                <a:lnTo>
                  <a:pt x="575566" y="22677"/>
                </a:lnTo>
                <a:lnTo>
                  <a:pt x="506481" y="50183"/>
                </a:lnTo>
                <a:lnTo>
                  <a:pt x="440251" y="87719"/>
                </a:lnTo>
                <a:lnTo>
                  <a:pt x="408320" y="110073"/>
                </a:lnTo>
                <a:lnTo>
                  <a:pt x="377238" y="134724"/>
                </a:lnTo>
                <a:lnTo>
                  <a:pt x="347050" y="161602"/>
                </a:lnTo>
                <a:lnTo>
                  <a:pt x="317803" y="190637"/>
                </a:lnTo>
                <a:lnTo>
                  <a:pt x="289542" y="221759"/>
                </a:lnTo>
                <a:lnTo>
                  <a:pt x="262310" y="254898"/>
                </a:lnTo>
                <a:lnTo>
                  <a:pt x="236155" y="289983"/>
                </a:lnTo>
                <a:lnTo>
                  <a:pt x="211121" y="326945"/>
                </a:lnTo>
                <a:lnTo>
                  <a:pt x="187253" y="365713"/>
                </a:lnTo>
                <a:lnTo>
                  <a:pt x="164598" y="406218"/>
                </a:lnTo>
                <a:lnTo>
                  <a:pt x="143199" y="448389"/>
                </a:lnTo>
                <a:lnTo>
                  <a:pt x="123102" y="492156"/>
                </a:lnTo>
                <a:lnTo>
                  <a:pt x="104353" y="537448"/>
                </a:lnTo>
                <a:lnTo>
                  <a:pt x="86997" y="584197"/>
                </a:lnTo>
                <a:lnTo>
                  <a:pt x="71078" y="632331"/>
                </a:lnTo>
                <a:lnTo>
                  <a:pt x="56643" y="681781"/>
                </a:lnTo>
                <a:lnTo>
                  <a:pt x="43737" y="732477"/>
                </a:lnTo>
                <a:lnTo>
                  <a:pt x="32405" y="784347"/>
                </a:lnTo>
                <a:lnTo>
                  <a:pt x="22692" y="837324"/>
                </a:lnTo>
                <a:lnTo>
                  <a:pt x="14643" y="891335"/>
                </a:lnTo>
                <a:lnTo>
                  <a:pt x="8305" y="946311"/>
                </a:lnTo>
                <a:lnTo>
                  <a:pt x="3721" y="1002183"/>
                </a:lnTo>
                <a:lnTo>
                  <a:pt x="937" y="1058879"/>
                </a:lnTo>
                <a:lnTo>
                  <a:pt x="0" y="1116330"/>
                </a:lnTo>
                <a:lnTo>
                  <a:pt x="937" y="1173780"/>
                </a:lnTo>
                <a:lnTo>
                  <a:pt x="3721" y="1230476"/>
                </a:lnTo>
                <a:lnTo>
                  <a:pt x="8305" y="1286348"/>
                </a:lnTo>
                <a:lnTo>
                  <a:pt x="14643" y="1341324"/>
                </a:lnTo>
                <a:lnTo>
                  <a:pt x="22692" y="1395335"/>
                </a:lnTo>
                <a:lnTo>
                  <a:pt x="32405" y="1448312"/>
                </a:lnTo>
                <a:lnTo>
                  <a:pt x="43737" y="1500182"/>
                </a:lnTo>
                <a:lnTo>
                  <a:pt x="56643" y="1550878"/>
                </a:lnTo>
                <a:lnTo>
                  <a:pt x="71078" y="1600328"/>
                </a:lnTo>
                <a:lnTo>
                  <a:pt x="86997" y="1648462"/>
                </a:lnTo>
                <a:lnTo>
                  <a:pt x="104353" y="1695211"/>
                </a:lnTo>
                <a:lnTo>
                  <a:pt x="123102" y="1740503"/>
                </a:lnTo>
                <a:lnTo>
                  <a:pt x="143199" y="1784270"/>
                </a:lnTo>
                <a:lnTo>
                  <a:pt x="164598" y="1826441"/>
                </a:lnTo>
                <a:lnTo>
                  <a:pt x="187253" y="1866946"/>
                </a:lnTo>
                <a:lnTo>
                  <a:pt x="211121" y="1905714"/>
                </a:lnTo>
                <a:lnTo>
                  <a:pt x="236155" y="1942676"/>
                </a:lnTo>
                <a:lnTo>
                  <a:pt x="262310" y="1977761"/>
                </a:lnTo>
                <a:lnTo>
                  <a:pt x="289542" y="2010900"/>
                </a:lnTo>
                <a:lnTo>
                  <a:pt x="317803" y="2042022"/>
                </a:lnTo>
                <a:lnTo>
                  <a:pt x="347050" y="2071057"/>
                </a:lnTo>
                <a:lnTo>
                  <a:pt x="377238" y="2097935"/>
                </a:lnTo>
                <a:lnTo>
                  <a:pt x="408320" y="2122586"/>
                </a:lnTo>
                <a:lnTo>
                  <a:pt x="440251" y="2144940"/>
                </a:lnTo>
                <a:lnTo>
                  <a:pt x="472987" y="2164927"/>
                </a:lnTo>
                <a:lnTo>
                  <a:pt x="540690" y="2197518"/>
                </a:lnTo>
                <a:lnTo>
                  <a:pt x="611066" y="2219798"/>
                </a:lnTo>
                <a:lnTo>
                  <a:pt x="683754" y="2231207"/>
                </a:lnTo>
                <a:lnTo>
                  <a:pt x="720851" y="2232660"/>
                </a:lnTo>
                <a:lnTo>
                  <a:pt x="757949" y="2231207"/>
                </a:lnTo>
                <a:lnTo>
                  <a:pt x="830637" y="2219798"/>
                </a:lnTo>
                <a:lnTo>
                  <a:pt x="901013" y="2197518"/>
                </a:lnTo>
                <a:lnTo>
                  <a:pt x="968716" y="2164927"/>
                </a:lnTo>
                <a:lnTo>
                  <a:pt x="1001452" y="2144940"/>
                </a:lnTo>
                <a:lnTo>
                  <a:pt x="1033383" y="2122586"/>
                </a:lnTo>
                <a:lnTo>
                  <a:pt x="1064465" y="2097935"/>
                </a:lnTo>
                <a:lnTo>
                  <a:pt x="1094653" y="2071057"/>
                </a:lnTo>
                <a:lnTo>
                  <a:pt x="1123900" y="2042022"/>
                </a:lnTo>
                <a:lnTo>
                  <a:pt x="1152161" y="2010900"/>
                </a:lnTo>
                <a:lnTo>
                  <a:pt x="1179393" y="1977761"/>
                </a:lnTo>
                <a:lnTo>
                  <a:pt x="1205548" y="1942676"/>
                </a:lnTo>
                <a:lnTo>
                  <a:pt x="1230582" y="1905714"/>
                </a:lnTo>
                <a:lnTo>
                  <a:pt x="1254450" y="1866946"/>
                </a:lnTo>
                <a:lnTo>
                  <a:pt x="1277105" y="1826441"/>
                </a:lnTo>
                <a:lnTo>
                  <a:pt x="1298504" y="1784270"/>
                </a:lnTo>
                <a:lnTo>
                  <a:pt x="1318601" y="1740503"/>
                </a:lnTo>
                <a:lnTo>
                  <a:pt x="1337350" y="1695211"/>
                </a:lnTo>
                <a:lnTo>
                  <a:pt x="1354706" y="1648462"/>
                </a:lnTo>
                <a:lnTo>
                  <a:pt x="1370625" y="1600328"/>
                </a:lnTo>
                <a:lnTo>
                  <a:pt x="1385060" y="1550878"/>
                </a:lnTo>
                <a:lnTo>
                  <a:pt x="1397966" y="1500182"/>
                </a:lnTo>
                <a:lnTo>
                  <a:pt x="1409298" y="1448312"/>
                </a:lnTo>
                <a:lnTo>
                  <a:pt x="1419011" y="1395335"/>
                </a:lnTo>
                <a:lnTo>
                  <a:pt x="1427060" y="1341324"/>
                </a:lnTo>
                <a:lnTo>
                  <a:pt x="1433398" y="1286348"/>
                </a:lnTo>
                <a:lnTo>
                  <a:pt x="1437982" y="1230476"/>
                </a:lnTo>
                <a:lnTo>
                  <a:pt x="1440766" y="1173780"/>
                </a:lnTo>
                <a:lnTo>
                  <a:pt x="1441704" y="1116330"/>
                </a:lnTo>
                <a:lnTo>
                  <a:pt x="1440766" y="1058879"/>
                </a:lnTo>
                <a:lnTo>
                  <a:pt x="1437982" y="1002183"/>
                </a:lnTo>
                <a:lnTo>
                  <a:pt x="1433398" y="946311"/>
                </a:lnTo>
                <a:lnTo>
                  <a:pt x="1427060" y="891335"/>
                </a:lnTo>
                <a:lnTo>
                  <a:pt x="1419011" y="837324"/>
                </a:lnTo>
                <a:lnTo>
                  <a:pt x="1409298" y="784347"/>
                </a:lnTo>
                <a:lnTo>
                  <a:pt x="1397966" y="732477"/>
                </a:lnTo>
                <a:lnTo>
                  <a:pt x="1385060" y="681781"/>
                </a:lnTo>
                <a:lnTo>
                  <a:pt x="1370625" y="632331"/>
                </a:lnTo>
                <a:lnTo>
                  <a:pt x="1354706" y="584197"/>
                </a:lnTo>
                <a:lnTo>
                  <a:pt x="1337350" y="537448"/>
                </a:lnTo>
                <a:lnTo>
                  <a:pt x="1318601" y="492156"/>
                </a:lnTo>
                <a:lnTo>
                  <a:pt x="1298504" y="448389"/>
                </a:lnTo>
                <a:lnTo>
                  <a:pt x="1277105" y="406218"/>
                </a:lnTo>
                <a:lnTo>
                  <a:pt x="1254450" y="365713"/>
                </a:lnTo>
                <a:lnTo>
                  <a:pt x="1230582" y="326945"/>
                </a:lnTo>
                <a:lnTo>
                  <a:pt x="1205548" y="289983"/>
                </a:lnTo>
                <a:lnTo>
                  <a:pt x="1179393" y="254898"/>
                </a:lnTo>
                <a:lnTo>
                  <a:pt x="1152161" y="221759"/>
                </a:lnTo>
                <a:lnTo>
                  <a:pt x="1123900" y="190637"/>
                </a:lnTo>
                <a:lnTo>
                  <a:pt x="1094653" y="161602"/>
                </a:lnTo>
                <a:lnTo>
                  <a:pt x="1064465" y="134724"/>
                </a:lnTo>
                <a:lnTo>
                  <a:pt x="1033383" y="110073"/>
                </a:lnTo>
                <a:lnTo>
                  <a:pt x="1001452" y="87719"/>
                </a:lnTo>
                <a:lnTo>
                  <a:pt x="968716" y="67732"/>
                </a:lnTo>
                <a:lnTo>
                  <a:pt x="901013" y="35141"/>
                </a:lnTo>
                <a:lnTo>
                  <a:pt x="830637" y="12861"/>
                </a:lnTo>
                <a:lnTo>
                  <a:pt x="757949" y="1452"/>
                </a:lnTo>
                <a:lnTo>
                  <a:pt x="720851" y="0"/>
                </a:lnTo>
                <a:close/>
              </a:path>
            </a:pathLst>
          </a:custGeom>
          <a:solidFill>
            <a:srgbClr val="85CC1E"/>
          </a:solidFill>
        </p:spPr>
        <p:txBody>
          <a:bodyPr wrap="square" lIns="0" tIns="0" rIns="0" bIns="0" rtlCol="0"/>
          <a:lstStyle/>
          <a:p>
            <a:endParaRPr/>
          </a:p>
        </p:txBody>
      </p:sp>
      <p:sp>
        <p:nvSpPr>
          <p:cNvPr id="7" name="object 7"/>
          <p:cNvSpPr txBox="1"/>
          <p:nvPr/>
        </p:nvSpPr>
        <p:spPr>
          <a:xfrm>
            <a:off x="4708906" y="4173678"/>
            <a:ext cx="573405" cy="300355"/>
          </a:xfrm>
          <a:prstGeom prst="rect">
            <a:avLst/>
          </a:prstGeom>
        </p:spPr>
        <p:txBody>
          <a:bodyPr vert="horz" wrap="square" lIns="0" tIns="12700" rIns="0" bIns="0" rtlCol="0">
            <a:spAutoFit/>
          </a:bodyPr>
          <a:lstStyle/>
          <a:p>
            <a:pPr marL="12700">
              <a:spcBef>
                <a:spcPts val="100"/>
              </a:spcBef>
            </a:pPr>
            <a:r>
              <a:rPr spc="-190" dirty="0">
                <a:latin typeface="Arial"/>
                <a:cs typeface="Arial"/>
              </a:rPr>
              <a:t>T</a:t>
            </a:r>
            <a:r>
              <a:rPr spc="-10" dirty="0">
                <a:latin typeface="Arial"/>
                <a:cs typeface="Arial"/>
              </a:rPr>
              <a:t>e</a:t>
            </a:r>
            <a:r>
              <a:rPr dirty="0">
                <a:latin typeface="Arial"/>
                <a:cs typeface="Arial"/>
              </a:rPr>
              <a:t>ste</a:t>
            </a:r>
            <a:endParaRPr>
              <a:latin typeface="Arial"/>
              <a:cs typeface="Arial"/>
            </a:endParaRPr>
          </a:p>
        </p:txBody>
      </p:sp>
      <p:sp>
        <p:nvSpPr>
          <p:cNvPr id="8" name="object 8"/>
          <p:cNvSpPr/>
          <p:nvPr/>
        </p:nvSpPr>
        <p:spPr>
          <a:xfrm>
            <a:off x="2551175" y="3198876"/>
            <a:ext cx="1516380" cy="2307336"/>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575560" y="3223260"/>
            <a:ext cx="1516380" cy="2307336"/>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2564891" y="3212593"/>
            <a:ext cx="1513840" cy="2304415"/>
          </a:xfrm>
          <a:custGeom>
            <a:avLst/>
            <a:gdLst/>
            <a:ahLst/>
            <a:cxnLst/>
            <a:rect l="l" t="t" r="r" b="b"/>
            <a:pathLst>
              <a:path w="1513839" h="2304415">
                <a:moveTo>
                  <a:pt x="1513332" y="0"/>
                </a:moveTo>
                <a:lnTo>
                  <a:pt x="252222" y="0"/>
                </a:lnTo>
                <a:lnTo>
                  <a:pt x="236271" y="2266"/>
                </a:lnTo>
                <a:lnTo>
                  <a:pt x="190119" y="35190"/>
                </a:lnTo>
                <a:lnTo>
                  <a:pt x="161063" y="77557"/>
                </a:lnTo>
                <a:lnTo>
                  <a:pt x="133653" y="134999"/>
                </a:lnTo>
                <a:lnTo>
                  <a:pt x="108124" y="206437"/>
                </a:lnTo>
                <a:lnTo>
                  <a:pt x="96139" y="247066"/>
                </a:lnTo>
                <a:lnTo>
                  <a:pt x="84713" y="290789"/>
                </a:lnTo>
                <a:lnTo>
                  <a:pt x="73875" y="337470"/>
                </a:lnTo>
                <a:lnTo>
                  <a:pt x="63656" y="386975"/>
                </a:lnTo>
                <a:lnTo>
                  <a:pt x="54085" y="439169"/>
                </a:lnTo>
                <a:lnTo>
                  <a:pt x="45191" y="493917"/>
                </a:lnTo>
                <a:lnTo>
                  <a:pt x="37003" y="551083"/>
                </a:lnTo>
                <a:lnTo>
                  <a:pt x="29552" y="610533"/>
                </a:lnTo>
                <a:lnTo>
                  <a:pt x="22867" y="672132"/>
                </a:lnTo>
                <a:lnTo>
                  <a:pt x="16977" y="735744"/>
                </a:lnTo>
                <a:lnTo>
                  <a:pt x="11913" y="801235"/>
                </a:lnTo>
                <a:lnTo>
                  <a:pt x="7703" y="868469"/>
                </a:lnTo>
                <a:lnTo>
                  <a:pt x="4377" y="937312"/>
                </a:lnTo>
                <a:lnTo>
                  <a:pt x="1965" y="1007629"/>
                </a:lnTo>
                <a:lnTo>
                  <a:pt x="496" y="1079285"/>
                </a:lnTo>
                <a:lnTo>
                  <a:pt x="0" y="1152144"/>
                </a:lnTo>
                <a:lnTo>
                  <a:pt x="496" y="1225002"/>
                </a:lnTo>
                <a:lnTo>
                  <a:pt x="1965" y="1296658"/>
                </a:lnTo>
                <a:lnTo>
                  <a:pt x="4377" y="1366975"/>
                </a:lnTo>
                <a:lnTo>
                  <a:pt x="7703" y="1435818"/>
                </a:lnTo>
                <a:lnTo>
                  <a:pt x="11913" y="1503052"/>
                </a:lnTo>
                <a:lnTo>
                  <a:pt x="16977" y="1568543"/>
                </a:lnTo>
                <a:lnTo>
                  <a:pt x="22867" y="1632155"/>
                </a:lnTo>
                <a:lnTo>
                  <a:pt x="29552" y="1693754"/>
                </a:lnTo>
                <a:lnTo>
                  <a:pt x="37003" y="1753204"/>
                </a:lnTo>
                <a:lnTo>
                  <a:pt x="45191" y="1810370"/>
                </a:lnTo>
                <a:lnTo>
                  <a:pt x="54085" y="1865118"/>
                </a:lnTo>
                <a:lnTo>
                  <a:pt x="63656" y="1917312"/>
                </a:lnTo>
                <a:lnTo>
                  <a:pt x="73875" y="1966817"/>
                </a:lnTo>
                <a:lnTo>
                  <a:pt x="84713" y="2013498"/>
                </a:lnTo>
                <a:lnTo>
                  <a:pt x="96139" y="2057221"/>
                </a:lnTo>
                <a:lnTo>
                  <a:pt x="108124" y="2097850"/>
                </a:lnTo>
                <a:lnTo>
                  <a:pt x="120638" y="2135251"/>
                </a:lnTo>
                <a:lnTo>
                  <a:pt x="147138" y="2199826"/>
                </a:lnTo>
                <a:lnTo>
                  <a:pt x="175401" y="2249866"/>
                </a:lnTo>
                <a:lnTo>
                  <a:pt x="205191" y="2284291"/>
                </a:lnTo>
                <a:lnTo>
                  <a:pt x="252222" y="2304288"/>
                </a:lnTo>
                <a:lnTo>
                  <a:pt x="1513332" y="2304288"/>
                </a:lnTo>
                <a:lnTo>
                  <a:pt x="1497378" y="2302021"/>
                </a:lnTo>
                <a:lnTo>
                  <a:pt x="1481689" y="2295310"/>
                </a:lnTo>
                <a:lnTo>
                  <a:pt x="1451221" y="2269097"/>
                </a:lnTo>
                <a:lnTo>
                  <a:pt x="1422163" y="2226730"/>
                </a:lnTo>
                <a:lnTo>
                  <a:pt x="1394752" y="2169288"/>
                </a:lnTo>
                <a:lnTo>
                  <a:pt x="1369223" y="2097850"/>
                </a:lnTo>
                <a:lnTo>
                  <a:pt x="1357238" y="2057221"/>
                </a:lnTo>
                <a:lnTo>
                  <a:pt x="1345813" y="2013498"/>
                </a:lnTo>
                <a:lnTo>
                  <a:pt x="1334976" y="1966817"/>
                </a:lnTo>
                <a:lnTo>
                  <a:pt x="1324757" y="1917312"/>
                </a:lnTo>
                <a:lnTo>
                  <a:pt x="1315187" y="1865118"/>
                </a:lnTo>
                <a:lnTo>
                  <a:pt x="1306294" y="1810370"/>
                </a:lnTo>
                <a:lnTo>
                  <a:pt x="1298107" y="1753204"/>
                </a:lnTo>
                <a:lnTo>
                  <a:pt x="1290657" y="1693754"/>
                </a:lnTo>
                <a:lnTo>
                  <a:pt x="1283973" y="1632155"/>
                </a:lnTo>
                <a:lnTo>
                  <a:pt x="1278084" y="1568543"/>
                </a:lnTo>
                <a:lnTo>
                  <a:pt x="1273021" y="1503052"/>
                </a:lnTo>
                <a:lnTo>
                  <a:pt x="1268811" y="1435818"/>
                </a:lnTo>
                <a:lnTo>
                  <a:pt x="1265486" y="1366975"/>
                </a:lnTo>
                <a:lnTo>
                  <a:pt x="1263074" y="1296658"/>
                </a:lnTo>
                <a:lnTo>
                  <a:pt x="1261606" y="1225002"/>
                </a:lnTo>
                <a:lnTo>
                  <a:pt x="1261110" y="1152144"/>
                </a:lnTo>
                <a:lnTo>
                  <a:pt x="1261606" y="1079285"/>
                </a:lnTo>
                <a:lnTo>
                  <a:pt x="1263074" y="1007629"/>
                </a:lnTo>
                <a:lnTo>
                  <a:pt x="1265486" y="937312"/>
                </a:lnTo>
                <a:lnTo>
                  <a:pt x="1268811" y="868469"/>
                </a:lnTo>
                <a:lnTo>
                  <a:pt x="1273021" y="801235"/>
                </a:lnTo>
                <a:lnTo>
                  <a:pt x="1278084" y="735744"/>
                </a:lnTo>
                <a:lnTo>
                  <a:pt x="1283973" y="672132"/>
                </a:lnTo>
                <a:lnTo>
                  <a:pt x="1290657" y="610533"/>
                </a:lnTo>
                <a:lnTo>
                  <a:pt x="1298107" y="551083"/>
                </a:lnTo>
                <a:lnTo>
                  <a:pt x="1306294" y="493917"/>
                </a:lnTo>
                <a:lnTo>
                  <a:pt x="1315187" y="439169"/>
                </a:lnTo>
                <a:lnTo>
                  <a:pt x="1324757" y="386975"/>
                </a:lnTo>
                <a:lnTo>
                  <a:pt x="1334976" y="337470"/>
                </a:lnTo>
                <a:lnTo>
                  <a:pt x="1345813" y="290789"/>
                </a:lnTo>
                <a:lnTo>
                  <a:pt x="1357238" y="247066"/>
                </a:lnTo>
                <a:lnTo>
                  <a:pt x="1369223" y="206437"/>
                </a:lnTo>
                <a:lnTo>
                  <a:pt x="1381737" y="169036"/>
                </a:lnTo>
                <a:lnTo>
                  <a:pt x="1408237" y="104461"/>
                </a:lnTo>
                <a:lnTo>
                  <a:pt x="1436501" y="54421"/>
                </a:lnTo>
                <a:lnTo>
                  <a:pt x="1466294" y="19996"/>
                </a:lnTo>
                <a:lnTo>
                  <a:pt x="1497378" y="2266"/>
                </a:lnTo>
                <a:lnTo>
                  <a:pt x="1513332" y="0"/>
                </a:lnTo>
                <a:close/>
              </a:path>
            </a:pathLst>
          </a:custGeom>
          <a:solidFill>
            <a:srgbClr val="85CC1E"/>
          </a:solidFill>
        </p:spPr>
        <p:txBody>
          <a:bodyPr wrap="square" lIns="0" tIns="0" rIns="0" bIns="0" rtlCol="0"/>
          <a:lstStyle/>
          <a:p>
            <a:endParaRPr/>
          </a:p>
        </p:txBody>
      </p:sp>
      <p:sp>
        <p:nvSpPr>
          <p:cNvPr id="11" name="object 11"/>
          <p:cNvSpPr txBox="1"/>
          <p:nvPr/>
        </p:nvSpPr>
        <p:spPr>
          <a:xfrm>
            <a:off x="2805176" y="4210050"/>
            <a:ext cx="74739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C</a:t>
            </a:r>
            <a:r>
              <a:rPr spc="-15" dirty="0">
                <a:latin typeface="Arial"/>
                <a:cs typeface="Arial"/>
              </a:rPr>
              <a:t>ó</a:t>
            </a:r>
            <a:r>
              <a:rPr spc="-5" dirty="0">
                <a:latin typeface="Arial"/>
                <a:cs typeface="Arial"/>
              </a:rPr>
              <a:t>d</a:t>
            </a:r>
            <a:r>
              <a:rPr spc="-15" dirty="0">
                <a:latin typeface="Arial"/>
                <a:cs typeface="Arial"/>
              </a:rPr>
              <a:t>i</a:t>
            </a:r>
            <a:r>
              <a:rPr spc="-5" dirty="0">
                <a:latin typeface="Arial"/>
                <a:cs typeface="Arial"/>
              </a:rPr>
              <a:t>go</a:t>
            </a:r>
            <a:endParaRPr>
              <a:latin typeface="Arial"/>
              <a:cs typeface="Arial"/>
            </a:endParaRPr>
          </a:p>
        </p:txBody>
      </p:sp>
      <p:sp>
        <p:nvSpPr>
          <p:cNvPr id="12" name="object 12"/>
          <p:cNvSpPr/>
          <p:nvPr/>
        </p:nvSpPr>
        <p:spPr>
          <a:xfrm>
            <a:off x="3429761" y="3281171"/>
            <a:ext cx="1440180" cy="151130"/>
          </a:xfrm>
          <a:custGeom>
            <a:avLst/>
            <a:gdLst/>
            <a:ahLst/>
            <a:cxnLst/>
            <a:rect l="l" t="t" r="r" b="b"/>
            <a:pathLst>
              <a:path w="1440179" h="151129">
                <a:moveTo>
                  <a:pt x="1289304" y="0"/>
                </a:moveTo>
                <a:lnTo>
                  <a:pt x="1289304" y="150875"/>
                </a:lnTo>
                <a:lnTo>
                  <a:pt x="1389888" y="100583"/>
                </a:lnTo>
                <a:lnTo>
                  <a:pt x="1314450" y="100583"/>
                </a:lnTo>
                <a:lnTo>
                  <a:pt x="1314450" y="50291"/>
                </a:lnTo>
                <a:lnTo>
                  <a:pt x="1389887" y="50291"/>
                </a:lnTo>
                <a:lnTo>
                  <a:pt x="1289304" y="0"/>
                </a:lnTo>
                <a:close/>
              </a:path>
              <a:path w="1440179" h="151129">
                <a:moveTo>
                  <a:pt x="1289304" y="50291"/>
                </a:moveTo>
                <a:lnTo>
                  <a:pt x="0" y="50291"/>
                </a:lnTo>
                <a:lnTo>
                  <a:pt x="0" y="100583"/>
                </a:lnTo>
                <a:lnTo>
                  <a:pt x="1289304" y="100583"/>
                </a:lnTo>
                <a:lnTo>
                  <a:pt x="1289304" y="50291"/>
                </a:lnTo>
                <a:close/>
              </a:path>
              <a:path w="1440179" h="151129">
                <a:moveTo>
                  <a:pt x="1389887" y="50291"/>
                </a:moveTo>
                <a:lnTo>
                  <a:pt x="1314450" y="50291"/>
                </a:lnTo>
                <a:lnTo>
                  <a:pt x="1314450" y="100583"/>
                </a:lnTo>
                <a:lnTo>
                  <a:pt x="1389888" y="100583"/>
                </a:lnTo>
                <a:lnTo>
                  <a:pt x="1440179" y="75437"/>
                </a:lnTo>
                <a:lnTo>
                  <a:pt x="1389887" y="50291"/>
                </a:lnTo>
                <a:close/>
              </a:path>
            </a:pathLst>
          </a:custGeom>
          <a:solidFill>
            <a:srgbClr val="000000"/>
          </a:solidFill>
        </p:spPr>
        <p:txBody>
          <a:bodyPr wrap="square" lIns="0" tIns="0" rIns="0" bIns="0" rtlCol="0"/>
          <a:lstStyle/>
          <a:p>
            <a:endParaRPr/>
          </a:p>
        </p:txBody>
      </p:sp>
      <p:sp>
        <p:nvSpPr>
          <p:cNvPr id="13" name="object 13"/>
          <p:cNvSpPr/>
          <p:nvPr/>
        </p:nvSpPr>
        <p:spPr>
          <a:xfrm>
            <a:off x="3213354" y="3497579"/>
            <a:ext cx="1440180" cy="151130"/>
          </a:xfrm>
          <a:custGeom>
            <a:avLst/>
            <a:gdLst/>
            <a:ahLst/>
            <a:cxnLst/>
            <a:rect l="l" t="t" r="r" b="b"/>
            <a:pathLst>
              <a:path w="1440180" h="151129">
                <a:moveTo>
                  <a:pt x="1289303" y="0"/>
                </a:moveTo>
                <a:lnTo>
                  <a:pt x="1289303" y="150876"/>
                </a:lnTo>
                <a:lnTo>
                  <a:pt x="1389887" y="100584"/>
                </a:lnTo>
                <a:lnTo>
                  <a:pt x="1314450" y="100584"/>
                </a:lnTo>
                <a:lnTo>
                  <a:pt x="1314450" y="50292"/>
                </a:lnTo>
                <a:lnTo>
                  <a:pt x="1389888" y="50292"/>
                </a:lnTo>
                <a:lnTo>
                  <a:pt x="1289303" y="0"/>
                </a:lnTo>
                <a:close/>
              </a:path>
              <a:path w="1440180" h="151129">
                <a:moveTo>
                  <a:pt x="1289303" y="50292"/>
                </a:moveTo>
                <a:lnTo>
                  <a:pt x="0" y="50292"/>
                </a:lnTo>
                <a:lnTo>
                  <a:pt x="0" y="100584"/>
                </a:lnTo>
                <a:lnTo>
                  <a:pt x="1289303" y="100584"/>
                </a:lnTo>
                <a:lnTo>
                  <a:pt x="1289303" y="50292"/>
                </a:lnTo>
                <a:close/>
              </a:path>
              <a:path w="1440180" h="151129">
                <a:moveTo>
                  <a:pt x="1389888" y="50292"/>
                </a:moveTo>
                <a:lnTo>
                  <a:pt x="1314450" y="50292"/>
                </a:lnTo>
                <a:lnTo>
                  <a:pt x="1314450" y="100584"/>
                </a:lnTo>
                <a:lnTo>
                  <a:pt x="1389887" y="100584"/>
                </a:lnTo>
                <a:lnTo>
                  <a:pt x="1440179" y="75437"/>
                </a:lnTo>
                <a:lnTo>
                  <a:pt x="1389888" y="50292"/>
                </a:lnTo>
                <a:close/>
              </a:path>
            </a:pathLst>
          </a:custGeom>
          <a:solidFill>
            <a:srgbClr val="000000"/>
          </a:solidFill>
        </p:spPr>
        <p:txBody>
          <a:bodyPr wrap="square" lIns="0" tIns="0" rIns="0" bIns="0" rtlCol="0"/>
          <a:lstStyle/>
          <a:p>
            <a:endParaRPr/>
          </a:p>
        </p:txBody>
      </p:sp>
      <p:sp>
        <p:nvSpPr>
          <p:cNvPr id="14" name="object 14"/>
          <p:cNvSpPr/>
          <p:nvPr/>
        </p:nvSpPr>
        <p:spPr>
          <a:xfrm>
            <a:off x="3861054" y="5009388"/>
            <a:ext cx="1584960" cy="151130"/>
          </a:xfrm>
          <a:custGeom>
            <a:avLst/>
            <a:gdLst/>
            <a:ahLst/>
            <a:cxnLst/>
            <a:rect l="l" t="t" r="r" b="b"/>
            <a:pathLst>
              <a:path w="1584960" h="151129">
                <a:moveTo>
                  <a:pt x="150875" y="0"/>
                </a:moveTo>
                <a:lnTo>
                  <a:pt x="0" y="75437"/>
                </a:lnTo>
                <a:lnTo>
                  <a:pt x="150875" y="150875"/>
                </a:lnTo>
                <a:lnTo>
                  <a:pt x="150875" y="100584"/>
                </a:lnTo>
                <a:lnTo>
                  <a:pt x="125729" y="100584"/>
                </a:lnTo>
                <a:lnTo>
                  <a:pt x="125729" y="50292"/>
                </a:lnTo>
                <a:lnTo>
                  <a:pt x="150875" y="50292"/>
                </a:lnTo>
                <a:lnTo>
                  <a:pt x="150875" y="0"/>
                </a:lnTo>
                <a:close/>
              </a:path>
              <a:path w="1584960" h="151129">
                <a:moveTo>
                  <a:pt x="150875" y="50292"/>
                </a:moveTo>
                <a:lnTo>
                  <a:pt x="125729" y="50292"/>
                </a:lnTo>
                <a:lnTo>
                  <a:pt x="125729" y="100584"/>
                </a:lnTo>
                <a:lnTo>
                  <a:pt x="150875" y="100584"/>
                </a:lnTo>
                <a:lnTo>
                  <a:pt x="150875" y="50292"/>
                </a:lnTo>
                <a:close/>
              </a:path>
              <a:path w="1584960" h="151129">
                <a:moveTo>
                  <a:pt x="1584959" y="50292"/>
                </a:moveTo>
                <a:lnTo>
                  <a:pt x="150875" y="50292"/>
                </a:lnTo>
                <a:lnTo>
                  <a:pt x="150875" y="100584"/>
                </a:lnTo>
                <a:lnTo>
                  <a:pt x="1584959" y="100584"/>
                </a:lnTo>
                <a:lnTo>
                  <a:pt x="1584959" y="50292"/>
                </a:lnTo>
                <a:close/>
              </a:path>
            </a:pathLst>
          </a:custGeom>
          <a:solidFill>
            <a:srgbClr val="000000"/>
          </a:solidFill>
        </p:spPr>
        <p:txBody>
          <a:bodyPr wrap="square" lIns="0" tIns="0" rIns="0" bIns="0" rtlCol="0"/>
          <a:lstStyle/>
          <a:p>
            <a:endParaRPr/>
          </a:p>
        </p:txBody>
      </p:sp>
      <p:sp>
        <p:nvSpPr>
          <p:cNvPr id="15" name="object 15"/>
          <p:cNvSpPr/>
          <p:nvPr/>
        </p:nvSpPr>
        <p:spPr>
          <a:xfrm>
            <a:off x="3932683" y="5225796"/>
            <a:ext cx="1297305" cy="151130"/>
          </a:xfrm>
          <a:custGeom>
            <a:avLst/>
            <a:gdLst/>
            <a:ahLst/>
            <a:cxnLst/>
            <a:rect l="l" t="t" r="r" b="b"/>
            <a:pathLst>
              <a:path w="1297304" h="151129">
                <a:moveTo>
                  <a:pt x="150875" y="0"/>
                </a:moveTo>
                <a:lnTo>
                  <a:pt x="0" y="75437"/>
                </a:lnTo>
                <a:lnTo>
                  <a:pt x="150875" y="150875"/>
                </a:lnTo>
                <a:lnTo>
                  <a:pt x="150875" y="100583"/>
                </a:lnTo>
                <a:lnTo>
                  <a:pt x="125730" y="100583"/>
                </a:lnTo>
                <a:lnTo>
                  <a:pt x="125730" y="50291"/>
                </a:lnTo>
                <a:lnTo>
                  <a:pt x="150875" y="50291"/>
                </a:lnTo>
                <a:lnTo>
                  <a:pt x="150875" y="0"/>
                </a:lnTo>
                <a:close/>
              </a:path>
              <a:path w="1297304" h="151129">
                <a:moveTo>
                  <a:pt x="150875" y="50291"/>
                </a:moveTo>
                <a:lnTo>
                  <a:pt x="125730" y="50291"/>
                </a:lnTo>
                <a:lnTo>
                  <a:pt x="125730" y="100583"/>
                </a:lnTo>
                <a:lnTo>
                  <a:pt x="150875" y="100583"/>
                </a:lnTo>
                <a:lnTo>
                  <a:pt x="150875" y="50291"/>
                </a:lnTo>
                <a:close/>
              </a:path>
              <a:path w="1297304" h="151129">
                <a:moveTo>
                  <a:pt x="1296923" y="50291"/>
                </a:moveTo>
                <a:lnTo>
                  <a:pt x="150875" y="50291"/>
                </a:lnTo>
                <a:lnTo>
                  <a:pt x="150875" y="100583"/>
                </a:lnTo>
                <a:lnTo>
                  <a:pt x="1296923" y="100583"/>
                </a:lnTo>
                <a:lnTo>
                  <a:pt x="1296923" y="50291"/>
                </a:lnTo>
                <a:close/>
              </a:path>
            </a:pathLst>
          </a:custGeom>
          <a:solidFill>
            <a:srgbClr val="000000"/>
          </a:solidFill>
        </p:spPr>
        <p:txBody>
          <a:bodyPr wrap="square" lIns="0" tIns="0" rIns="0" bIns="0" rtlCol="0"/>
          <a:lstStyle/>
          <a:p>
            <a:endParaRPr/>
          </a:p>
        </p:txBody>
      </p:sp>
      <p:sp>
        <p:nvSpPr>
          <p:cNvPr id="16" name="object 16"/>
          <p:cNvSpPr/>
          <p:nvPr/>
        </p:nvSpPr>
        <p:spPr>
          <a:xfrm>
            <a:off x="6672071" y="2636521"/>
            <a:ext cx="2590800" cy="3038855"/>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89194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645" y="32178"/>
            <a:ext cx="9144000" cy="6137188"/>
          </a:xfrm>
          <a:prstGeom prst="rect">
            <a:avLst/>
          </a:prstGeom>
        </p:spPr>
      </p:pic>
      <p:pic>
        <p:nvPicPr>
          <p:cNvPr id="6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34305" y="623648"/>
            <a:ext cx="4568190" cy="552463"/>
          </a:xfrm>
          <a:prstGeom prst="rect">
            <a:avLst/>
          </a:prstGeom>
        </p:spPr>
      </p:pic>
      <p:sp>
        <p:nvSpPr>
          <p:cNvPr id="2" name="text 1"/>
          <p:cNvSpPr txBox="1"/>
          <p:nvPr/>
        </p:nvSpPr>
        <p:spPr>
          <a:xfrm>
            <a:off x="2411272" y="1961157"/>
            <a:ext cx="6414256" cy="641714"/>
          </a:xfrm>
          <a:prstGeom prst="rect">
            <a:avLst/>
          </a:prstGeom>
        </p:spPr>
        <p:txBody>
          <a:bodyPr vert="horz" wrap="none" lIns="0" tIns="0" rIns="0" bIns="0" rtlCol="0">
            <a:spAutoFit/>
          </a:bodyPr>
          <a:lstStyle/>
          <a:p>
            <a:r>
              <a:rPr sz="2200" spc="10" dirty="0">
                <a:latin typeface="Lucida Sans Unicode"/>
                <a:cs typeface="Lucida Sans Unicode"/>
              </a:rPr>
              <a:t>Vamos fazer o seguinte exercício:</a:t>
            </a:r>
            <a:endParaRPr sz="2200" dirty="0">
              <a:latin typeface="Lucida Sans Unicode"/>
              <a:cs typeface="Lucida Sans Unicode"/>
            </a:endParaRPr>
          </a:p>
          <a:p>
            <a:pPr marL="283464"/>
            <a:r>
              <a:rPr sz="1970" spc="10" dirty="0">
                <a:solidFill>
                  <a:srgbClr val="2DA2BF"/>
                </a:solidFill>
                <a:latin typeface="Verdana"/>
                <a:cs typeface="Verdana"/>
              </a:rPr>
              <a:t>◦   </a:t>
            </a:r>
            <a:r>
              <a:rPr sz="1970" spc="10" dirty="0">
                <a:latin typeface="Lucida Sans Unicode"/>
                <a:cs typeface="Lucida Sans Unicode"/>
              </a:rPr>
              <a:t>Um programa lê 3 inteiros. Os três valores são</a:t>
            </a:r>
            <a:endParaRPr sz="1900" dirty="0">
              <a:latin typeface="Lucida Sans Unicode"/>
              <a:cs typeface="Lucida Sans Unicode"/>
            </a:endParaRPr>
          </a:p>
        </p:txBody>
      </p:sp>
      <p:sp>
        <p:nvSpPr>
          <p:cNvPr id="3" name="text 1"/>
          <p:cNvSpPr txBox="1"/>
          <p:nvPr/>
        </p:nvSpPr>
        <p:spPr>
          <a:xfrm>
            <a:off x="2923286" y="2644726"/>
            <a:ext cx="6791924" cy="303160"/>
          </a:xfrm>
          <a:prstGeom prst="rect">
            <a:avLst/>
          </a:prstGeom>
        </p:spPr>
        <p:txBody>
          <a:bodyPr vert="horz" wrap="none" lIns="0" tIns="0" rIns="0" bIns="0" rtlCol="0">
            <a:spAutoFit/>
          </a:bodyPr>
          <a:lstStyle/>
          <a:p>
            <a:r>
              <a:rPr sz="1970" spc="10" dirty="0">
                <a:latin typeface="Lucida Sans Unicode"/>
                <a:cs typeface="Lucida Sans Unicode"/>
              </a:rPr>
              <a:t>interpretados como os comprimentos dos lados de um</a:t>
            </a:r>
            <a:endParaRPr sz="1900" dirty="0">
              <a:latin typeface="Lucida Sans Unicode"/>
              <a:cs typeface="Lucida Sans Unicode"/>
            </a:endParaRPr>
          </a:p>
        </p:txBody>
      </p:sp>
      <p:sp>
        <p:nvSpPr>
          <p:cNvPr id="4" name="text 1"/>
          <p:cNvSpPr txBox="1"/>
          <p:nvPr/>
        </p:nvSpPr>
        <p:spPr>
          <a:xfrm>
            <a:off x="2923286" y="2949192"/>
            <a:ext cx="6462988" cy="303160"/>
          </a:xfrm>
          <a:prstGeom prst="rect">
            <a:avLst/>
          </a:prstGeom>
        </p:spPr>
        <p:txBody>
          <a:bodyPr vert="horz" wrap="none" lIns="0" tIns="0" rIns="0" bIns="0" rtlCol="0">
            <a:spAutoFit/>
          </a:bodyPr>
          <a:lstStyle/>
          <a:p>
            <a:r>
              <a:rPr sz="1970" spc="10" dirty="0">
                <a:latin typeface="Lucida Sans Unicode"/>
                <a:cs typeface="Lucida Sans Unicode"/>
              </a:rPr>
              <a:t>triângulo. O programa imprime uma mensagem que</a:t>
            </a:r>
            <a:endParaRPr sz="1900" dirty="0">
              <a:latin typeface="Lucida Sans Unicode"/>
              <a:cs typeface="Lucida Sans Unicode"/>
            </a:endParaRPr>
          </a:p>
        </p:txBody>
      </p:sp>
      <p:sp>
        <p:nvSpPr>
          <p:cNvPr id="5" name="text 1"/>
          <p:cNvSpPr txBox="1"/>
          <p:nvPr/>
        </p:nvSpPr>
        <p:spPr>
          <a:xfrm>
            <a:off x="2923287" y="3254581"/>
            <a:ext cx="6903813" cy="318549"/>
          </a:xfrm>
          <a:prstGeom prst="rect">
            <a:avLst/>
          </a:prstGeom>
        </p:spPr>
        <p:txBody>
          <a:bodyPr vert="horz" wrap="none" lIns="0" tIns="0" rIns="0" bIns="0" rtlCol="0">
            <a:spAutoFit/>
          </a:bodyPr>
          <a:lstStyle/>
          <a:p>
            <a:r>
              <a:rPr sz="1970" spc="10" dirty="0">
                <a:latin typeface="Lucida Sans Unicode"/>
                <a:cs typeface="Lucida Sans Unicode"/>
              </a:rPr>
              <a:t>mostra se o triângulo escaleno, isósceles ou eqüilátero</a:t>
            </a:r>
            <a:r>
              <a:rPr sz="2070" spc="10" dirty="0">
                <a:latin typeface="Lucida Sans Unicode"/>
                <a:cs typeface="Lucida Sans Unicode"/>
              </a:rPr>
              <a:t>.</a:t>
            </a:r>
            <a:endParaRPr sz="2000">
              <a:latin typeface="Lucida Sans Unicode"/>
              <a:cs typeface="Lucida Sans Unicode"/>
            </a:endParaRPr>
          </a:p>
        </p:txBody>
      </p:sp>
      <p:sp>
        <p:nvSpPr>
          <p:cNvPr id="6" name="text 1"/>
          <p:cNvSpPr txBox="1"/>
          <p:nvPr/>
        </p:nvSpPr>
        <p:spPr>
          <a:xfrm>
            <a:off x="2694736" y="3940380"/>
            <a:ext cx="7484100" cy="303160"/>
          </a:xfrm>
          <a:prstGeom prst="rect">
            <a:avLst/>
          </a:prstGeom>
        </p:spPr>
        <p:txBody>
          <a:bodyPr vert="horz" wrap="none" lIns="0" tIns="0" rIns="0" bIns="0" rtlCol="0">
            <a:spAutoFit/>
          </a:bodyPr>
          <a:lstStyle/>
          <a:p>
            <a:r>
              <a:rPr sz="1970" spc="10" dirty="0">
                <a:solidFill>
                  <a:srgbClr val="2DA2BF"/>
                </a:solidFill>
                <a:latin typeface="Verdana"/>
                <a:cs typeface="Verdana"/>
              </a:rPr>
              <a:t>◦   </a:t>
            </a:r>
            <a:r>
              <a:rPr sz="1970" spc="10" dirty="0">
                <a:latin typeface="Lucida Sans Unicode"/>
                <a:cs typeface="Lucida Sans Unicode"/>
              </a:rPr>
              <a:t>Qual o conjunto testes você acha necessário realizar para</a:t>
            </a:r>
            <a:endParaRPr sz="1900">
              <a:latin typeface="Lucida Sans Unicode"/>
              <a:cs typeface="Lucida Sans Unicode"/>
            </a:endParaRPr>
          </a:p>
        </p:txBody>
      </p:sp>
      <p:sp>
        <p:nvSpPr>
          <p:cNvPr id="7" name="text 1"/>
          <p:cNvSpPr txBox="1"/>
          <p:nvPr/>
        </p:nvSpPr>
        <p:spPr>
          <a:xfrm>
            <a:off x="2923287" y="4244847"/>
            <a:ext cx="2934137" cy="307777"/>
          </a:xfrm>
          <a:prstGeom prst="rect">
            <a:avLst/>
          </a:prstGeom>
        </p:spPr>
        <p:txBody>
          <a:bodyPr vert="horz" wrap="none" lIns="0" tIns="0" rIns="0" bIns="0" rtlCol="0">
            <a:spAutoFit/>
          </a:bodyPr>
          <a:lstStyle/>
          <a:p>
            <a:r>
              <a:rPr sz="2000" spc="10" dirty="0">
                <a:latin typeface="Lucida Sans Unicode"/>
                <a:cs typeface="Lucida Sans Unicode"/>
              </a:rPr>
              <a:t>validar este programa ?</a:t>
            </a:r>
            <a:endParaRPr sz="2000">
              <a:latin typeface="Lucida Sans Unicode"/>
              <a:cs typeface="Lucida Sans Unicode"/>
            </a:endParaRPr>
          </a:p>
        </p:txBody>
      </p:sp>
      <p:pic>
        <p:nvPicPr>
          <p:cNvPr id="68"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7814" y="4398735"/>
            <a:ext cx="2190306" cy="1742201"/>
          </a:xfrm>
          <a:prstGeom prst="rect">
            <a:avLst/>
          </a:prstGeom>
        </p:spPr>
      </p:pic>
    </p:spTree>
    <p:extLst>
      <p:ext uri="{BB962C8B-B14F-4D97-AF65-F5344CB8AC3E}">
        <p14:creationId xmlns:p14="http://schemas.microsoft.com/office/powerpoint/2010/main" val="33079307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1538748"/>
            <a:ext cx="10058400" cy="1222771"/>
          </a:xfrm>
          <a:prstGeom prst="rect">
            <a:avLst/>
          </a:prstGeom>
        </p:spPr>
        <p:txBody>
          <a:bodyPr vert="horz" wrap="square" lIns="0" tIns="62865" rIns="0" bIns="0" rtlCol="0" anchor="b">
            <a:spAutoFit/>
          </a:bodyPr>
          <a:lstStyle/>
          <a:p>
            <a:pPr marL="12700">
              <a:lnSpc>
                <a:spcPct val="100000"/>
              </a:lnSpc>
              <a:spcBef>
                <a:spcPts val="495"/>
              </a:spcBef>
              <a:tabLst>
                <a:tab pos="268605" algn="l"/>
              </a:tabLst>
            </a:pPr>
            <a:r>
              <a:rPr sz="3600" spc="65" dirty="0" err="1" smtClean="0"/>
              <a:t>Baixar</a:t>
            </a:r>
            <a:r>
              <a:rPr sz="3600" spc="65" dirty="0" smtClean="0"/>
              <a:t> </a:t>
            </a:r>
            <a:r>
              <a:rPr sz="3600" spc="155" dirty="0"/>
              <a:t>o </a:t>
            </a:r>
            <a:r>
              <a:rPr sz="3600" spc="130" dirty="0"/>
              <a:t>arquivo </a:t>
            </a:r>
            <a:r>
              <a:rPr sz="3600" spc="80" dirty="0"/>
              <a:t>Exercicio</a:t>
            </a:r>
            <a:r>
              <a:rPr sz="3600" spc="5" dirty="0"/>
              <a:t> </a:t>
            </a:r>
            <a:r>
              <a:rPr sz="3600" spc="70" dirty="0"/>
              <a:t>JUnit.zip</a:t>
            </a:r>
            <a:endParaRPr sz="3600" dirty="0"/>
          </a:p>
          <a:p>
            <a:pPr marL="12700">
              <a:lnSpc>
                <a:spcPct val="100000"/>
              </a:lnSpc>
              <a:spcBef>
                <a:spcPts val="395"/>
              </a:spcBef>
              <a:tabLst>
                <a:tab pos="268605" algn="l"/>
              </a:tabLst>
            </a:pPr>
            <a:r>
              <a:rPr sz="3600" spc="204" dirty="0" smtClean="0"/>
              <a:t>1 </a:t>
            </a:r>
            <a:r>
              <a:rPr sz="3600" spc="660" dirty="0"/>
              <a:t>-</a:t>
            </a:r>
            <a:r>
              <a:rPr sz="3600" spc="-60" dirty="0"/>
              <a:t> </a:t>
            </a:r>
            <a:r>
              <a:rPr sz="3600" spc="95" dirty="0"/>
              <a:t>Descompactar </a:t>
            </a:r>
            <a:r>
              <a:rPr sz="3600" spc="130" dirty="0"/>
              <a:t>em </a:t>
            </a:r>
            <a:r>
              <a:rPr sz="3600" spc="125" dirty="0"/>
              <a:t>alguma </a:t>
            </a:r>
            <a:r>
              <a:rPr sz="3600" spc="85" dirty="0"/>
              <a:t>pasta</a:t>
            </a:r>
            <a:endParaRPr sz="3600" dirty="0"/>
          </a:p>
        </p:txBody>
      </p:sp>
      <p:sp>
        <p:nvSpPr>
          <p:cNvPr id="3" name="object 3"/>
          <p:cNvSpPr txBox="1"/>
          <p:nvPr/>
        </p:nvSpPr>
        <p:spPr>
          <a:xfrm>
            <a:off x="2311652" y="3048001"/>
            <a:ext cx="6870700" cy="3184525"/>
          </a:xfrm>
          <a:prstGeom prst="rect">
            <a:avLst/>
          </a:prstGeom>
        </p:spPr>
        <p:txBody>
          <a:bodyPr vert="horz" wrap="square" lIns="0" tIns="13335" rIns="0" bIns="0" rtlCol="0">
            <a:spAutoFit/>
          </a:bodyPr>
          <a:lstStyle/>
          <a:p>
            <a:pPr marL="524510" indent="-228600">
              <a:spcBef>
                <a:spcPts val="105"/>
              </a:spcBef>
              <a:buClr>
                <a:srgbClr val="2CA1BE"/>
              </a:buClr>
              <a:buFont typeface="Verdana"/>
              <a:buChar char="◦"/>
              <a:tabLst>
                <a:tab pos="525145" algn="l"/>
              </a:tabLst>
            </a:pPr>
            <a:r>
              <a:rPr sz="2300" spc="135" dirty="0">
                <a:latin typeface="Arial"/>
                <a:cs typeface="Arial"/>
              </a:rPr>
              <a:t>Importar </a:t>
            </a:r>
            <a:r>
              <a:rPr sz="2300" spc="140" dirty="0">
                <a:latin typeface="Arial"/>
                <a:cs typeface="Arial"/>
              </a:rPr>
              <a:t>no </a:t>
            </a:r>
            <a:r>
              <a:rPr sz="2300" spc="70" dirty="0">
                <a:latin typeface="Arial"/>
                <a:cs typeface="Arial"/>
              </a:rPr>
              <a:t>eclipse </a:t>
            </a:r>
            <a:r>
              <a:rPr sz="2300" spc="130" dirty="0">
                <a:latin typeface="Arial"/>
                <a:cs typeface="Arial"/>
              </a:rPr>
              <a:t>com </a:t>
            </a:r>
            <a:r>
              <a:rPr sz="2300" spc="35" dirty="0">
                <a:latin typeface="Arial"/>
                <a:cs typeface="Arial"/>
              </a:rPr>
              <a:t>File </a:t>
            </a:r>
            <a:r>
              <a:rPr sz="2300" spc="525" dirty="0">
                <a:latin typeface="Arial"/>
                <a:cs typeface="Arial"/>
              </a:rPr>
              <a:t>-&gt;</a:t>
            </a:r>
            <a:r>
              <a:rPr sz="2300" spc="-120" dirty="0">
                <a:latin typeface="Arial"/>
                <a:cs typeface="Arial"/>
              </a:rPr>
              <a:t> </a:t>
            </a:r>
            <a:r>
              <a:rPr sz="2300" spc="130" dirty="0">
                <a:latin typeface="Arial"/>
                <a:cs typeface="Arial"/>
              </a:rPr>
              <a:t>Import... </a:t>
            </a:r>
            <a:r>
              <a:rPr sz="2300" spc="525" dirty="0">
                <a:latin typeface="Arial"/>
                <a:cs typeface="Arial"/>
              </a:rPr>
              <a:t>-&gt;</a:t>
            </a:r>
            <a:endParaRPr sz="2300" dirty="0">
              <a:latin typeface="Arial"/>
              <a:cs typeface="Arial"/>
            </a:endParaRPr>
          </a:p>
          <a:p>
            <a:pPr marL="524510">
              <a:spcBef>
                <a:spcPts val="5"/>
              </a:spcBef>
            </a:pPr>
            <a:r>
              <a:rPr sz="2300" spc="105" dirty="0">
                <a:latin typeface="Arial"/>
                <a:cs typeface="Arial"/>
              </a:rPr>
              <a:t>Existing </a:t>
            </a:r>
            <a:r>
              <a:rPr sz="2300" spc="114" dirty="0">
                <a:latin typeface="Arial"/>
                <a:cs typeface="Arial"/>
              </a:rPr>
              <a:t>projects </a:t>
            </a:r>
            <a:r>
              <a:rPr sz="2300" spc="160" dirty="0">
                <a:latin typeface="Arial"/>
                <a:cs typeface="Arial"/>
              </a:rPr>
              <a:t>into</a:t>
            </a:r>
            <a:r>
              <a:rPr sz="2300" spc="-30" dirty="0">
                <a:latin typeface="Arial"/>
                <a:cs typeface="Arial"/>
              </a:rPr>
              <a:t> </a:t>
            </a:r>
            <a:r>
              <a:rPr sz="2300" spc="55" dirty="0">
                <a:latin typeface="Arial"/>
                <a:cs typeface="Arial"/>
              </a:rPr>
              <a:t>Worskpace</a:t>
            </a:r>
            <a:endParaRPr sz="2300" dirty="0">
              <a:latin typeface="Arial"/>
              <a:cs typeface="Arial"/>
            </a:endParaRPr>
          </a:p>
          <a:p>
            <a:pPr marL="524510" indent="-228600">
              <a:spcBef>
                <a:spcPts val="300"/>
              </a:spcBef>
              <a:buClr>
                <a:srgbClr val="2CA1BE"/>
              </a:buClr>
              <a:buFont typeface="Verdana"/>
              <a:buChar char="◦"/>
              <a:tabLst>
                <a:tab pos="525145" algn="l"/>
              </a:tabLst>
            </a:pPr>
            <a:r>
              <a:rPr sz="2300" spc="40" dirty="0">
                <a:latin typeface="Arial"/>
                <a:cs typeface="Arial"/>
              </a:rPr>
              <a:t>Veja </a:t>
            </a:r>
            <a:r>
              <a:rPr sz="2300" spc="105" dirty="0">
                <a:latin typeface="Arial"/>
                <a:cs typeface="Arial"/>
              </a:rPr>
              <a:t>que </a:t>
            </a:r>
            <a:r>
              <a:rPr sz="2300" spc="70" dirty="0">
                <a:latin typeface="Arial"/>
                <a:cs typeface="Arial"/>
              </a:rPr>
              <a:t>aparecem </a:t>
            </a:r>
            <a:r>
              <a:rPr sz="2300" spc="175" dirty="0">
                <a:latin typeface="Arial"/>
                <a:cs typeface="Arial"/>
              </a:rPr>
              <a:t>2 </a:t>
            </a:r>
            <a:r>
              <a:rPr sz="2300" spc="125" dirty="0">
                <a:latin typeface="Arial"/>
                <a:cs typeface="Arial"/>
              </a:rPr>
              <a:t>projetos </a:t>
            </a:r>
            <a:r>
              <a:rPr sz="2300" spc="135" dirty="0">
                <a:latin typeface="Arial"/>
                <a:cs typeface="Arial"/>
              </a:rPr>
              <a:t>no</a:t>
            </a:r>
            <a:r>
              <a:rPr sz="2300" spc="-55" dirty="0">
                <a:latin typeface="Arial"/>
                <a:cs typeface="Arial"/>
              </a:rPr>
              <a:t> </a:t>
            </a:r>
            <a:r>
              <a:rPr sz="2300" spc="30" dirty="0">
                <a:latin typeface="Arial"/>
                <a:cs typeface="Arial"/>
              </a:rPr>
              <a:t>Eclipse</a:t>
            </a:r>
            <a:endParaRPr sz="2300" dirty="0">
              <a:latin typeface="Arial"/>
              <a:cs typeface="Arial"/>
            </a:endParaRPr>
          </a:p>
          <a:p>
            <a:pPr marL="268605" marR="349885" indent="-256540">
              <a:spcBef>
                <a:spcPts val="330"/>
              </a:spcBef>
              <a:tabLst>
                <a:tab pos="268605" algn="l"/>
              </a:tabLst>
            </a:pPr>
            <a:r>
              <a:rPr sz="2700" spc="204" dirty="0" smtClean="0">
                <a:latin typeface="Arial"/>
                <a:cs typeface="Arial"/>
              </a:rPr>
              <a:t>2 </a:t>
            </a:r>
            <a:r>
              <a:rPr sz="2700" spc="-155" dirty="0">
                <a:latin typeface="Arial"/>
                <a:cs typeface="Arial"/>
              </a:rPr>
              <a:t>– </a:t>
            </a:r>
            <a:r>
              <a:rPr sz="2700" spc="55" dirty="0">
                <a:latin typeface="Arial"/>
                <a:cs typeface="Arial"/>
              </a:rPr>
              <a:t>Botão </a:t>
            </a:r>
            <a:r>
              <a:rPr sz="2700" spc="165" dirty="0">
                <a:latin typeface="Arial"/>
                <a:cs typeface="Arial"/>
              </a:rPr>
              <a:t>direito </a:t>
            </a:r>
            <a:r>
              <a:rPr sz="2700" spc="175" dirty="0">
                <a:latin typeface="Arial"/>
                <a:cs typeface="Arial"/>
              </a:rPr>
              <a:t>do </a:t>
            </a:r>
            <a:r>
              <a:rPr sz="2700" spc="125" dirty="0">
                <a:latin typeface="Arial"/>
                <a:cs typeface="Arial"/>
              </a:rPr>
              <a:t>mouse </a:t>
            </a:r>
            <a:r>
              <a:rPr sz="2700" spc="80" dirty="0">
                <a:latin typeface="Arial"/>
                <a:cs typeface="Arial"/>
              </a:rPr>
              <a:t>na </a:t>
            </a:r>
            <a:r>
              <a:rPr sz="2700" spc="40" dirty="0">
                <a:latin typeface="Arial"/>
                <a:cs typeface="Arial"/>
              </a:rPr>
              <a:t>classe  </a:t>
            </a:r>
            <a:r>
              <a:rPr sz="2700" spc="75" dirty="0">
                <a:latin typeface="Arial"/>
                <a:cs typeface="Arial"/>
              </a:rPr>
              <a:t>Teste*****.Java </a:t>
            </a:r>
            <a:r>
              <a:rPr sz="2700" dirty="0">
                <a:latin typeface="Arial"/>
                <a:cs typeface="Arial"/>
              </a:rPr>
              <a:t>e </a:t>
            </a:r>
            <a:r>
              <a:rPr sz="2700" spc="30" dirty="0">
                <a:latin typeface="Arial"/>
                <a:cs typeface="Arial"/>
              </a:rPr>
              <a:t>Run </a:t>
            </a:r>
            <a:r>
              <a:rPr sz="2700" spc="40" dirty="0">
                <a:latin typeface="Arial"/>
                <a:cs typeface="Arial"/>
              </a:rPr>
              <a:t>As </a:t>
            </a:r>
            <a:r>
              <a:rPr sz="2700" spc="610" dirty="0">
                <a:latin typeface="Arial"/>
                <a:cs typeface="Arial"/>
              </a:rPr>
              <a:t>-&gt; </a:t>
            </a:r>
            <a:r>
              <a:rPr sz="2700" spc="50" dirty="0">
                <a:latin typeface="Arial"/>
                <a:cs typeface="Arial"/>
              </a:rPr>
              <a:t>Junit</a:t>
            </a:r>
            <a:r>
              <a:rPr sz="2700" spc="-175" dirty="0">
                <a:latin typeface="Arial"/>
                <a:cs typeface="Arial"/>
              </a:rPr>
              <a:t> </a:t>
            </a:r>
            <a:r>
              <a:rPr sz="2700" spc="130" dirty="0">
                <a:latin typeface="Arial"/>
                <a:cs typeface="Arial"/>
              </a:rPr>
              <a:t>test</a:t>
            </a:r>
            <a:endParaRPr sz="2700" dirty="0">
              <a:latin typeface="Arial"/>
              <a:cs typeface="Arial"/>
            </a:endParaRPr>
          </a:p>
          <a:p>
            <a:pPr marL="524510" marR="380365" indent="-228600">
              <a:spcBef>
                <a:spcPts val="365"/>
              </a:spcBef>
              <a:buClr>
                <a:srgbClr val="2CA1BE"/>
              </a:buClr>
              <a:buFont typeface="Verdana"/>
              <a:buChar char="◦"/>
              <a:tabLst>
                <a:tab pos="525145" algn="l"/>
              </a:tabLst>
            </a:pPr>
            <a:r>
              <a:rPr sz="2300" spc="40" dirty="0">
                <a:latin typeface="Arial"/>
                <a:cs typeface="Arial"/>
              </a:rPr>
              <a:t>Veja </a:t>
            </a:r>
            <a:r>
              <a:rPr sz="2300" spc="105" dirty="0">
                <a:latin typeface="Arial"/>
                <a:cs typeface="Arial"/>
              </a:rPr>
              <a:t>que </a:t>
            </a:r>
            <a:r>
              <a:rPr sz="2300" spc="135" dirty="0">
                <a:latin typeface="Arial"/>
                <a:cs typeface="Arial"/>
              </a:rPr>
              <a:t>o </a:t>
            </a:r>
            <a:r>
              <a:rPr sz="2300" spc="90" dirty="0">
                <a:latin typeface="Arial"/>
                <a:cs typeface="Arial"/>
              </a:rPr>
              <a:t>teste </a:t>
            </a:r>
            <a:r>
              <a:rPr sz="2300" spc="100" dirty="0">
                <a:latin typeface="Arial"/>
                <a:cs typeface="Arial"/>
              </a:rPr>
              <a:t>falha, </a:t>
            </a:r>
            <a:r>
              <a:rPr sz="2300" spc="114" dirty="0">
                <a:latin typeface="Arial"/>
                <a:cs typeface="Arial"/>
              </a:rPr>
              <a:t>pois </a:t>
            </a:r>
            <a:r>
              <a:rPr sz="2300" spc="90" dirty="0">
                <a:latin typeface="Arial"/>
                <a:cs typeface="Arial"/>
              </a:rPr>
              <a:t>não </a:t>
            </a:r>
            <a:r>
              <a:rPr sz="2300" spc="70" dirty="0">
                <a:latin typeface="Arial"/>
                <a:cs typeface="Arial"/>
              </a:rPr>
              <a:t>há</a:t>
            </a:r>
            <a:r>
              <a:rPr sz="2300" spc="-75" dirty="0">
                <a:latin typeface="Arial"/>
                <a:cs typeface="Arial"/>
              </a:rPr>
              <a:t> </a:t>
            </a:r>
            <a:r>
              <a:rPr sz="2300" spc="125" dirty="0">
                <a:latin typeface="Arial"/>
                <a:cs typeface="Arial"/>
              </a:rPr>
              <a:t>código  </a:t>
            </a:r>
            <a:r>
              <a:rPr sz="2300" spc="130" dirty="0">
                <a:latin typeface="Arial"/>
                <a:cs typeface="Arial"/>
              </a:rPr>
              <a:t>implementado </a:t>
            </a:r>
            <a:r>
              <a:rPr sz="2300" spc="70" dirty="0">
                <a:latin typeface="Arial"/>
                <a:cs typeface="Arial"/>
              </a:rPr>
              <a:t>na </a:t>
            </a:r>
            <a:r>
              <a:rPr sz="2300" spc="30" dirty="0">
                <a:latin typeface="Arial"/>
                <a:cs typeface="Arial"/>
              </a:rPr>
              <a:t>classe</a:t>
            </a:r>
            <a:r>
              <a:rPr sz="2300" spc="20" dirty="0">
                <a:latin typeface="Arial"/>
                <a:cs typeface="Arial"/>
              </a:rPr>
              <a:t> </a:t>
            </a:r>
            <a:r>
              <a:rPr sz="2300" spc="140" dirty="0">
                <a:latin typeface="Arial"/>
                <a:cs typeface="Arial"/>
              </a:rPr>
              <a:t>triângulo</a:t>
            </a:r>
            <a:endParaRPr sz="2300" dirty="0">
              <a:latin typeface="Arial"/>
              <a:cs typeface="Arial"/>
            </a:endParaRPr>
          </a:p>
          <a:p>
            <a:pPr marL="12700">
              <a:spcBef>
                <a:spcPts val="345"/>
              </a:spcBef>
              <a:tabLst>
                <a:tab pos="268605" algn="l"/>
              </a:tabLst>
            </a:pPr>
            <a:r>
              <a:rPr sz="2700" spc="204" dirty="0" smtClean="0">
                <a:latin typeface="Arial"/>
                <a:cs typeface="Arial"/>
              </a:rPr>
              <a:t>3 </a:t>
            </a:r>
            <a:r>
              <a:rPr sz="2700" spc="-155" dirty="0">
                <a:latin typeface="Arial"/>
                <a:cs typeface="Arial"/>
              </a:rPr>
              <a:t>– </a:t>
            </a:r>
            <a:r>
              <a:rPr sz="2700" spc="60" dirty="0">
                <a:latin typeface="Arial"/>
                <a:cs typeface="Arial"/>
              </a:rPr>
              <a:t>Mãos </a:t>
            </a:r>
            <a:r>
              <a:rPr sz="2700" spc="-10" dirty="0">
                <a:latin typeface="Arial"/>
                <a:cs typeface="Arial"/>
              </a:rPr>
              <a:t>à </a:t>
            </a:r>
            <a:r>
              <a:rPr sz="2700" spc="135" dirty="0">
                <a:latin typeface="Arial"/>
                <a:cs typeface="Arial"/>
              </a:rPr>
              <a:t>obra </a:t>
            </a:r>
            <a:r>
              <a:rPr sz="2700" spc="165" dirty="0">
                <a:latin typeface="Arial"/>
                <a:cs typeface="Arial"/>
              </a:rPr>
              <a:t>no</a:t>
            </a:r>
            <a:r>
              <a:rPr sz="2700" spc="-280" dirty="0">
                <a:latin typeface="Arial"/>
                <a:cs typeface="Arial"/>
              </a:rPr>
              <a:t> </a:t>
            </a:r>
            <a:r>
              <a:rPr sz="2700" spc="60" dirty="0">
                <a:latin typeface="Arial"/>
                <a:cs typeface="Arial"/>
              </a:rPr>
              <a:t>TDD</a:t>
            </a:r>
            <a:endParaRPr sz="2700" dirty="0">
              <a:latin typeface="Arial"/>
              <a:cs typeface="Arial"/>
            </a:endParaRPr>
          </a:p>
        </p:txBody>
      </p:sp>
      <p:sp>
        <p:nvSpPr>
          <p:cNvPr id="4" name="object 4"/>
          <p:cNvSpPr/>
          <p:nvPr/>
        </p:nvSpPr>
        <p:spPr>
          <a:xfrm>
            <a:off x="2097024" y="562355"/>
            <a:ext cx="3649979" cy="4632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6978566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97023" y="562355"/>
            <a:ext cx="2618232" cy="46329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1915885" y="1350996"/>
            <a:ext cx="10058400" cy="1490152"/>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Lst>
            </a:pPr>
            <a:r>
              <a:rPr sz="3200" spc="100" dirty="0" smtClean="0"/>
              <a:t>Dado </a:t>
            </a:r>
            <a:r>
              <a:rPr sz="3200" spc="155" dirty="0"/>
              <a:t>o </a:t>
            </a:r>
            <a:r>
              <a:rPr sz="3200" spc="100" dirty="0"/>
              <a:t>exercício </a:t>
            </a:r>
            <a:r>
              <a:rPr sz="3200" spc="170" dirty="0"/>
              <a:t>do </a:t>
            </a:r>
            <a:r>
              <a:rPr sz="3200" spc="135" dirty="0"/>
              <a:t>Triângulo, </a:t>
            </a:r>
            <a:r>
              <a:rPr sz="3200" spc="125" dirty="0"/>
              <a:t>fazer </a:t>
            </a:r>
            <a:r>
              <a:rPr sz="3200" spc="220" dirty="0"/>
              <a:t>um </a:t>
            </a:r>
            <a:r>
              <a:rPr sz="3200" spc="80" dirty="0"/>
              <a:t>Test  </a:t>
            </a:r>
            <a:r>
              <a:rPr sz="3200" spc="95" dirty="0"/>
              <a:t>Drive </a:t>
            </a:r>
            <a:r>
              <a:rPr sz="3200" spc="114" dirty="0"/>
              <a:t>Development </a:t>
            </a:r>
            <a:r>
              <a:rPr sz="3200" spc="100" dirty="0"/>
              <a:t>daquela </a:t>
            </a:r>
            <a:r>
              <a:rPr sz="3200" spc="120" dirty="0"/>
              <a:t>função, usando  </a:t>
            </a:r>
            <a:r>
              <a:rPr sz="3200" spc="200" dirty="0"/>
              <a:t>10 </a:t>
            </a:r>
            <a:r>
              <a:rPr sz="3200" spc="40" dirty="0"/>
              <a:t>casos </a:t>
            </a:r>
            <a:r>
              <a:rPr sz="3200" spc="95" dirty="0"/>
              <a:t>de </a:t>
            </a:r>
            <a:r>
              <a:rPr sz="3200" spc="105" dirty="0"/>
              <a:t>teste </a:t>
            </a:r>
            <a:r>
              <a:rPr sz="3200" spc="50" dirty="0"/>
              <a:t>(ver </a:t>
            </a:r>
            <a:r>
              <a:rPr sz="3200" spc="100" dirty="0"/>
              <a:t>slides </a:t>
            </a:r>
            <a:r>
              <a:rPr sz="3200" spc="90" dirty="0"/>
              <a:t>da </a:t>
            </a:r>
            <a:r>
              <a:rPr sz="3200" spc="150" dirty="0"/>
              <a:t>primeira</a:t>
            </a:r>
            <a:r>
              <a:rPr sz="3200" spc="60" dirty="0"/>
              <a:t> </a:t>
            </a:r>
            <a:r>
              <a:rPr sz="3200" spc="55" dirty="0"/>
              <a:t>aula)</a:t>
            </a:r>
            <a:endParaRPr sz="3200" dirty="0"/>
          </a:p>
        </p:txBody>
      </p:sp>
      <p:sp>
        <p:nvSpPr>
          <p:cNvPr id="4" name="object 4"/>
          <p:cNvSpPr txBox="1"/>
          <p:nvPr/>
        </p:nvSpPr>
        <p:spPr>
          <a:xfrm>
            <a:off x="2590800" y="3166493"/>
            <a:ext cx="4914900" cy="2989921"/>
          </a:xfrm>
          <a:prstGeom prst="rect">
            <a:avLst/>
          </a:prstGeom>
        </p:spPr>
        <p:txBody>
          <a:bodyPr vert="horz" wrap="square" lIns="0" tIns="12065" rIns="0" bIns="0" rtlCol="0">
            <a:spAutoFit/>
          </a:bodyPr>
          <a:lstStyle/>
          <a:p>
            <a:pPr marL="12700">
              <a:spcBef>
                <a:spcPts val="95"/>
              </a:spcBef>
            </a:pPr>
            <a:r>
              <a:rPr sz="1600" b="1" spc="-5" dirty="0">
                <a:latin typeface="Arial"/>
                <a:cs typeface="Arial"/>
              </a:rPr>
              <a:t>public class </a:t>
            </a:r>
            <a:r>
              <a:rPr sz="1600" b="1" spc="-15" dirty="0">
                <a:latin typeface="Arial"/>
                <a:cs typeface="Arial"/>
              </a:rPr>
              <a:t>Triangulo</a:t>
            </a:r>
            <a:r>
              <a:rPr sz="1600" b="1" spc="50" dirty="0">
                <a:latin typeface="Arial"/>
                <a:cs typeface="Arial"/>
              </a:rPr>
              <a:t> </a:t>
            </a:r>
            <a:r>
              <a:rPr sz="1600" b="1" spc="-5" dirty="0">
                <a:latin typeface="Arial"/>
                <a:cs typeface="Arial"/>
              </a:rPr>
              <a:t>{</a:t>
            </a:r>
            <a:endParaRPr sz="1600" dirty="0">
              <a:latin typeface="Arial"/>
              <a:cs typeface="Arial"/>
            </a:endParaRPr>
          </a:p>
          <a:p>
            <a:pPr>
              <a:spcBef>
                <a:spcPts val="25"/>
              </a:spcBef>
            </a:pPr>
            <a:endParaRPr sz="1650" dirty="0">
              <a:latin typeface="Times New Roman"/>
              <a:cs typeface="Times New Roman"/>
            </a:endParaRPr>
          </a:p>
          <a:p>
            <a:pPr marL="927100"/>
            <a:r>
              <a:rPr sz="1600" b="1" spc="-10" dirty="0">
                <a:latin typeface="Arial"/>
                <a:cs typeface="Arial"/>
              </a:rPr>
              <a:t>private </a:t>
            </a:r>
            <a:r>
              <a:rPr sz="1600" b="1" spc="-5" dirty="0">
                <a:latin typeface="Arial"/>
                <a:cs typeface="Arial"/>
              </a:rPr>
              <a:t>int a, b,</a:t>
            </a:r>
            <a:r>
              <a:rPr sz="1600" b="1" spc="95" dirty="0">
                <a:latin typeface="Arial"/>
                <a:cs typeface="Arial"/>
              </a:rPr>
              <a:t> </a:t>
            </a:r>
            <a:r>
              <a:rPr sz="1600" b="1" spc="-5" dirty="0">
                <a:latin typeface="Arial"/>
                <a:cs typeface="Arial"/>
              </a:rPr>
              <a:t>c;</a:t>
            </a:r>
            <a:endParaRPr sz="1600" dirty="0">
              <a:latin typeface="Arial"/>
              <a:cs typeface="Arial"/>
            </a:endParaRPr>
          </a:p>
          <a:p>
            <a:pPr>
              <a:spcBef>
                <a:spcPts val="20"/>
              </a:spcBef>
            </a:pPr>
            <a:endParaRPr sz="1650" dirty="0">
              <a:latin typeface="Times New Roman"/>
              <a:cs typeface="Times New Roman"/>
            </a:endParaRPr>
          </a:p>
          <a:p>
            <a:pPr marL="1841500" marR="638810" indent="-915035">
              <a:spcBef>
                <a:spcPts val="5"/>
              </a:spcBef>
            </a:pPr>
            <a:r>
              <a:rPr sz="1600" b="1" spc="-5" dirty="0">
                <a:latin typeface="Arial"/>
                <a:cs typeface="Arial"/>
              </a:rPr>
              <a:t>public </a:t>
            </a:r>
            <a:r>
              <a:rPr sz="1600" b="1" spc="-10" dirty="0">
                <a:latin typeface="Arial"/>
                <a:cs typeface="Arial"/>
              </a:rPr>
              <a:t>Triangulo(int </a:t>
            </a:r>
            <a:r>
              <a:rPr sz="1600" b="1" spc="-5" dirty="0">
                <a:latin typeface="Arial"/>
                <a:cs typeface="Arial"/>
              </a:rPr>
              <a:t>a, int b, int c) {  this.a =</a:t>
            </a:r>
            <a:r>
              <a:rPr sz="1600" b="1" spc="30" dirty="0">
                <a:latin typeface="Arial"/>
                <a:cs typeface="Arial"/>
              </a:rPr>
              <a:t> </a:t>
            </a:r>
            <a:r>
              <a:rPr sz="1600" b="1" spc="-5" dirty="0">
                <a:latin typeface="Arial"/>
                <a:cs typeface="Arial"/>
              </a:rPr>
              <a:t>a;</a:t>
            </a:r>
            <a:endParaRPr sz="1600" dirty="0">
              <a:latin typeface="Arial"/>
              <a:cs typeface="Arial"/>
            </a:endParaRPr>
          </a:p>
          <a:p>
            <a:pPr marR="255904" algn="ctr"/>
            <a:r>
              <a:rPr sz="1600" b="1" spc="-5" dirty="0">
                <a:latin typeface="Arial"/>
                <a:cs typeface="Arial"/>
              </a:rPr>
              <a:t>this.b =</a:t>
            </a:r>
            <a:r>
              <a:rPr sz="1600" b="1" spc="-45" dirty="0">
                <a:latin typeface="Arial"/>
                <a:cs typeface="Arial"/>
              </a:rPr>
              <a:t> </a:t>
            </a:r>
            <a:r>
              <a:rPr sz="1600" b="1" spc="-5" dirty="0">
                <a:latin typeface="Arial"/>
                <a:cs typeface="Arial"/>
              </a:rPr>
              <a:t>b;</a:t>
            </a:r>
            <a:endParaRPr sz="1600" dirty="0">
              <a:latin typeface="Arial"/>
              <a:cs typeface="Arial"/>
            </a:endParaRPr>
          </a:p>
          <a:p>
            <a:pPr marR="278130" algn="ctr"/>
            <a:r>
              <a:rPr sz="1600" b="1" spc="-5" dirty="0">
                <a:latin typeface="Arial"/>
                <a:cs typeface="Arial"/>
              </a:rPr>
              <a:t>this.c =</a:t>
            </a:r>
            <a:r>
              <a:rPr sz="1600" b="1" spc="-45" dirty="0">
                <a:latin typeface="Arial"/>
                <a:cs typeface="Arial"/>
              </a:rPr>
              <a:t> </a:t>
            </a:r>
            <a:r>
              <a:rPr sz="1600" b="1" spc="-5" dirty="0">
                <a:latin typeface="Arial"/>
                <a:cs typeface="Arial"/>
              </a:rPr>
              <a:t>c;</a:t>
            </a:r>
            <a:endParaRPr sz="1600" dirty="0">
              <a:latin typeface="Arial"/>
              <a:cs typeface="Arial"/>
            </a:endParaRPr>
          </a:p>
          <a:p>
            <a:pPr marL="927100"/>
            <a:r>
              <a:rPr sz="1600" spc="-5" dirty="0">
                <a:latin typeface="Arial"/>
                <a:cs typeface="Arial"/>
              </a:rPr>
              <a:t>}</a:t>
            </a:r>
            <a:endParaRPr sz="1600" dirty="0">
              <a:latin typeface="Arial"/>
              <a:cs typeface="Arial"/>
            </a:endParaRPr>
          </a:p>
          <a:p>
            <a:pPr>
              <a:spcBef>
                <a:spcPts val="20"/>
              </a:spcBef>
            </a:pPr>
            <a:endParaRPr sz="1650" dirty="0">
              <a:latin typeface="Times New Roman"/>
              <a:cs typeface="Times New Roman"/>
            </a:endParaRPr>
          </a:p>
          <a:p>
            <a:pPr marL="927100"/>
            <a:r>
              <a:rPr sz="1600" b="1" spc="-5" dirty="0">
                <a:latin typeface="Arial"/>
                <a:cs typeface="Arial"/>
              </a:rPr>
              <a:t>public String retornarTipo() { return</a:t>
            </a:r>
            <a:r>
              <a:rPr sz="1600" b="1" spc="100" dirty="0">
                <a:latin typeface="Arial"/>
                <a:cs typeface="Arial"/>
              </a:rPr>
              <a:t> </a:t>
            </a:r>
            <a:r>
              <a:rPr sz="1600" b="1" spc="-5" dirty="0">
                <a:latin typeface="Arial"/>
                <a:cs typeface="Arial"/>
              </a:rPr>
              <a:t>null;</a:t>
            </a:r>
            <a:r>
              <a:rPr sz="1600" spc="-5" dirty="0">
                <a:latin typeface="Arial"/>
                <a:cs typeface="Arial"/>
              </a:rPr>
              <a:t>}</a:t>
            </a:r>
            <a:endParaRPr sz="1600" dirty="0">
              <a:latin typeface="Arial"/>
              <a:cs typeface="Arial"/>
            </a:endParaRPr>
          </a:p>
          <a:p>
            <a:pPr marL="12700">
              <a:spcBef>
                <a:spcPts val="5"/>
              </a:spcBef>
            </a:pPr>
            <a:r>
              <a:rPr sz="1600" spc="-5" dirty="0">
                <a:latin typeface="Arial"/>
                <a:cs typeface="Arial"/>
              </a:rPr>
              <a:t>}</a:t>
            </a:r>
            <a:endParaRPr sz="1600" dirty="0">
              <a:latin typeface="Arial"/>
              <a:cs typeface="Arial"/>
            </a:endParaRPr>
          </a:p>
        </p:txBody>
      </p:sp>
    </p:spTree>
    <p:extLst>
      <p:ext uri="{BB962C8B-B14F-4D97-AF65-F5344CB8AC3E}">
        <p14:creationId xmlns:p14="http://schemas.microsoft.com/office/powerpoint/2010/main" val="372278308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097023" y="1117091"/>
            <a:ext cx="10058400" cy="1490152"/>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Lst>
            </a:pPr>
            <a:r>
              <a:rPr sz="3200" spc="70" dirty="0" err="1" smtClean="0"/>
              <a:t>Devem</a:t>
            </a:r>
            <a:r>
              <a:rPr sz="3200" spc="70" dirty="0" smtClean="0"/>
              <a:t> </a:t>
            </a:r>
            <a:r>
              <a:rPr sz="3200" spc="80" dirty="0"/>
              <a:t>haver </a:t>
            </a:r>
            <a:r>
              <a:rPr sz="3200" u="heavy" spc="165" dirty="0">
                <a:uFill>
                  <a:solidFill>
                    <a:srgbClr val="000000"/>
                  </a:solidFill>
                </a:uFill>
              </a:rPr>
              <a:t>no </a:t>
            </a:r>
            <a:r>
              <a:rPr sz="3200" u="heavy" spc="180" dirty="0">
                <a:uFill>
                  <a:solidFill>
                    <a:srgbClr val="000000"/>
                  </a:solidFill>
                </a:uFill>
              </a:rPr>
              <a:t>mínimo</a:t>
            </a:r>
            <a:r>
              <a:rPr sz="3200" spc="180" dirty="0"/>
              <a:t> </a:t>
            </a:r>
            <a:r>
              <a:rPr sz="3200" spc="200" dirty="0"/>
              <a:t>10 </a:t>
            </a:r>
            <a:r>
              <a:rPr sz="3200" spc="150" dirty="0"/>
              <a:t>métodos </a:t>
            </a:r>
            <a:r>
              <a:rPr sz="3200" spc="95" dirty="0"/>
              <a:t>de</a:t>
            </a:r>
            <a:r>
              <a:rPr sz="3200" spc="-185" dirty="0"/>
              <a:t> </a:t>
            </a:r>
            <a:r>
              <a:rPr sz="3200" spc="105" dirty="0"/>
              <a:t>teste  </a:t>
            </a:r>
            <a:r>
              <a:rPr sz="3200" spc="95" dirty="0"/>
              <a:t>(anotados </a:t>
            </a:r>
            <a:r>
              <a:rPr sz="3200" spc="150" dirty="0"/>
              <a:t>com </a:t>
            </a:r>
            <a:r>
              <a:rPr sz="3200" spc="-25" dirty="0"/>
              <a:t>@Test) </a:t>
            </a:r>
            <a:r>
              <a:rPr sz="3200" spc="155" dirty="0"/>
              <a:t>cobrindo </a:t>
            </a:r>
            <a:r>
              <a:rPr sz="3200" spc="85" dirty="0"/>
              <a:t>os </a:t>
            </a:r>
            <a:r>
              <a:rPr sz="3200" spc="40" dirty="0"/>
              <a:t>casos  </a:t>
            </a:r>
            <a:r>
              <a:rPr sz="3200" spc="120" dirty="0"/>
              <a:t>típicos </a:t>
            </a:r>
            <a:r>
              <a:rPr sz="3200" spc="135" dirty="0"/>
              <a:t>discutidos </a:t>
            </a:r>
            <a:r>
              <a:rPr sz="3200" spc="80" dirty="0"/>
              <a:t>na </a:t>
            </a:r>
            <a:r>
              <a:rPr sz="3200" spc="100" dirty="0"/>
              <a:t>Aula</a:t>
            </a:r>
            <a:r>
              <a:rPr sz="3200" spc="25" dirty="0"/>
              <a:t> </a:t>
            </a:r>
            <a:r>
              <a:rPr sz="3200" spc="204" dirty="0"/>
              <a:t>1</a:t>
            </a:r>
            <a:endParaRPr sz="3200" dirty="0"/>
          </a:p>
        </p:txBody>
      </p:sp>
      <p:sp>
        <p:nvSpPr>
          <p:cNvPr id="3" name="object 3"/>
          <p:cNvSpPr txBox="1"/>
          <p:nvPr/>
        </p:nvSpPr>
        <p:spPr>
          <a:xfrm>
            <a:off x="2169668" y="2744852"/>
            <a:ext cx="7647940" cy="2864485"/>
          </a:xfrm>
          <a:prstGeom prst="rect">
            <a:avLst/>
          </a:prstGeom>
        </p:spPr>
        <p:txBody>
          <a:bodyPr vert="horz" wrap="square" lIns="0" tIns="13335" rIns="0" bIns="0" rtlCol="0">
            <a:spAutoFit/>
          </a:bodyPr>
          <a:lstStyle/>
          <a:p>
            <a:pPr marL="524510" marR="5080" indent="-228600">
              <a:spcBef>
                <a:spcPts val="105"/>
              </a:spcBef>
              <a:buClr>
                <a:srgbClr val="2CA1BE"/>
              </a:buClr>
              <a:buFont typeface="Verdana"/>
              <a:buChar char="◦"/>
              <a:tabLst>
                <a:tab pos="525145" algn="l"/>
              </a:tabLst>
            </a:pPr>
            <a:r>
              <a:rPr sz="2300" spc="10" dirty="0">
                <a:latin typeface="Arial"/>
                <a:cs typeface="Arial"/>
              </a:rPr>
              <a:t>Os </a:t>
            </a:r>
            <a:r>
              <a:rPr sz="2300" spc="130" dirty="0">
                <a:latin typeface="Arial"/>
                <a:cs typeface="Arial"/>
              </a:rPr>
              <a:t>métodos </a:t>
            </a:r>
            <a:r>
              <a:rPr sz="2300" spc="85" dirty="0">
                <a:latin typeface="Arial"/>
                <a:cs typeface="Arial"/>
              </a:rPr>
              <a:t>devem </a:t>
            </a:r>
            <a:r>
              <a:rPr sz="2300" spc="130" dirty="0">
                <a:latin typeface="Arial"/>
                <a:cs typeface="Arial"/>
              </a:rPr>
              <a:t>ter </a:t>
            </a:r>
            <a:r>
              <a:rPr sz="2300" spc="120" dirty="0">
                <a:latin typeface="Arial"/>
                <a:cs typeface="Arial"/>
              </a:rPr>
              <a:t>comentário </a:t>
            </a:r>
            <a:r>
              <a:rPr sz="2300" spc="130" dirty="0">
                <a:latin typeface="Arial"/>
                <a:cs typeface="Arial"/>
              </a:rPr>
              <a:t>com </a:t>
            </a:r>
            <a:r>
              <a:rPr sz="2300" spc="135" dirty="0">
                <a:latin typeface="Arial"/>
                <a:cs typeface="Arial"/>
              </a:rPr>
              <a:t>o</a:t>
            </a:r>
            <a:r>
              <a:rPr sz="2300" spc="-70" dirty="0">
                <a:latin typeface="Arial"/>
                <a:cs typeface="Arial"/>
              </a:rPr>
              <a:t> </a:t>
            </a:r>
            <a:r>
              <a:rPr sz="2300" spc="125" dirty="0">
                <a:latin typeface="Arial"/>
                <a:cs typeface="Arial"/>
              </a:rPr>
              <a:t>objetivo  </a:t>
            </a:r>
            <a:r>
              <a:rPr sz="2300" spc="150" dirty="0">
                <a:latin typeface="Arial"/>
                <a:cs typeface="Arial"/>
              </a:rPr>
              <a:t>do</a:t>
            </a:r>
            <a:r>
              <a:rPr sz="2300" spc="80" dirty="0">
                <a:latin typeface="Arial"/>
                <a:cs typeface="Arial"/>
              </a:rPr>
              <a:t> </a:t>
            </a:r>
            <a:r>
              <a:rPr sz="2300" spc="90" dirty="0">
                <a:latin typeface="Arial"/>
                <a:cs typeface="Arial"/>
              </a:rPr>
              <a:t>teste</a:t>
            </a:r>
            <a:endParaRPr sz="2300" dirty="0">
              <a:latin typeface="Arial"/>
              <a:cs typeface="Arial"/>
            </a:endParaRPr>
          </a:p>
          <a:p>
            <a:pPr marL="268605" marR="225425" indent="-256540">
              <a:spcBef>
                <a:spcPts val="340"/>
              </a:spcBef>
              <a:tabLst>
                <a:tab pos="268605" algn="l"/>
              </a:tabLst>
            </a:pPr>
            <a:r>
              <a:rPr sz="2700" spc="35" dirty="0" err="1" smtClean="0">
                <a:latin typeface="Arial"/>
                <a:cs typeface="Arial"/>
              </a:rPr>
              <a:t>Usar</a:t>
            </a:r>
            <a:r>
              <a:rPr sz="2700" spc="35" dirty="0" smtClean="0">
                <a:latin typeface="Arial"/>
                <a:cs typeface="Arial"/>
              </a:rPr>
              <a:t> </a:t>
            </a:r>
            <a:r>
              <a:rPr sz="2700" spc="135" dirty="0">
                <a:latin typeface="Arial"/>
                <a:cs typeface="Arial"/>
              </a:rPr>
              <a:t>em </a:t>
            </a:r>
            <a:r>
              <a:rPr sz="2700" spc="155" dirty="0">
                <a:latin typeface="Arial"/>
                <a:cs typeface="Arial"/>
              </a:rPr>
              <a:t>algum </a:t>
            </a:r>
            <a:r>
              <a:rPr sz="2700" spc="105" dirty="0">
                <a:latin typeface="Arial"/>
                <a:cs typeface="Arial"/>
              </a:rPr>
              <a:t>teste </a:t>
            </a:r>
            <a:r>
              <a:rPr sz="2700" spc="5" dirty="0">
                <a:latin typeface="Arial"/>
                <a:cs typeface="Arial"/>
              </a:rPr>
              <a:t>as </a:t>
            </a:r>
            <a:r>
              <a:rPr sz="2700" spc="80" dirty="0">
                <a:latin typeface="Arial"/>
                <a:cs typeface="Arial"/>
              </a:rPr>
              <a:t>anotações </a:t>
            </a:r>
            <a:r>
              <a:rPr sz="2700" spc="-10" dirty="0">
                <a:latin typeface="Arial"/>
                <a:cs typeface="Arial"/>
              </a:rPr>
              <a:t>@Before  </a:t>
            </a:r>
            <a:r>
              <a:rPr sz="2700" spc="90" dirty="0">
                <a:latin typeface="Arial"/>
                <a:cs typeface="Arial"/>
              </a:rPr>
              <a:t>para </a:t>
            </a:r>
            <a:r>
              <a:rPr sz="2700" spc="114" dirty="0">
                <a:latin typeface="Arial"/>
                <a:cs typeface="Arial"/>
              </a:rPr>
              <a:t>criar </a:t>
            </a:r>
            <a:r>
              <a:rPr sz="2700" spc="140" dirty="0">
                <a:latin typeface="Arial"/>
                <a:cs typeface="Arial"/>
              </a:rPr>
              <a:t>objetos </a:t>
            </a:r>
            <a:r>
              <a:rPr sz="2700" spc="95" dirty="0">
                <a:latin typeface="Arial"/>
                <a:cs typeface="Arial"/>
              </a:rPr>
              <a:t>de </a:t>
            </a:r>
            <a:r>
              <a:rPr sz="2700" spc="105" dirty="0">
                <a:latin typeface="Arial"/>
                <a:cs typeface="Arial"/>
              </a:rPr>
              <a:t>teste </a:t>
            </a:r>
            <a:r>
              <a:rPr sz="2700" spc="65" dirty="0">
                <a:latin typeface="Arial"/>
                <a:cs typeface="Arial"/>
              </a:rPr>
              <a:t>(para</a:t>
            </a:r>
            <a:r>
              <a:rPr sz="2700" spc="15" dirty="0">
                <a:latin typeface="Arial"/>
                <a:cs typeface="Arial"/>
              </a:rPr>
              <a:t> </a:t>
            </a:r>
            <a:r>
              <a:rPr sz="2700" spc="105" dirty="0">
                <a:latin typeface="Arial"/>
                <a:cs typeface="Arial"/>
              </a:rPr>
              <a:t>exercitar).</a:t>
            </a:r>
            <a:endParaRPr sz="2700" dirty="0">
              <a:latin typeface="Arial"/>
              <a:cs typeface="Arial"/>
            </a:endParaRPr>
          </a:p>
          <a:p>
            <a:pPr marL="268605" marR="73025" indent="-256540">
              <a:spcBef>
                <a:spcPts val="400"/>
              </a:spcBef>
              <a:tabLst>
                <a:tab pos="268605" algn="l"/>
              </a:tabLst>
            </a:pPr>
            <a:r>
              <a:rPr sz="2700" spc="35" dirty="0" err="1" smtClean="0">
                <a:latin typeface="Arial"/>
                <a:cs typeface="Arial"/>
              </a:rPr>
              <a:t>Usar</a:t>
            </a:r>
            <a:r>
              <a:rPr sz="2700" spc="35" dirty="0" smtClean="0">
                <a:latin typeface="Arial"/>
                <a:cs typeface="Arial"/>
              </a:rPr>
              <a:t> </a:t>
            </a:r>
            <a:r>
              <a:rPr sz="2700" spc="130" dirty="0">
                <a:latin typeface="Arial"/>
                <a:cs typeface="Arial"/>
              </a:rPr>
              <a:t>em </a:t>
            </a:r>
            <a:r>
              <a:rPr sz="2700" spc="155" dirty="0">
                <a:latin typeface="Arial"/>
                <a:cs typeface="Arial"/>
              </a:rPr>
              <a:t>algum </a:t>
            </a:r>
            <a:r>
              <a:rPr sz="2700" spc="105" dirty="0">
                <a:latin typeface="Arial"/>
                <a:cs typeface="Arial"/>
              </a:rPr>
              <a:t>teste </a:t>
            </a:r>
            <a:r>
              <a:rPr sz="2700" spc="-15" dirty="0">
                <a:latin typeface="Arial"/>
                <a:cs typeface="Arial"/>
              </a:rPr>
              <a:t>a </a:t>
            </a:r>
            <a:r>
              <a:rPr sz="2700" spc="85" dirty="0">
                <a:latin typeface="Arial"/>
                <a:cs typeface="Arial"/>
              </a:rPr>
              <a:t>anotação </a:t>
            </a:r>
            <a:r>
              <a:rPr sz="2700" spc="100" dirty="0">
                <a:latin typeface="Arial"/>
                <a:cs typeface="Arial"/>
              </a:rPr>
              <a:t>de </a:t>
            </a:r>
            <a:r>
              <a:rPr sz="2700" spc="65" dirty="0">
                <a:latin typeface="Arial"/>
                <a:cs typeface="Arial"/>
              </a:rPr>
              <a:t>exceção  </a:t>
            </a:r>
            <a:r>
              <a:rPr sz="2700" spc="70" dirty="0">
                <a:latin typeface="Arial"/>
                <a:cs typeface="Arial"/>
              </a:rPr>
              <a:t>esperada </a:t>
            </a:r>
            <a:r>
              <a:rPr sz="2700" spc="50" dirty="0">
                <a:latin typeface="Arial"/>
                <a:cs typeface="Arial"/>
              </a:rPr>
              <a:t>(ver </a:t>
            </a:r>
            <a:r>
              <a:rPr sz="2700" spc="155" dirty="0">
                <a:latin typeface="Arial"/>
                <a:cs typeface="Arial"/>
              </a:rPr>
              <a:t>exemplo </a:t>
            </a:r>
            <a:r>
              <a:rPr sz="2700" spc="100" dirty="0">
                <a:latin typeface="Arial"/>
                <a:cs typeface="Arial"/>
              </a:rPr>
              <a:t>já </a:t>
            </a:r>
            <a:r>
              <a:rPr sz="2700" spc="135" dirty="0">
                <a:latin typeface="Arial"/>
                <a:cs typeface="Arial"/>
              </a:rPr>
              <a:t>implementado)</a:t>
            </a:r>
            <a:endParaRPr sz="2700" dirty="0">
              <a:latin typeface="Arial"/>
              <a:cs typeface="Arial"/>
            </a:endParaRPr>
          </a:p>
          <a:p>
            <a:pPr marL="524510" indent="-228600">
              <a:spcBef>
                <a:spcPts val="365"/>
              </a:spcBef>
              <a:buClr>
                <a:srgbClr val="2CA1BE"/>
              </a:buClr>
              <a:buFont typeface="Verdana"/>
              <a:buChar char="◦"/>
              <a:tabLst>
                <a:tab pos="525145" algn="l"/>
              </a:tabLst>
            </a:pPr>
            <a:r>
              <a:rPr sz="2300" spc="20" dirty="0">
                <a:latin typeface="Arial"/>
                <a:cs typeface="Arial"/>
              </a:rPr>
              <a:t>Ex: </a:t>
            </a:r>
            <a:r>
              <a:rPr spc="-10" dirty="0">
                <a:latin typeface="Courier New"/>
                <a:cs typeface="Courier New"/>
              </a:rPr>
              <a:t>@Test(expected=</a:t>
            </a:r>
            <a:r>
              <a:rPr spc="10" dirty="0">
                <a:latin typeface="Courier New"/>
                <a:cs typeface="Courier New"/>
              </a:rPr>
              <a:t> </a:t>
            </a:r>
            <a:r>
              <a:rPr spc="-10" dirty="0">
                <a:latin typeface="Courier New"/>
                <a:cs typeface="Courier New"/>
              </a:rPr>
              <a:t>RuntimeException.class)</a:t>
            </a:r>
            <a:endParaRPr dirty="0">
              <a:latin typeface="Courier New"/>
              <a:cs typeface="Courier New"/>
            </a:endParaRPr>
          </a:p>
        </p:txBody>
      </p:sp>
      <p:sp>
        <p:nvSpPr>
          <p:cNvPr id="4" name="object 4"/>
          <p:cNvSpPr/>
          <p:nvPr/>
        </p:nvSpPr>
        <p:spPr>
          <a:xfrm>
            <a:off x="2097023" y="562355"/>
            <a:ext cx="5978652" cy="55473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365642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97023" y="562355"/>
            <a:ext cx="2699004" cy="463296"/>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1883229" y="1443637"/>
            <a:ext cx="10058400" cy="1120820"/>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Lst>
            </a:pPr>
            <a:r>
              <a:rPr sz="2400" spc="100" dirty="0" smtClean="0"/>
              <a:t>Dado </a:t>
            </a:r>
            <a:r>
              <a:rPr sz="2400" spc="-15" dirty="0"/>
              <a:t>a </a:t>
            </a:r>
            <a:r>
              <a:rPr sz="2400" spc="75" dirty="0"/>
              <a:t>especificação </a:t>
            </a:r>
            <a:r>
              <a:rPr sz="2400" spc="120" dirty="0"/>
              <a:t>dos </a:t>
            </a:r>
            <a:r>
              <a:rPr sz="2400" spc="90" dirty="0"/>
              <a:t>testes </a:t>
            </a:r>
            <a:r>
              <a:rPr sz="2400" spc="120" dirty="0"/>
              <a:t>que </a:t>
            </a:r>
            <a:r>
              <a:rPr sz="2400" spc="55" dirty="0"/>
              <a:t>você </a:t>
            </a:r>
            <a:r>
              <a:rPr sz="2400" spc="145" dirty="0"/>
              <a:t>fez  </a:t>
            </a:r>
            <a:r>
              <a:rPr sz="2400" spc="90" dirty="0"/>
              <a:t>para </a:t>
            </a:r>
            <a:r>
              <a:rPr sz="2400" spc="-15" dirty="0"/>
              <a:t>a </a:t>
            </a:r>
            <a:r>
              <a:rPr sz="2400" spc="40" dirty="0"/>
              <a:t>Pilha </a:t>
            </a:r>
            <a:r>
              <a:rPr sz="2400" spc="125" dirty="0"/>
              <a:t>(10 </a:t>
            </a:r>
            <a:r>
              <a:rPr sz="2400" spc="40" dirty="0"/>
              <a:t>casos </a:t>
            </a:r>
            <a:r>
              <a:rPr sz="2400" spc="95" dirty="0"/>
              <a:t>de </a:t>
            </a:r>
            <a:r>
              <a:rPr sz="2400" spc="105" dirty="0"/>
              <a:t>teste </a:t>
            </a:r>
            <a:r>
              <a:rPr sz="2400" spc="165" dirty="0"/>
              <a:t>no </a:t>
            </a:r>
            <a:r>
              <a:rPr sz="2400" spc="140" dirty="0"/>
              <a:t>mínimo), </a:t>
            </a:r>
            <a:r>
              <a:rPr sz="2400" spc="80" dirty="0"/>
              <a:t>na  </a:t>
            </a:r>
            <a:r>
              <a:rPr sz="2400" spc="150" dirty="0"/>
              <a:t>primeira </a:t>
            </a:r>
            <a:r>
              <a:rPr sz="2400" spc="80" dirty="0"/>
              <a:t>aula, </a:t>
            </a:r>
            <a:r>
              <a:rPr sz="2400" spc="55" dirty="0"/>
              <a:t>você </a:t>
            </a:r>
            <a:r>
              <a:rPr sz="2400" spc="60" dirty="0"/>
              <a:t>deve </a:t>
            </a:r>
            <a:r>
              <a:rPr sz="2400" spc="85" dirty="0"/>
              <a:t>desenvolver </a:t>
            </a:r>
            <a:r>
              <a:rPr sz="2400" spc="90" dirty="0"/>
              <a:t>os </a:t>
            </a:r>
            <a:r>
              <a:rPr sz="2400" spc="55" dirty="0"/>
              <a:t>seus  </a:t>
            </a:r>
            <a:r>
              <a:rPr sz="2400" spc="90" dirty="0"/>
              <a:t>testes </a:t>
            </a:r>
            <a:r>
              <a:rPr sz="2400" spc="120" dirty="0"/>
              <a:t>usando</a:t>
            </a:r>
            <a:r>
              <a:rPr sz="2400" spc="90" dirty="0"/>
              <a:t> </a:t>
            </a:r>
            <a:r>
              <a:rPr sz="2400" dirty="0"/>
              <a:t>JUnit</a:t>
            </a:r>
          </a:p>
        </p:txBody>
      </p:sp>
      <p:sp>
        <p:nvSpPr>
          <p:cNvPr id="4" name="object 4"/>
          <p:cNvSpPr/>
          <p:nvPr/>
        </p:nvSpPr>
        <p:spPr>
          <a:xfrm>
            <a:off x="3877055" y="3272028"/>
            <a:ext cx="4393692" cy="3092196"/>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2226233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idx="4294967295"/>
          </p:nvPr>
        </p:nvSpPr>
        <p:spPr>
          <a:xfrm>
            <a:off x="1328057" y="2159907"/>
            <a:ext cx="7886700" cy="3649663"/>
          </a:xfrm>
          <a:prstGeom prst="rect">
            <a:avLst/>
          </a:prstGeom>
        </p:spPr>
        <p:txBody>
          <a:bodyPr vert="horz" wrap="square" lIns="0" tIns="50165" rIns="0" bIns="0" rtlCol="0">
            <a:spAutoFit/>
          </a:bodyPr>
          <a:lstStyle/>
          <a:p>
            <a:pPr marL="524510" indent="-228600">
              <a:lnSpc>
                <a:spcPct val="100000"/>
              </a:lnSpc>
              <a:spcBef>
                <a:spcPts val="395"/>
              </a:spcBef>
              <a:buClr>
                <a:srgbClr val="2CA1BE"/>
              </a:buClr>
              <a:buFont typeface="Verdana"/>
              <a:buChar char="◦"/>
              <a:tabLst>
                <a:tab pos="525145" algn="l"/>
              </a:tabLst>
            </a:pPr>
            <a:r>
              <a:rPr spc="100" dirty="0"/>
              <a:t>Assunto: </a:t>
            </a:r>
            <a:r>
              <a:rPr spc="55" dirty="0"/>
              <a:t>[senac] </a:t>
            </a:r>
            <a:r>
              <a:rPr spc="90" dirty="0"/>
              <a:t>[exercício</a:t>
            </a:r>
            <a:r>
              <a:rPr spc="70" dirty="0"/>
              <a:t> </a:t>
            </a:r>
            <a:r>
              <a:rPr spc="55" dirty="0"/>
              <a:t>Junit]</a:t>
            </a:r>
          </a:p>
          <a:p>
            <a:pPr marL="268605" marR="5080" indent="-256540">
              <a:lnSpc>
                <a:spcPct val="100000"/>
              </a:lnSpc>
              <a:spcBef>
                <a:spcPts val="340"/>
              </a:spcBef>
              <a:tabLst>
                <a:tab pos="268605" algn="l"/>
              </a:tabLst>
            </a:pPr>
            <a:r>
              <a:rPr sz="2700" spc="40" dirty="0" err="1" smtClean="0"/>
              <a:t>Enviar</a:t>
            </a:r>
            <a:r>
              <a:rPr sz="2700" spc="40" dirty="0" smtClean="0"/>
              <a:t> </a:t>
            </a:r>
            <a:r>
              <a:rPr sz="2700" spc="60" dirty="0"/>
              <a:t>apenas </a:t>
            </a:r>
            <a:r>
              <a:rPr sz="2700" spc="90" dirty="0"/>
              <a:t>os </a:t>
            </a:r>
            <a:r>
              <a:rPr sz="2700" spc="114" dirty="0"/>
              <a:t>arquivos </a:t>
            </a:r>
            <a:r>
              <a:rPr sz="2700" spc="-130" dirty="0"/>
              <a:t>Java </a:t>
            </a:r>
            <a:r>
              <a:rPr sz="2700" spc="120" dirty="0"/>
              <a:t>trabalhados  </a:t>
            </a:r>
            <a:r>
              <a:rPr sz="2700" spc="70" dirty="0"/>
              <a:t>(não </a:t>
            </a:r>
            <a:r>
              <a:rPr sz="2700" spc="90" dirty="0"/>
              <a:t>enviar </a:t>
            </a:r>
            <a:r>
              <a:rPr sz="2700" spc="114" dirty="0"/>
              <a:t>arquivos </a:t>
            </a:r>
            <a:r>
              <a:rPr sz="2700" spc="130" dirty="0"/>
              <a:t>binários, </a:t>
            </a:r>
            <a:r>
              <a:rPr sz="2700" spc="95" dirty="0"/>
              <a:t>de </a:t>
            </a:r>
            <a:r>
              <a:rPr sz="2700" spc="155" dirty="0"/>
              <a:t>projeto,</a:t>
            </a:r>
            <a:r>
              <a:rPr sz="2700" spc="105" dirty="0"/>
              <a:t> </a:t>
            </a:r>
            <a:r>
              <a:rPr sz="2700" spc="65" dirty="0"/>
              <a:t>etc):</a:t>
            </a:r>
            <a:endParaRPr sz="2700" dirty="0"/>
          </a:p>
          <a:p>
            <a:pPr marL="524510" indent="-228600">
              <a:lnSpc>
                <a:spcPct val="100000"/>
              </a:lnSpc>
              <a:spcBef>
                <a:spcPts val="370"/>
              </a:spcBef>
              <a:buClr>
                <a:srgbClr val="2CA1BE"/>
              </a:buClr>
              <a:buFont typeface="Verdana"/>
              <a:buChar char="◦"/>
              <a:tabLst>
                <a:tab pos="525145" algn="l"/>
              </a:tabLst>
            </a:pPr>
            <a:r>
              <a:rPr spc="95" dirty="0"/>
              <a:t>Triangulo.java</a:t>
            </a:r>
          </a:p>
          <a:p>
            <a:pPr marL="524510" indent="-228600">
              <a:lnSpc>
                <a:spcPct val="100000"/>
              </a:lnSpc>
              <a:spcBef>
                <a:spcPts val="300"/>
              </a:spcBef>
              <a:buClr>
                <a:srgbClr val="2CA1BE"/>
              </a:buClr>
              <a:buFont typeface="Verdana"/>
              <a:buChar char="◦"/>
              <a:tabLst>
                <a:tab pos="525145" algn="l"/>
              </a:tabLst>
            </a:pPr>
            <a:r>
              <a:rPr spc="85" dirty="0"/>
              <a:t>TesteTriangulo.java</a:t>
            </a:r>
          </a:p>
          <a:p>
            <a:pPr marL="524510" indent="-228600">
              <a:lnSpc>
                <a:spcPct val="100000"/>
              </a:lnSpc>
              <a:spcBef>
                <a:spcPts val="300"/>
              </a:spcBef>
              <a:buClr>
                <a:srgbClr val="2CA1BE"/>
              </a:buClr>
              <a:buFont typeface="Verdana"/>
              <a:buChar char="◦"/>
              <a:tabLst>
                <a:tab pos="525145" algn="l"/>
              </a:tabLst>
            </a:pPr>
            <a:r>
              <a:rPr spc="45" dirty="0"/>
              <a:t>Pilha.java</a:t>
            </a:r>
          </a:p>
          <a:p>
            <a:pPr marL="524510" indent="-228600">
              <a:lnSpc>
                <a:spcPct val="100000"/>
              </a:lnSpc>
              <a:spcBef>
                <a:spcPts val="300"/>
              </a:spcBef>
              <a:buClr>
                <a:srgbClr val="2CA1BE"/>
              </a:buClr>
              <a:buFont typeface="Verdana"/>
              <a:buChar char="◦"/>
              <a:tabLst>
                <a:tab pos="525145" algn="l"/>
              </a:tabLst>
            </a:pPr>
            <a:r>
              <a:rPr spc="50" dirty="0"/>
              <a:t>TestePilha.java</a:t>
            </a:r>
          </a:p>
          <a:p>
            <a:pPr marL="268605" marR="1286510" indent="-256540">
              <a:lnSpc>
                <a:spcPct val="100000"/>
              </a:lnSpc>
              <a:spcBef>
                <a:spcPts val="334"/>
              </a:spcBef>
              <a:tabLst>
                <a:tab pos="268605" algn="l"/>
              </a:tabLst>
            </a:pPr>
            <a:r>
              <a:rPr sz="2700" spc="-35" dirty="0" smtClean="0"/>
              <a:t>Para </a:t>
            </a:r>
            <a:r>
              <a:rPr sz="2700" spc="155" dirty="0"/>
              <a:t>o </a:t>
            </a:r>
            <a:r>
              <a:rPr sz="2700" spc="100" dirty="0"/>
              <a:t>exercício </a:t>
            </a:r>
            <a:r>
              <a:rPr sz="2700" spc="204" dirty="0"/>
              <a:t>3 </a:t>
            </a:r>
            <a:r>
              <a:rPr sz="2700" spc="80" dirty="0"/>
              <a:t>ver </a:t>
            </a:r>
            <a:r>
              <a:rPr sz="2700" spc="5" dirty="0"/>
              <a:t>as </a:t>
            </a:r>
            <a:r>
              <a:rPr sz="2700" spc="114" dirty="0"/>
              <a:t>instruções </a:t>
            </a:r>
            <a:r>
              <a:rPr sz="2700" spc="165" dirty="0"/>
              <a:t>no  </a:t>
            </a:r>
            <a:r>
              <a:rPr sz="2700" spc="180" dirty="0"/>
              <a:t>próprio</a:t>
            </a:r>
            <a:r>
              <a:rPr sz="2700" spc="80" dirty="0"/>
              <a:t> </a:t>
            </a:r>
            <a:r>
              <a:rPr sz="2700" spc="125" dirty="0"/>
              <a:t>arquivo.</a:t>
            </a:r>
            <a:endParaRPr sz="2700" dirty="0"/>
          </a:p>
        </p:txBody>
      </p:sp>
      <p:sp>
        <p:nvSpPr>
          <p:cNvPr id="2" name="object 2"/>
          <p:cNvSpPr txBox="1">
            <a:spLocks noGrp="1"/>
          </p:cNvSpPr>
          <p:nvPr>
            <p:ph type="title" idx="4294967295"/>
          </p:nvPr>
        </p:nvSpPr>
        <p:spPr>
          <a:xfrm>
            <a:off x="2133600" y="985237"/>
            <a:ext cx="10058400" cy="751488"/>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pc="40" dirty="0" err="1" smtClean="0"/>
              <a:t>Enviar</a:t>
            </a:r>
            <a:r>
              <a:rPr spc="40" dirty="0" smtClean="0"/>
              <a:t> </a:t>
            </a:r>
            <a:r>
              <a:rPr spc="85" dirty="0"/>
              <a:t>os </a:t>
            </a:r>
            <a:r>
              <a:rPr spc="114" dirty="0"/>
              <a:t>arquivos </a:t>
            </a:r>
            <a:r>
              <a:rPr spc="180" dirty="0" err="1"/>
              <a:t>por</a:t>
            </a:r>
            <a:r>
              <a:rPr spc="180" dirty="0"/>
              <a:t> </a:t>
            </a:r>
            <a:r>
              <a:rPr spc="120" dirty="0"/>
              <a:t>email</a:t>
            </a:r>
            <a:endParaRPr sz="1800" dirty="0"/>
          </a:p>
        </p:txBody>
      </p:sp>
      <p:sp>
        <p:nvSpPr>
          <p:cNvPr id="4" name="object 4"/>
          <p:cNvSpPr/>
          <p:nvPr/>
        </p:nvSpPr>
        <p:spPr>
          <a:xfrm>
            <a:off x="2097023" y="562355"/>
            <a:ext cx="7395972" cy="56083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1430469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4606398" y="2456905"/>
            <a:ext cx="5340096" cy="17907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94930241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256754" y="2434664"/>
            <a:ext cx="6629400" cy="1772285"/>
          </a:xfrm>
          <a:prstGeom prst="rect">
            <a:avLst/>
          </a:prstGeom>
        </p:spPr>
        <p:txBody>
          <a:bodyPr vert="horz" wrap="square" lIns="0" tIns="12700" rIns="0" bIns="0" rtlCol="0">
            <a:spAutoFit/>
          </a:bodyPr>
          <a:lstStyle/>
          <a:p>
            <a:pPr marL="268605" marR="5080" indent="-256540">
              <a:spcBef>
                <a:spcPts val="100"/>
              </a:spcBef>
              <a:tabLst>
                <a:tab pos="268605" algn="l"/>
              </a:tabLst>
            </a:pPr>
            <a:r>
              <a:rPr sz="2700" spc="114" dirty="0" err="1" smtClean="0">
                <a:latin typeface="Arial"/>
                <a:cs typeface="Arial"/>
              </a:rPr>
              <a:t>Automação</a:t>
            </a:r>
            <a:r>
              <a:rPr sz="2700" spc="114" dirty="0" smtClean="0">
                <a:latin typeface="Arial"/>
                <a:cs typeface="Arial"/>
              </a:rPr>
              <a:t> </a:t>
            </a:r>
            <a:r>
              <a:rPr sz="2700" spc="95" dirty="0">
                <a:latin typeface="Arial"/>
                <a:cs typeface="Arial"/>
              </a:rPr>
              <a:t>de </a:t>
            </a:r>
            <a:r>
              <a:rPr sz="2700" spc="90" dirty="0">
                <a:latin typeface="Arial"/>
                <a:cs typeface="Arial"/>
              </a:rPr>
              <a:t>testes </a:t>
            </a:r>
            <a:r>
              <a:rPr sz="2700" dirty="0">
                <a:latin typeface="Arial"/>
                <a:cs typeface="Arial"/>
              </a:rPr>
              <a:t>e </a:t>
            </a:r>
            <a:r>
              <a:rPr sz="2700" spc="110" dirty="0">
                <a:latin typeface="Arial"/>
                <a:cs typeface="Arial"/>
              </a:rPr>
              <a:t>algumas </a:t>
            </a:r>
            <a:r>
              <a:rPr sz="2700" spc="90" dirty="0">
                <a:latin typeface="Arial"/>
                <a:cs typeface="Arial"/>
              </a:rPr>
              <a:t>lições  </a:t>
            </a:r>
            <a:r>
              <a:rPr sz="2700" spc="110" dirty="0">
                <a:latin typeface="Arial"/>
                <a:cs typeface="Arial"/>
              </a:rPr>
              <a:t>aprendidas</a:t>
            </a:r>
            <a:endParaRPr sz="2700" dirty="0">
              <a:latin typeface="Arial"/>
              <a:cs typeface="Arial"/>
            </a:endParaRPr>
          </a:p>
          <a:p>
            <a:pPr marL="12700">
              <a:spcBef>
                <a:spcPts val="395"/>
              </a:spcBef>
              <a:tabLst>
                <a:tab pos="268605" algn="l"/>
              </a:tabLst>
            </a:pPr>
            <a:r>
              <a:rPr sz="2700" spc="130" dirty="0" err="1" smtClean="0">
                <a:latin typeface="Arial"/>
                <a:cs typeface="Arial"/>
              </a:rPr>
              <a:t>Introdução</a:t>
            </a:r>
            <a:r>
              <a:rPr sz="2700" spc="130" dirty="0" smtClean="0">
                <a:latin typeface="Arial"/>
                <a:cs typeface="Arial"/>
              </a:rPr>
              <a:t> </a:t>
            </a:r>
            <a:r>
              <a:rPr sz="2700" spc="70" dirty="0">
                <a:latin typeface="Arial"/>
                <a:cs typeface="Arial"/>
              </a:rPr>
              <a:t>ao</a:t>
            </a:r>
            <a:r>
              <a:rPr sz="2700" spc="50" dirty="0">
                <a:latin typeface="Arial"/>
                <a:cs typeface="Arial"/>
              </a:rPr>
              <a:t> </a:t>
            </a:r>
            <a:r>
              <a:rPr sz="2700" spc="75" dirty="0">
                <a:latin typeface="Arial"/>
                <a:cs typeface="Arial"/>
              </a:rPr>
              <a:t>Selenium</a:t>
            </a:r>
            <a:endParaRPr sz="2700" dirty="0">
              <a:latin typeface="Arial"/>
              <a:cs typeface="Arial"/>
            </a:endParaRPr>
          </a:p>
          <a:p>
            <a:pPr marL="12700">
              <a:spcBef>
                <a:spcPts val="400"/>
              </a:spcBef>
              <a:tabLst>
                <a:tab pos="268605" algn="l"/>
              </a:tabLst>
            </a:pPr>
            <a:r>
              <a:rPr sz="2700" spc="125" dirty="0" err="1" smtClean="0">
                <a:latin typeface="Arial"/>
                <a:cs typeface="Arial"/>
              </a:rPr>
              <a:t>Laboratório</a:t>
            </a:r>
            <a:r>
              <a:rPr sz="2700" spc="95" dirty="0" smtClean="0">
                <a:latin typeface="Arial"/>
                <a:cs typeface="Arial"/>
              </a:rPr>
              <a:t> </a:t>
            </a:r>
            <a:r>
              <a:rPr sz="2700" spc="204" dirty="0">
                <a:latin typeface="Arial"/>
                <a:cs typeface="Arial"/>
              </a:rPr>
              <a:t>2</a:t>
            </a:r>
            <a:endParaRPr sz="2700" dirty="0">
              <a:latin typeface="Arial"/>
              <a:cs typeface="Arial"/>
            </a:endParaRPr>
          </a:p>
        </p:txBody>
      </p:sp>
      <p:sp>
        <p:nvSpPr>
          <p:cNvPr id="3" name="object 3"/>
          <p:cNvSpPr/>
          <p:nvPr/>
        </p:nvSpPr>
        <p:spPr>
          <a:xfrm>
            <a:off x="2074163" y="562355"/>
            <a:ext cx="2065020" cy="46634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0212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075688" y="1846834"/>
            <a:ext cx="7815580" cy="4352290"/>
          </a:xfrm>
          <a:prstGeom prst="rect">
            <a:avLst/>
          </a:prstGeom>
        </p:spPr>
        <p:txBody>
          <a:bodyPr vert="horz" wrap="square" lIns="0" tIns="12700" rIns="0" bIns="0" rtlCol="0">
            <a:spAutoFit/>
          </a:bodyPr>
          <a:lstStyle/>
          <a:p>
            <a:pPr marL="268605" marR="48895" indent="-255904">
              <a:spcBef>
                <a:spcPts val="100"/>
              </a:spcBef>
              <a:buClr>
                <a:srgbClr val="2CA1BE"/>
              </a:buClr>
              <a:buChar char="•"/>
              <a:tabLst>
                <a:tab pos="269240" algn="l"/>
              </a:tabLst>
            </a:pPr>
            <a:r>
              <a:rPr sz="2700" spc="20" dirty="0">
                <a:latin typeface="Arial"/>
                <a:cs typeface="Arial"/>
              </a:rPr>
              <a:t>Caso </a:t>
            </a:r>
            <a:r>
              <a:rPr sz="2700" spc="95" dirty="0">
                <a:latin typeface="Arial"/>
                <a:cs typeface="Arial"/>
              </a:rPr>
              <a:t>de </a:t>
            </a:r>
            <a:r>
              <a:rPr sz="2700" spc="105" dirty="0">
                <a:latin typeface="Arial"/>
                <a:cs typeface="Arial"/>
              </a:rPr>
              <a:t>teste. </a:t>
            </a:r>
            <a:r>
              <a:rPr sz="2700" spc="75" dirty="0">
                <a:latin typeface="Arial"/>
                <a:cs typeface="Arial"/>
              </a:rPr>
              <a:t>Segundo </a:t>
            </a:r>
            <a:r>
              <a:rPr sz="2700" spc="155" dirty="0">
                <a:latin typeface="Arial"/>
                <a:cs typeface="Arial"/>
              </a:rPr>
              <a:t>o </a:t>
            </a:r>
            <a:r>
              <a:rPr sz="2700" spc="85" dirty="0">
                <a:latin typeface="Arial"/>
                <a:cs typeface="Arial"/>
              </a:rPr>
              <a:t>Glossário </a:t>
            </a:r>
            <a:r>
              <a:rPr sz="2700" spc="95" dirty="0">
                <a:latin typeface="Arial"/>
                <a:cs typeface="Arial"/>
              </a:rPr>
              <a:t>de </a:t>
            </a:r>
            <a:r>
              <a:rPr sz="2700" spc="90" dirty="0">
                <a:latin typeface="Arial"/>
                <a:cs typeface="Arial"/>
              </a:rPr>
              <a:t>testes  </a:t>
            </a:r>
            <a:r>
              <a:rPr sz="2700" spc="170" dirty="0">
                <a:latin typeface="Arial"/>
                <a:cs typeface="Arial"/>
              </a:rPr>
              <a:t>do </a:t>
            </a:r>
            <a:r>
              <a:rPr sz="2700" spc="-165" dirty="0">
                <a:latin typeface="Arial"/>
                <a:cs typeface="Arial"/>
              </a:rPr>
              <a:t>BSTQB </a:t>
            </a:r>
            <a:r>
              <a:rPr sz="2700" dirty="0">
                <a:latin typeface="Arial"/>
                <a:cs typeface="Arial"/>
              </a:rPr>
              <a:t>é </a:t>
            </a:r>
            <a:r>
              <a:rPr sz="2700" spc="155" dirty="0">
                <a:latin typeface="Arial"/>
                <a:cs typeface="Arial"/>
              </a:rPr>
              <a:t>o </a:t>
            </a:r>
            <a:r>
              <a:rPr sz="2700" spc="160" dirty="0">
                <a:latin typeface="Arial"/>
                <a:cs typeface="Arial"/>
              </a:rPr>
              <a:t>conjunto</a:t>
            </a:r>
            <a:r>
              <a:rPr sz="2700" spc="-265" dirty="0">
                <a:latin typeface="Arial"/>
                <a:cs typeface="Arial"/>
              </a:rPr>
              <a:t> </a:t>
            </a:r>
            <a:r>
              <a:rPr sz="2700" spc="95" dirty="0">
                <a:latin typeface="Arial"/>
                <a:cs typeface="Arial"/>
              </a:rPr>
              <a:t>de:</a:t>
            </a:r>
            <a:endParaRPr sz="2700" dirty="0">
              <a:latin typeface="Arial"/>
              <a:cs typeface="Arial"/>
            </a:endParaRPr>
          </a:p>
          <a:p>
            <a:pPr marL="524510" lvl="1" indent="-228600">
              <a:spcBef>
                <a:spcPts val="350"/>
              </a:spcBef>
              <a:buClr>
                <a:srgbClr val="2CA1BE"/>
              </a:buClr>
              <a:buChar char="•"/>
              <a:tabLst>
                <a:tab pos="525145" algn="l"/>
              </a:tabLst>
            </a:pPr>
            <a:r>
              <a:rPr sz="2300" spc="70" dirty="0">
                <a:latin typeface="Arial"/>
                <a:cs typeface="Arial"/>
              </a:rPr>
              <a:t>valores </a:t>
            </a:r>
            <a:r>
              <a:rPr sz="2300" spc="85" dirty="0">
                <a:latin typeface="Arial"/>
                <a:cs typeface="Arial"/>
              </a:rPr>
              <a:t>de</a:t>
            </a:r>
            <a:r>
              <a:rPr sz="2300" spc="65" dirty="0">
                <a:latin typeface="Arial"/>
                <a:cs typeface="Arial"/>
              </a:rPr>
              <a:t> </a:t>
            </a:r>
            <a:r>
              <a:rPr sz="2300" spc="95" dirty="0">
                <a:latin typeface="Arial"/>
                <a:cs typeface="Arial"/>
              </a:rPr>
              <a:t>entrada,</a:t>
            </a:r>
            <a:endParaRPr sz="2300" dirty="0">
              <a:latin typeface="Arial"/>
              <a:cs typeface="Arial"/>
            </a:endParaRPr>
          </a:p>
          <a:p>
            <a:pPr marL="524510" lvl="1" indent="-228600">
              <a:spcBef>
                <a:spcPts val="305"/>
              </a:spcBef>
              <a:buClr>
                <a:srgbClr val="2CA1BE"/>
              </a:buClr>
              <a:buChar char="•"/>
              <a:tabLst>
                <a:tab pos="525145" algn="l"/>
              </a:tabLst>
            </a:pPr>
            <a:r>
              <a:rPr sz="2300" spc="95" dirty="0">
                <a:latin typeface="Arial"/>
                <a:cs typeface="Arial"/>
              </a:rPr>
              <a:t>precondições </a:t>
            </a:r>
            <a:r>
              <a:rPr sz="2300" spc="85" dirty="0">
                <a:latin typeface="Arial"/>
                <a:cs typeface="Arial"/>
              </a:rPr>
              <a:t>de</a:t>
            </a:r>
            <a:r>
              <a:rPr sz="2300" spc="45" dirty="0">
                <a:latin typeface="Arial"/>
                <a:cs typeface="Arial"/>
              </a:rPr>
              <a:t> </a:t>
            </a:r>
            <a:r>
              <a:rPr sz="2300" spc="70" dirty="0">
                <a:latin typeface="Arial"/>
                <a:cs typeface="Arial"/>
              </a:rPr>
              <a:t>execução,</a:t>
            </a:r>
            <a:endParaRPr sz="2300" dirty="0">
              <a:latin typeface="Arial"/>
              <a:cs typeface="Arial"/>
            </a:endParaRPr>
          </a:p>
          <a:p>
            <a:pPr marL="524510" lvl="1" indent="-228600">
              <a:spcBef>
                <a:spcPts val="300"/>
              </a:spcBef>
              <a:buClr>
                <a:srgbClr val="2CA1BE"/>
              </a:buClr>
              <a:buChar char="•"/>
              <a:tabLst>
                <a:tab pos="525145" algn="l"/>
              </a:tabLst>
            </a:pPr>
            <a:r>
              <a:rPr sz="2300" spc="100" dirty="0">
                <a:latin typeface="Arial"/>
                <a:cs typeface="Arial"/>
              </a:rPr>
              <a:t>resultados </a:t>
            </a:r>
            <a:r>
              <a:rPr sz="2300" spc="75" dirty="0">
                <a:latin typeface="Arial"/>
                <a:cs typeface="Arial"/>
              </a:rPr>
              <a:t>esperados</a:t>
            </a:r>
            <a:r>
              <a:rPr sz="2300" spc="35" dirty="0">
                <a:latin typeface="Arial"/>
                <a:cs typeface="Arial"/>
              </a:rPr>
              <a:t> </a:t>
            </a:r>
            <a:r>
              <a:rPr sz="2300" dirty="0">
                <a:latin typeface="Arial"/>
                <a:cs typeface="Arial"/>
              </a:rPr>
              <a:t>e</a:t>
            </a:r>
          </a:p>
          <a:p>
            <a:pPr marL="524510" lvl="1" indent="-228600">
              <a:spcBef>
                <a:spcPts val="300"/>
              </a:spcBef>
              <a:buClr>
                <a:srgbClr val="2CA1BE"/>
              </a:buClr>
              <a:buChar char="•"/>
              <a:tabLst>
                <a:tab pos="525145" algn="l"/>
              </a:tabLst>
            </a:pPr>
            <a:r>
              <a:rPr sz="2300" spc="125" dirty="0">
                <a:latin typeface="Arial"/>
                <a:cs typeface="Arial"/>
              </a:rPr>
              <a:t>pós-condições </a:t>
            </a:r>
            <a:r>
              <a:rPr sz="2300" spc="85" dirty="0">
                <a:latin typeface="Arial"/>
                <a:cs typeface="Arial"/>
              </a:rPr>
              <a:t>de</a:t>
            </a:r>
            <a:r>
              <a:rPr sz="2300" spc="10" dirty="0">
                <a:latin typeface="Arial"/>
                <a:cs typeface="Arial"/>
              </a:rPr>
              <a:t> </a:t>
            </a:r>
            <a:r>
              <a:rPr sz="2300" spc="70" dirty="0">
                <a:latin typeface="Arial"/>
                <a:cs typeface="Arial"/>
              </a:rPr>
              <a:t>execução</a:t>
            </a:r>
            <a:endParaRPr sz="2300" dirty="0">
              <a:latin typeface="Arial"/>
              <a:cs typeface="Arial"/>
            </a:endParaRPr>
          </a:p>
          <a:p>
            <a:pPr marL="268605" indent="-255904">
              <a:spcBef>
                <a:spcPts val="345"/>
              </a:spcBef>
              <a:buClr>
                <a:srgbClr val="2CA1BE"/>
              </a:buClr>
              <a:buChar char="•"/>
              <a:tabLst>
                <a:tab pos="269240" algn="l"/>
              </a:tabLst>
            </a:pPr>
            <a:r>
              <a:rPr sz="2700" spc="85" dirty="0">
                <a:latin typeface="Arial"/>
                <a:cs typeface="Arial"/>
              </a:rPr>
              <a:t>Script </a:t>
            </a:r>
            <a:r>
              <a:rPr sz="2700" spc="95" dirty="0">
                <a:latin typeface="Arial"/>
                <a:cs typeface="Arial"/>
              </a:rPr>
              <a:t>(ou </a:t>
            </a:r>
            <a:r>
              <a:rPr sz="2700" spc="135" dirty="0">
                <a:latin typeface="Arial"/>
                <a:cs typeface="Arial"/>
              </a:rPr>
              <a:t>procedimento) </a:t>
            </a:r>
            <a:r>
              <a:rPr sz="2700" spc="100" dirty="0">
                <a:latin typeface="Arial"/>
                <a:cs typeface="Arial"/>
              </a:rPr>
              <a:t>de</a:t>
            </a:r>
            <a:r>
              <a:rPr sz="2700" spc="50" dirty="0">
                <a:latin typeface="Arial"/>
                <a:cs typeface="Arial"/>
              </a:rPr>
              <a:t> </a:t>
            </a:r>
            <a:r>
              <a:rPr sz="2700" spc="100" dirty="0">
                <a:latin typeface="Arial"/>
                <a:cs typeface="Arial"/>
              </a:rPr>
              <a:t>teste;</a:t>
            </a:r>
            <a:endParaRPr sz="2700" dirty="0">
              <a:latin typeface="Arial"/>
              <a:cs typeface="Arial"/>
            </a:endParaRPr>
          </a:p>
          <a:p>
            <a:pPr marL="524510" marR="5080" lvl="1" indent="-228600">
              <a:spcBef>
                <a:spcPts val="365"/>
              </a:spcBef>
              <a:buClr>
                <a:srgbClr val="2CA1BE"/>
              </a:buClr>
              <a:buChar char="•"/>
              <a:tabLst>
                <a:tab pos="525145" algn="l"/>
              </a:tabLst>
            </a:pPr>
            <a:r>
              <a:rPr sz="2300" spc="85" dirty="0">
                <a:latin typeface="Arial"/>
                <a:cs typeface="Arial"/>
              </a:rPr>
              <a:t>Refere-se </a:t>
            </a:r>
            <a:r>
              <a:rPr sz="2300" spc="-10" dirty="0">
                <a:latin typeface="Arial"/>
                <a:cs typeface="Arial"/>
              </a:rPr>
              <a:t>à </a:t>
            </a:r>
            <a:r>
              <a:rPr sz="2300" spc="125" dirty="0">
                <a:latin typeface="Arial"/>
                <a:cs typeface="Arial"/>
              </a:rPr>
              <a:t>uma </a:t>
            </a:r>
            <a:r>
              <a:rPr sz="2300" spc="65" dirty="0">
                <a:latin typeface="Arial"/>
                <a:cs typeface="Arial"/>
              </a:rPr>
              <a:t>especificação </a:t>
            </a:r>
            <a:r>
              <a:rPr sz="2300" spc="85" dirty="0">
                <a:latin typeface="Arial"/>
                <a:cs typeface="Arial"/>
              </a:rPr>
              <a:t>de </a:t>
            </a:r>
            <a:r>
              <a:rPr sz="2300" spc="130" dirty="0">
                <a:latin typeface="Arial"/>
                <a:cs typeface="Arial"/>
              </a:rPr>
              <a:t>procedimento </a:t>
            </a:r>
            <a:r>
              <a:rPr sz="2300" spc="80" dirty="0">
                <a:latin typeface="Arial"/>
                <a:cs typeface="Arial"/>
              </a:rPr>
              <a:t>de  </a:t>
            </a:r>
            <a:r>
              <a:rPr sz="2300" spc="90" dirty="0">
                <a:latin typeface="Arial"/>
                <a:cs typeface="Arial"/>
              </a:rPr>
              <a:t>teste </a:t>
            </a:r>
            <a:r>
              <a:rPr sz="2300" spc="-10" dirty="0">
                <a:latin typeface="Arial"/>
                <a:cs typeface="Arial"/>
              </a:rPr>
              <a:t>a </a:t>
            </a:r>
            <a:r>
              <a:rPr sz="2300" spc="65" dirty="0">
                <a:latin typeface="Arial"/>
                <a:cs typeface="Arial"/>
              </a:rPr>
              <a:t>ser </a:t>
            </a:r>
            <a:r>
              <a:rPr sz="2300" spc="100" dirty="0">
                <a:latin typeface="Arial"/>
                <a:cs typeface="Arial"/>
              </a:rPr>
              <a:t>executado. </a:t>
            </a:r>
            <a:r>
              <a:rPr sz="2300" spc="-290" dirty="0">
                <a:latin typeface="Arial"/>
                <a:cs typeface="Arial"/>
              </a:rPr>
              <a:t>É </a:t>
            </a:r>
            <a:r>
              <a:rPr sz="2300" spc="95" dirty="0">
                <a:latin typeface="Arial"/>
                <a:cs typeface="Arial"/>
              </a:rPr>
              <a:t>usado nos </a:t>
            </a:r>
            <a:r>
              <a:rPr sz="2300" spc="35" dirty="0">
                <a:latin typeface="Arial"/>
                <a:cs typeface="Arial"/>
              </a:rPr>
              <a:t>casos </a:t>
            </a:r>
            <a:r>
              <a:rPr sz="2300" spc="85" dirty="0">
                <a:latin typeface="Arial"/>
                <a:cs typeface="Arial"/>
              </a:rPr>
              <a:t>de</a:t>
            </a:r>
            <a:r>
              <a:rPr sz="2300" spc="210" dirty="0">
                <a:latin typeface="Arial"/>
                <a:cs typeface="Arial"/>
              </a:rPr>
              <a:t> </a:t>
            </a:r>
            <a:r>
              <a:rPr sz="2300" spc="80" dirty="0">
                <a:latin typeface="Arial"/>
                <a:cs typeface="Arial"/>
              </a:rPr>
              <a:t>testes.</a:t>
            </a:r>
            <a:endParaRPr sz="2300" dirty="0">
              <a:latin typeface="Arial"/>
              <a:cs typeface="Arial"/>
            </a:endParaRPr>
          </a:p>
          <a:p>
            <a:pPr marL="524510" lvl="1" indent="-228600">
              <a:spcBef>
                <a:spcPts val="300"/>
              </a:spcBef>
              <a:buClr>
                <a:srgbClr val="2CA1BE"/>
              </a:buClr>
              <a:buChar char="•"/>
              <a:tabLst>
                <a:tab pos="525145" algn="l"/>
              </a:tabLst>
            </a:pPr>
            <a:r>
              <a:rPr sz="2300" spc="55" dirty="0">
                <a:latin typeface="Arial"/>
                <a:cs typeface="Arial"/>
              </a:rPr>
              <a:t>Não </a:t>
            </a:r>
            <a:r>
              <a:rPr sz="2300" spc="145" dirty="0">
                <a:latin typeface="Arial"/>
                <a:cs typeface="Arial"/>
              </a:rPr>
              <a:t>confundir </a:t>
            </a:r>
            <a:r>
              <a:rPr sz="2300" spc="130" dirty="0">
                <a:latin typeface="Arial"/>
                <a:cs typeface="Arial"/>
              </a:rPr>
              <a:t>com </a:t>
            </a:r>
            <a:r>
              <a:rPr sz="2300" spc="170" dirty="0">
                <a:latin typeface="Arial"/>
                <a:cs typeface="Arial"/>
              </a:rPr>
              <a:t>código-fonte </a:t>
            </a:r>
            <a:r>
              <a:rPr sz="2300" spc="85" dirty="0">
                <a:latin typeface="Arial"/>
                <a:cs typeface="Arial"/>
              </a:rPr>
              <a:t>de</a:t>
            </a:r>
            <a:r>
              <a:rPr sz="2300" spc="-180" dirty="0">
                <a:latin typeface="Arial"/>
                <a:cs typeface="Arial"/>
              </a:rPr>
              <a:t> </a:t>
            </a:r>
            <a:r>
              <a:rPr sz="2300" spc="80" dirty="0">
                <a:latin typeface="Arial"/>
                <a:cs typeface="Arial"/>
              </a:rPr>
              <a:t>testes</a:t>
            </a:r>
            <a:endParaRPr sz="2300" dirty="0">
              <a:latin typeface="Arial"/>
              <a:cs typeface="Arial"/>
            </a:endParaRPr>
          </a:p>
          <a:p>
            <a:pPr marL="524510"/>
            <a:r>
              <a:rPr sz="2300" spc="114" dirty="0">
                <a:latin typeface="Arial"/>
                <a:cs typeface="Arial"/>
              </a:rPr>
              <a:t>automatizados.</a:t>
            </a:r>
            <a:endParaRPr sz="2300" dirty="0">
              <a:latin typeface="Arial"/>
              <a:cs typeface="Arial"/>
            </a:endParaRPr>
          </a:p>
        </p:txBody>
      </p:sp>
      <p:sp>
        <p:nvSpPr>
          <p:cNvPr id="3" name="object 3"/>
          <p:cNvSpPr txBox="1"/>
          <p:nvPr/>
        </p:nvSpPr>
        <p:spPr>
          <a:xfrm>
            <a:off x="10355071" y="6546292"/>
            <a:ext cx="105410" cy="166071"/>
          </a:xfrm>
          <a:prstGeom prst="rect">
            <a:avLst/>
          </a:prstGeom>
        </p:spPr>
        <p:txBody>
          <a:bodyPr vert="horz" wrap="square" lIns="0" tIns="12065" rIns="0" bIns="0" rtlCol="0">
            <a:spAutoFit/>
          </a:bodyPr>
          <a:lstStyle/>
          <a:p>
            <a:pPr marL="12700">
              <a:spcBef>
                <a:spcPts val="95"/>
              </a:spcBef>
            </a:pPr>
            <a:r>
              <a:rPr sz="1000" spc="70" dirty="0">
                <a:latin typeface="Arial"/>
                <a:cs typeface="Arial"/>
              </a:rPr>
              <a:t>3</a:t>
            </a:r>
            <a:endParaRPr sz="1000">
              <a:latin typeface="Arial"/>
              <a:cs typeface="Arial"/>
            </a:endParaRPr>
          </a:p>
        </p:txBody>
      </p:sp>
      <p:sp>
        <p:nvSpPr>
          <p:cNvPr id="4" name="object 4"/>
          <p:cNvSpPr/>
          <p:nvPr/>
        </p:nvSpPr>
        <p:spPr>
          <a:xfrm>
            <a:off x="2075688" y="583691"/>
            <a:ext cx="4181855" cy="53949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081239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730829" y="1266350"/>
            <a:ext cx="10058400" cy="751488"/>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 pos="1684655" algn="l"/>
                <a:tab pos="2974340" algn="l"/>
                <a:tab pos="4242435" algn="l"/>
                <a:tab pos="5339715" algn="l"/>
                <a:tab pos="5763895" algn="l"/>
                <a:tab pos="6286500" algn="l"/>
                <a:tab pos="7307580" algn="l"/>
              </a:tabLst>
            </a:pPr>
            <a:r>
              <a:rPr sz="2400" spc="65" dirty="0" smtClean="0"/>
              <a:t>Segundo</a:t>
            </a:r>
            <a:r>
              <a:rPr sz="2400" spc="65" dirty="0"/>
              <a:t>	</a:t>
            </a:r>
            <a:r>
              <a:rPr sz="2400" spc="-130" dirty="0"/>
              <a:t>G</a:t>
            </a:r>
            <a:r>
              <a:rPr sz="2400" spc="70" dirty="0"/>
              <a:t>rah</a:t>
            </a:r>
            <a:r>
              <a:rPr sz="2400" spc="75" dirty="0"/>
              <a:t>a</a:t>
            </a:r>
            <a:r>
              <a:rPr sz="2400" spc="240" dirty="0"/>
              <a:t>m</a:t>
            </a:r>
            <a:r>
              <a:rPr sz="2400" dirty="0"/>
              <a:t>	</a:t>
            </a:r>
            <a:r>
              <a:rPr sz="2400" spc="-175" dirty="0"/>
              <a:t>F</a:t>
            </a:r>
            <a:r>
              <a:rPr sz="2400" spc="45" dirty="0"/>
              <a:t>e</a:t>
            </a:r>
            <a:r>
              <a:rPr sz="2400" spc="55" dirty="0"/>
              <a:t>w</a:t>
            </a:r>
            <a:r>
              <a:rPr sz="2400" spc="105" dirty="0"/>
              <a:t>ster</a:t>
            </a:r>
            <a:r>
              <a:rPr sz="2400" dirty="0"/>
              <a:t>	</a:t>
            </a:r>
            <a:r>
              <a:rPr sz="2400" spc="-25" dirty="0"/>
              <a:t>(</a:t>
            </a:r>
            <a:r>
              <a:rPr sz="2400" spc="170" dirty="0"/>
              <a:t>1999</a:t>
            </a:r>
            <a:r>
              <a:rPr sz="2400" spc="90" dirty="0"/>
              <a:t>,</a:t>
            </a:r>
            <a:r>
              <a:rPr sz="2400" dirty="0"/>
              <a:t>	</a:t>
            </a:r>
            <a:r>
              <a:rPr sz="2400" spc="190" dirty="0"/>
              <a:t>p</a:t>
            </a:r>
            <a:r>
              <a:rPr sz="2400" spc="90" dirty="0"/>
              <a:t>.</a:t>
            </a:r>
            <a:r>
              <a:rPr sz="2400" dirty="0"/>
              <a:t>	</a:t>
            </a:r>
            <a:r>
              <a:rPr sz="2400" spc="170" dirty="0"/>
              <a:t>4</a:t>
            </a:r>
            <a:r>
              <a:rPr sz="2400" spc="50" dirty="0"/>
              <a:t>)</a:t>
            </a:r>
            <a:r>
              <a:rPr sz="2400" spc="30" dirty="0"/>
              <a:t>,</a:t>
            </a:r>
            <a:r>
              <a:rPr sz="2400" dirty="0"/>
              <a:t>	</a:t>
            </a:r>
            <a:r>
              <a:rPr sz="2400" spc="135" dirty="0"/>
              <a:t>e</a:t>
            </a:r>
            <a:r>
              <a:rPr sz="2400" spc="130" dirty="0"/>
              <a:t>x</a:t>
            </a:r>
            <a:r>
              <a:rPr sz="2400" spc="80" dirty="0"/>
              <a:t>ist</a:t>
            </a:r>
            <a:r>
              <a:rPr sz="2400" spc="145" dirty="0"/>
              <a:t>e</a:t>
            </a:r>
            <a:r>
              <a:rPr sz="2400" dirty="0"/>
              <a:t>	</a:t>
            </a:r>
            <a:r>
              <a:rPr sz="2400" spc="155" dirty="0"/>
              <a:t>u</a:t>
            </a:r>
            <a:r>
              <a:rPr sz="2400" spc="80" dirty="0"/>
              <a:t>ma  </a:t>
            </a:r>
            <a:r>
              <a:rPr sz="2400" spc="95" dirty="0"/>
              <a:t>diferença </a:t>
            </a:r>
            <a:r>
              <a:rPr sz="2400" spc="65" dirty="0"/>
              <a:t>clara </a:t>
            </a:r>
            <a:r>
              <a:rPr sz="2400" spc="105" dirty="0"/>
              <a:t>entre </a:t>
            </a:r>
            <a:r>
              <a:rPr sz="2400" spc="80" dirty="0"/>
              <a:t>testes </a:t>
            </a:r>
            <a:r>
              <a:rPr sz="2400" dirty="0"/>
              <a:t>e </a:t>
            </a:r>
            <a:r>
              <a:rPr sz="2400" spc="95" dirty="0"/>
              <a:t>automação </a:t>
            </a:r>
            <a:r>
              <a:rPr sz="2400" spc="85" dirty="0"/>
              <a:t>de</a:t>
            </a:r>
            <a:r>
              <a:rPr sz="2400" spc="280" dirty="0"/>
              <a:t> </a:t>
            </a:r>
            <a:r>
              <a:rPr sz="2400" spc="80" dirty="0"/>
              <a:t>testes.</a:t>
            </a:r>
            <a:endParaRPr sz="2400" dirty="0"/>
          </a:p>
        </p:txBody>
      </p:sp>
      <p:sp>
        <p:nvSpPr>
          <p:cNvPr id="3" name="object 3"/>
          <p:cNvSpPr txBox="1"/>
          <p:nvPr/>
        </p:nvSpPr>
        <p:spPr>
          <a:xfrm>
            <a:off x="2169668" y="2201545"/>
            <a:ext cx="7964170" cy="3773804"/>
          </a:xfrm>
          <a:prstGeom prst="rect">
            <a:avLst/>
          </a:prstGeom>
        </p:spPr>
        <p:txBody>
          <a:bodyPr vert="horz" wrap="square" lIns="0" tIns="50800" rIns="0" bIns="0" rtlCol="0">
            <a:spAutoFit/>
          </a:bodyPr>
          <a:lstStyle/>
          <a:p>
            <a:pPr marL="524510" indent="-228600">
              <a:spcBef>
                <a:spcPts val="400"/>
              </a:spcBef>
              <a:buClr>
                <a:srgbClr val="2CA1BE"/>
              </a:buClr>
              <a:buFont typeface="Verdana"/>
              <a:buChar char="◦"/>
              <a:tabLst>
                <a:tab pos="525145" algn="l"/>
              </a:tabLst>
            </a:pPr>
            <a:r>
              <a:rPr sz="2400" spc="-155" dirty="0">
                <a:latin typeface="Arial"/>
                <a:cs typeface="Arial"/>
              </a:rPr>
              <a:t>TESTES: </a:t>
            </a:r>
            <a:r>
              <a:rPr sz="2400" spc="95" dirty="0">
                <a:latin typeface="Arial"/>
                <a:cs typeface="Arial"/>
              </a:rPr>
              <a:t>tarefa </a:t>
            </a:r>
            <a:r>
              <a:rPr sz="2400" spc="85" dirty="0">
                <a:latin typeface="Arial"/>
                <a:cs typeface="Arial"/>
              </a:rPr>
              <a:t>de</a:t>
            </a:r>
            <a:r>
              <a:rPr sz="2400" spc="-155" dirty="0">
                <a:latin typeface="Arial"/>
                <a:cs typeface="Arial"/>
              </a:rPr>
              <a:t> </a:t>
            </a:r>
            <a:r>
              <a:rPr sz="2400" spc="100" dirty="0">
                <a:latin typeface="Arial"/>
                <a:cs typeface="Arial"/>
              </a:rPr>
              <a:t>testar;</a:t>
            </a:r>
            <a:endParaRPr sz="2400" dirty="0">
              <a:latin typeface="Arial"/>
              <a:cs typeface="Arial"/>
            </a:endParaRPr>
          </a:p>
          <a:p>
            <a:pPr marL="524510" marR="5080" indent="-228600" algn="just">
              <a:spcBef>
                <a:spcPts val="305"/>
              </a:spcBef>
              <a:buClr>
                <a:srgbClr val="2CA1BE"/>
              </a:buClr>
              <a:buFont typeface="Verdana"/>
              <a:buChar char="◦"/>
              <a:tabLst>
                <a:tab pos="525145" algn="l"/>
              </a:tabLst>
            </a:pPr>
            <a:r>
              <a:rPr sz="2400" spc="10" dirty="0">
                <a:latin typeface="Arial"/>
                <a:cs typeface="Arial"/>
              </a:rPr>
              <a:t>AUTOMAÇÃO</a:t>
            </a:r>
            <a:r>
              <a:rPr sz="2400" spc="685" dirty="0">
                <a:latin typeface="Arial"/>
                <a:cs typeface="Arial"/>
              </a:rPr>
              <a:t> </a:t>
            </a:r>
            <a:r>
              <a:rPr sz="2400" spc="-120" dirty="0">
                <a:latin typeface="Arial"/>
                <a:cs typeface="Arial"/>
              </a:rPr>
              <a:t>DE </a:t>
            </a:r>
            <a:r>
              <a:rPr sz="2400" spc="-155" dirty="0">
                <a:latin typeface="Arial"/>
                <a:cs typeface="Arial"/>
              </a:rPr>
              <a:t>TESTES: </a:t>
            </a:r>
            <a:r>
              <a:rPr sz="2400" spc="95" dirty="0">
                <a:latin typeface="Arial"/>
                <a:cs typeface="Arial"/>
              </a:rPr>
              <a:t>tarefa </a:t>
            </a:r>
            <a:r>
              <a:rPr sz="2400" spc="110" dirty="0">
                <a:latin typeface="Arial"/>
                <a:cs typeface="Arial"/>
              </a:rPr>
              <a:t>que </a:t>
            </a:r>
            <a:r>
              <a:rPr sz="2400" spc="55" dirty="0">
                <a:latin typeface="Arial"/>
                <a:cs typeface="Arial"/>
              </a:rPr>
              <a:t>usa </a:t>
            </a:r>
            <a:r>
              <a:rPr sz="2400" spc="190" dirty="0">
                <a:latin typeface="Arial"/>
                <a:cs typeface="Arial"/>
              </a:rPr>
              <a:t>um  </a:t>
            </a:r>
            <a:r>
              <a:rPr sz="2400" spc="110" dirty="0">
                <a:latin typeface="Arial"/>
                <a:cs typeface="Arial"/>
              </a:rPr>
              <a:t>software que </a:t>
            </a:r>
            <a:r>
              <a:rPr sz="2400" spc="155" dirty="0">
                <a:latin typeface="Arial"/>
                <a:cs typeface="Arial"/>
              </a:rPr>
              <a:t>imita </a:t>
            </a:r>
            <a:r>
              <a:rPr sz="2400" spc="-10" dirty="0">
                <a:latin typeface="Arial"/>
                <a:cs typeface="Arial"/>
              </a:rPr>
              <a:t>a </a:t>
            </a:r>
            <a:r>
              <a:rPr sz="2400" spc="95" dirty="0">
                <a:latin typeface="Arial"/>
                <a:cs typeface="Arial"/>
              </a:rPr>
              <a:t>interação </a:t>
            </a:r>
            <a:r>
              <a:rPr sz="2400" spc="130" dirty="0">
                <a:latin typeface="Arial"/>
                <a:cs typeface="Arial"/>
              </a:rPr>
              <a:t>com </a:t>
            </a:r>
            <a:r>
              <a:rPr sz="2400" spc="-10" dirty="0">
                <a:latin typeface="Arial"/>
                <a:cs typeface="Arial"/>
              </a:rPr>
              <a:t>a </a:t>
            </a:r>
            <a:r>
              <a:rPr sz="2400" spc="70" dirty="0">
                <a:latin typeface="Arial"/>
                <a:cs typeface="Arial"/>
              </a:rPr>
              <a:t>aplicação </a:t>
            </a:r>
            <a:r>
              <a:rPr sz="2400" spc="140" dirty="0">
                <a:latin typeface="Arial"/>
                <a:cs typeface="Arial"/>
              </a:rPr>
              <a:t>no  </a:t>
            </a:r>
            <a:r>
              <a:rPr sz="2400" spc="105" dirty="0">
                <a:latin typeface="Arial"/>
                <a:cs typeface="Arial"/>
              </a:rPr>
              <a:t>que </a:t>
            </a:r>
            <a:r>
              <a:rPr sz="2400" spc="10" dirty="0">
                <a:latin typeface="Arial"/>
                <a:cs typeface="Arial"/>
              </a:rPr>
              <a:t>se </a:t>
            </a:r>
            <a:r>
              <a:rPr sz="2400" spc="95" dirty="0">
                <a:latin typeface="Arial"/>
                <a:cs typeface="Arial"/>
              </a:rPr>
              <a:t>refere </a:t>
            </a:r>
            <a:r>
              <a:rPr sz="2400" spc="60" dirty="0">
                <a:latin typeface="Arial"/>
                <a:cs typeface="Arial"/>
              </a:rPr>
              <a:t>ao </a:t>
            </a:r>
            <a:r>
              <a:rPr sz="2400" spc="95" dirty="0">
                <a:latin typeface="Arial"/>
                <a:cs typeface="Arial"/>
              </a:rPr>
              <a:t>teste </a:t>
            </a:r>
            <a:r>
              <a:rPr sz="2400" spc="120" dirty="0">
                <a:latin typeface="Arial"/>
                <a:cs typeface="Arial"/>
              </a:rPr>
              <a:t>tal </a:t>
            </a:r>
            <a:r>
              <a:rPr sz="2400" spc="114" dirty="0">
                <a:latin typeface="Arial"/>
                <a:cs typeface="Arial"/>
              </a:rPr>
              <a:t>qual </a:t>
            </a:r>
            <a:r>
              <a:rPr sz="2400" spc="195" dirty="0">
                <a:latin typeface="Arial"/>
                <a:cs typeface="Arial"/>
              </a:rPr>
              <a:t>um </a:t>
            </a:r>
            <a:r>
              <a:rPr sz="2400" spc="65" dirty="0">
                <a:latin typeface="Arial"/>
                <a:cs typeface="Arial"/>
              </a:rPr>
              <a:t>ser </a:t>
            </a:r>
            <a:r>
              <a:rPr sz="2400" spc="135" dirty="0">
                <a:latin typeface="Arial"/>
                <a:cs typeface="Arial"/>
              </a:rPr>
              <a:t>humano  </a:t>
            </a:r>
            <a:r>
              <a:rPr sz="2400" spc="105" dirty="0">
                <a:latin typeface="Arial"/>
                <a:cs typeface="Arial"/>
              </a:rPr>
              <a:t>faria </a:t>
            </a:r>
            <a:r>
              <a:rPr sz="2400" spc="95" dirty="0">
                <a:latin typeface="Arial"/>
                <a:cs typeface="Arial"/>
              </a:rPr>
              <a:t>(com </a:t>
            </a:r>
            <a:r>
              <a:rPr sz="2400" spc="100" dirty="0">
                <a:latin typeface="Arial"/>
                <a:cs typeface="Arial"/>
              </a:rPr>
              <a:t>algumas </a:t>
            </a:r>
            <a:r>
              <a:rPr sz="2400" spc="95" dirty="0">
                <a:latin typeface="Arial"/>
                <a:cs typeface="Arial"/>
              </a:rPr>
              <a:t>limitações). </a:t>
            </a:r>
            <a:r>
              <a:rPr sz="2400" spc="100" dirty="0">
                <a:latin typeface="Arial"/>
                <a:cs typeface="Arial"/>
              </a:rPr>
              <a:t>Isto </a:t>
            </a:r>
            <a:r>
              <a:rPr sz="2400" spc="40" dirty="0">
                <a:latin typeface="Arial"/>
                <a:cs typeface="Arial"/>
              </a:rPr>
              <a:t>é, </a:t>
            </a:r>
            <a:r>
              <a:rPr sz="2400" spc="140" dirty="0">
                <a:latin typeface="Arial"/>
                <a:cs typeface="Arial"/>
              </a:rPr>
              <a:t>o </a:t>
            </a:r>
            <a:r>
              <a:rPr sz="2400" spc="110" dirty="0">
                <a:latin typeface="Arial"/>
                <a:cs typeface="Arial"/>
              </a:rPr>
              <a:t>software  </a:t>
            </a:r>
            <a:r>
              <a:rPr sz="2400" spc="105" dirty="0">
                <a:latin typeface="Arial"/>
                <a:cs typeface="Arial"/>
              </a:rPr>
              <a:t>que </a:t>
            </a:r>
            <a:r>
              <a:rPr sz="2400" spc="114" dirty="0">
                <a:latin typeface="Arial"/>
                <a:cs typeface="Arial"/>
              </a:rPr>
              <a:t>automatizará </a:t>
            </a:r>
            <a:r>
              <a:rPr sz="2400" spc="135" dirty="0">
                <a:latin typeface="Arial"/>
                <a:cs typeface="Arial"/>
              </a:rPr>
              <a:t>o </a:t>
            </a:r>
            <a:r>
              <a:rPr sz="2400" spc="90" dirty="0">
                <a:latin typeface="Arial"/>
                <a:cs typeface="Arial"/>
              </a:rPr>
              <a:t>teste </a:t>
            </a:r>
            <a:r>
              <a:rPr sz="2400" spc="105" dirty="0">
                <a:latin typeface="Arial"/>
                <a:cs typeface="Arial"/>
              </a:rPr>
              <a:t>que </a:t>
            </a:r>
            <a:r>
              <a:rPr sz="2400" spc="10" dirty="0">
                <a:latin typeface="Arial"/>
                <a:cs typeface="Arial"/>
              </a:rPr>
              <a:t>se </a:t>
            </a:r>
            <a:r>
              <a:rPr sz="2400" spc="60" dirty="0">
                <a:latin typeface="Arial"/>
                <a:cs typeface="Arial"/>
              </a:rPr>
              <a:t>deseja</a:t>
            </a:r>
            <a:r>
              <a:rPr sz="2400" spc="135" dirty="0">
                <a:latin typeface="Arial"/>
                <a:cs typeface="Arial"/>
              </a:rPr>
              <a:t> </a:t>
            </a:r>
            <a:r>
              <a:rPr sz="2400" spc="110" dirty="0">
                <a:latin typeface="Arial"/>
                <a:cs typeface="Arial"/>
              </a:rPr>
              <a:t>fazer.</a:t>
            </a:r>
            <a:endParaRPr sz="2400" dirty="0">
              <a:latin typeface="Arial"/>
              <a:cs typeface="Arial"/>
            </a:endParaRPr>
          </a:p>
          <a:p>
            <a:pPr marL="268605" marR="17780" indent="-256540">
              <a:spcBef>
                <a:spcPts val="409"/>
              </a:spcBef>
              <a:tabLst>
                <a:tab pos="268605" algn="l"/>
              </a:tabLst>
            </a:pPr>
            <a:r>
              <a:rPr sz="2400" spc="-10" dirty="0" err="1" smtClean="0">
                <a:latin typeface="Arial"/>
                <a:cs typeface="Arial"/>
              </a:rPr>
              <a:t>Repassa</a:t>
            </a:r>
            <a:r>
              <a:rPr sz="2400" spc="-10" dirty="0" smtClean="0">
                <a:latin typeface="Arial"/>
                <a:cs typeface="Arial"/>
              </a:rPr>
              <a:t> </a:t>
            </a:r>
            <a:r>
              <a:rPr sz="2400" spc="60" dirty="0">
                <a:latin typeface="Arial"/>
                <a:cs typeface="Arial"/>
              </a:rPr>
              <a:t>ao </a:t>
            </a:r>
            <a:r>
              <a:rPr sz="2400" spc="140" dirty="0">
                <a:latin typeface="Arial"/>
                <a:cs typeface="Arial"/>
              </a:rPr>
              <a:t>computador </a:t>
            </a:r>
            <a:r>
              <a:rPr sz="2400" spc="85" dirty="0">
                <a:latin typeface="Arial"/>
                <a:cs typeface="Arial"/>
              </a:rPr>
              <a:t>tarefas de </a:t>
            </a:r>
            <a:r>
              <a:rPr sz="2400" spc="90" dirty="0">
                <a:latin typeface="Arial"/>
                <a:cs typeface="Arial"/>
              </a:rPr>
              <a:t>teste </a:t>
            </a:r>
            <a:r>
              <a:rPr sz="2400" spc="110" dirty="0">
                <a:latin typeface="Arial"/>
                <a:cs typeface="Arial"/>
              </a:rPr>
              <a:t>que </a:t>
            </a:r>
            <a:r>
              <a:rPr sz="2400" spc="100" dirty="0">
                <a:latin typeface="Arial"/>
                <a:cs typeface="Arial"/>
              </a:rPr>
              <a:t>seriam  feitas</a:t>
            </a:r>
            <a:r>
              <a:rPr sz="2400" spc="105" dirty="0">
                <a:latin typeface="Arial"/>
                <a:cs typeface="Arial"/>
              </a:rPr>
              <a:t> </a:t>
            </a:r>
            <a:r>
              <a:rPr sz="2400" spc="110" dirty="0">
                <a:latin typeface="Arial"/>
                <a:cs typeface="Arial"/>
              </a:rPr>
              <a:t>manualmente;</a:t>
            </a:r>
            <a:endParaRPr sz="2400" dirty="0">
              <a:latin typeface="Arial"/>
              <a:cs typeface="Arial"/>
            </a:endParaRPr>
          </a:p>
          <a:p>
            <a:pPr marL="524510" indent="-228600">
              <a:spcBef>
                <a:spcPts val="355"/>
              </a:spcBef>
              <a:buClr>
                <a:srgbClr val="2CA1BE"/>
              </a:buClr>
              <a:buFont typeface="Verdana"/>
              <a:buChar char="◦"/>
              <a:tabLst>
                <a:tab pos="524510" algn="l"/>
                <a:tab pos="525145" algn="l"/>
              </a:tabLst>
            </a:pPr>
            <a:r>
              <a:rPr sz="2000" spc="45" dirty="0">
                <a:latin typeface="Arial"/>
                <a:cs typeface="Arial"/>
              </a:rPr>
              <a:t>Ganhos </a:t>
            </a:r>
            <a:r>
              <a:rPr sz="2000" spc="120" dirty="0">
                <a:latin typeface="Arial"/>
                <a:cs typeface="Arial"/>
              </a:rPr>
              <a:t>podem </a:t>
            </a:r>
            <a:r>
              <a:rPr sz="2000" spc="50" dirty="0">
                <a:latin typeface="Arial"/>
                <a:cs typeface="Arial"/>
              </a:rPr>
              <a:t>ser</a:t>
            </a:r>
            <a:r>
              <a:rPr sz="2000" spc="25" dirty="0">
                <a:latin typeface="Arial"/>
                <a:cs typeface="Arial"/>
              </a:rPr>
              <a:t> </a:t>
            </a:r>
            <a:r>
              <a:rPr sz="2000" spc="55" dirty="0">
                <a:latin typeface="Arial"/>
                <a:cs typeface="Arial"/>
              </a:rPr>
              <a:t>alcançados;</a:t>
            </a:r>
            <a:endParaRPr sz="2000" dirty="0">
              <a:latin typeface="Arial"/>
              <a:cs typeface="Arial"/>
            </a:endParaRPr>
          </a:p>
          <a:p>
            <a:pPr marL="524510" indent="-228600">
              <a:spcBef>
                <a:spcPts val="300"/>
              </a:spcBef>
              <a:buClr>
                <a:srgbClr val="2CA1BE"/>
              </a:buClr>
              <a:buFont typeface="Verdana"/>
              <a:buChar char="◦"/>
              <a:tabLst>
                <a:tab pos="524510" algn="l"/>
                <a:tab pos="525145" algn="l"/>
              </a:tabLst>
            </a:pPr>
            <a:r>
              <a:rPr sz="2000" spc="10" dirty="0">
                <a:latin typeface="Arial"/>
                <a:cs typeface="Arial"/>
              </a:rPr>
              <a:t>Perdas </a:t>
            </a:r>
            <a:r>
              <a:rPr sz="2000" spc="120" dirty="0">
                <a:latin typeface="Arial"/>
                <a:cs typeface="Arial"/>
              </a:rPr>
              <a:t>podem </a:t>
            </a:r>
            <a:r>
              <a:rPr sz="2000" spc="55" dirty="0">
                <a:latin typeface="Arial"/>
                <a:cs typeface="Arial"/>
              </a:rPr>
              <a:t>ser</a:t>
            </a:r>
            <a:r>
              <a:rPr sz="2000" spc="70" dirty="0">
                <a:latin typeface="Arial"/>
                <a:cs typeface="Arial"/>
              </a:rPr>
              <a:t> </a:t>
            </a:r>
            <a:r>
              <a:rPr sz="2000" spc="75" dirty="0">
                <a:latin typeface="Arial"/>
                <a:cs typeface="Arial"/>
              </a:rPr>
              <a:t>aumentadas;</a:t>
            </a:r>
            <a:endParaRPr sz="2000" dirty="0">
              <a:latin typeface="Arial"/>
              <a:cs typeface="Arial"/>
            </a:endParaRPr>
          </a:p>
        </p:txBody>
      </p:sp>
      <p:sp>
        <p:nvSpPr>
          <p:cNvPr id="4" name="object 4"/>
          <p:cNvSpPr txBox="1"/>
          <p:nvPr/>
        </p:nvSpPr>
        <p:spPr>
          <a:xfrm>
            <a:off x="10355071" y="6546292"/>
            <a:ext cx="105410" cy="166071"/>
          </a:xfrm>
          <a:prstGeom prst="rect">
            <a:avLst/>
          </a:prstGeom>
        </p:spPr>
        <p:txBody>
          <a:bodyPr vert="horz" wrap="square" lIns="0" tIns="12065" rIns="0" bIns="0" rtlCol="0">
            <a:spAutoFit/>
          </a:bodyPr>
          <a:lstStyle/>
          <a:p>
            <a:pPr marL="12700">
              <a:spcBef>
                <a:spcPts val="95"/>
              </a:spcBef>
            </a:pPr>
            <a:r>
              <a:rPr sz="1000" spc="70" dirty="0">
                <a:latin typeface="Arial"/>
                <a:cs typeface="Arial"/>
              </a:rPr>
              <a:t>4</a:t>
            </a:r>
            <a:endParaRPr sz="1000">
              <a:latin typeface="Arial"/>
              <a:cs typeface="Arial"/>
            </a:endParaRPr>
          </a:p>
        </p:txBody>
      </p:sp>
      <p:sp>
        <p:nvSpPr>
          <p:cNvPr id="5" name="object 5"/>
          <p:cNvSpPr/>
          <p:nvPr/>
        </p:nvSpPr>
        <p:spPr>
          <a:xfrm>
            <a:off x="2054351" y="568451"/>
            <a:ext cx="7731252" cy="5593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8533052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246573"/>
            <a:ext cx="10058400" cy="1490152"/>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Lst>
            </a:pPr>
            <a:r>
              <a:rPr spc="155" dirty="0" err="1" smtClean="0"/>
              <a:t>Aumento</a:t>
            </a:r>
            <a:r>
              <a:rPr spc="155" dirty="0" smtClean="0"/>
              <a:t> </a:t>
            </a:r>
            <a:r>
              <a:rPr spc="95" dirty="0"/>
              <a:t>da </a:t>
            </a:r>
            <a:r>
              <a:rPr spc="90" dirty="0"/>
              <a:t>velocidade </a:t>
            </a:r>
            <a:r>
              <a:rPr spc="95" dirty="0"/>
              <a:t>de </a:t>
            </a:r>
            <a:r>
              <a:rPr spc="80" dirty="0"/>
              <a:t>execução </a:t>
            </a:r>
            <a:r>
              <a:rPr spc="95" dirty="0"/>
              <a:t>de  </a:t>
            </a:r>
            <a:r>
              <a:rPr spc="90" dirty="0"/>
              <a:t>testes</a:t>
            </a:r>
            <a:endParaRPr sz="1800" dirty="0"/>
          </a:p>
        </p:txBody>
      </p:sp>
      <p:sp>
        <p:nvSpPr>
          <p:cNvPr id="3" name="object 3"/>
          <p:cNvSpPr txBox="1"/>
          <p:nvPr/>
        </p:nvSpPr>
        <p:spPr>
          <a:xfrm>
            <a:off x="2169669" y="2295179"/>
            <a:ext cx="7840345" cy="3030220"/>
          </a:xfrm>
          <a:prstGeom prst="rect">
            <a:avLst/>
          </a:prstGeom>
        </p:spPr>
        <p:txBody>
          <a:bodyPr vert="horz" wrap="square" lIns="0" tIns="50800" rIns="0" bIns="0" rtlCol="0">
            <a:spAutoFit/>
          </a:bodyPr>
          <a:lstStyle/>
          <a:p>
            <a:pPr marL="524510" indent="-228600">
              <a:spcBef>
                <a:spcPts val="400"/>
              </a:spcBef>
              <a:buClr>
                <a:srgbClr val="2CA1BE"/>
              </a:buClr>
              <a:buFont typeface="Verdana"/>
              <a:buChar char="◦"/>
              <a:tabLst>
                <a:tab pos="525145" algn="l"/>
              </a:tabLst>
            </a:pPr>
            <a:r>
              <a:rPr sz="2300" spc="55" dirty="0">
                <a:latin typeface="Arial"/>
                <a:cs typeface="Arial"/>
              </a:rPr>
              <a:t>Acelera </a:t>
            </a:r>
            <a:r>
              <a:rPr sz="2300" spc="85" dirty="0">
                <a:latin typeface="Arial"/>
                <a:cs typeface="Arial"/>
              </a:rPr>
              <a:t>liberação de </a:t>
            </a:r>
            <a:r>
              <a:rPr sz="2300" spc="55" dirty="0">
                <a:latin typeface="Arial"/>
                <a:cs typeface="Arial"/>
              </a:rPr>
              <a:t>versões</a:t>
            </a:r>
            <a:endParaRPr sz="2300" dirty="0">
              <a:latin typeface="Arial"/>
              <a:cs typeface="Arial"/>
            </a:endParaRPr>
          </a:p>
          <a:p>
            <a:pPr marL="268605" marR="5080" indent="-256540">
              <a:spcBef>
                <a:spcPts val="345"/>
              </a:spcBef>
              <a:tabLst>
                <a:tab pos="268605" algn="l"/>
              </a:tabLst>
            </a:pPr>
            <a:r>
              <a:rPr sz="2700" spc="80" dirty="0" err="1" smtClean="0">
                <a:latin typeface="Arial"/>
                <a:cs typeface="Arial"/>
              </a:rPr>
              <a:t>Permite</a:t>
            </a:r>
            <a:r>
              <a:rPr sz="2700" spc="80" dirty="0" smtClean="0">
                <a:latin typeface="Arial"/>
                <a:cs typeface="Arial"/>
              </a:rPr>
              <a:t> </a:t>
            </a:r>
            <a:r>
              <a:rPr sz="2700" spc="120" dirty="0">
                <a:latin typeface="Arial"/>
                <a:cs typeface="Arial"/>
              </a:rPr>
              <a:t>que </a:t>
            </a:r>
            <a:r>
              <a:rPr sz="2700" spc="85" dirty="0">
                <a:latin typeface="Arial"/>
                <a:cs typeface="Arial"/>
              </a:rPr>
              <a:t>os </a:t>
            </a:r>
            <a:r>
              <a:rPr sz="2700" spc="90" dirty="0">
                <a:latin typeface="Arial"/>
                <a:cs typeface="Arial"/>
              </a:rPr>
              <a:t>testes </a:t>
            </a:r>
            <a:r>
              <a:rPr sz="2700" spc="100" dirty="0">
                <a:latin typeface="Arial"/>
                <a:cs typeface="Arial"/>
              </a:rPr>
              <a:t>sejam </a:t>
            </a:r>
            <a:r>
              <a:rPr sz="2700" spc="105" dirty="0">
                <a:latin typeface="Arial"/>
                <a:cs typeface="Arial"/>
              </a:rPr>
              <a:t>executados </a:t>
            </a:r>
            <a:r>
              <a:rPr sz="2700" spc="114" dirty="0">
                <a:latin typeface="Arial"/>
                <a:cs typeface="Arial"/>
              </a:rPr>
              <a:t>mais  </a:t>
            </a:r>
            <a:r>
              <a:rPr sz="2700" spc="135" dirty="0">
                <a:latin typeface="Arial"/>
                <a:cs typeface="Arial"/>
              </a:rPr>
              <a:t>freqüentemente.</a:t>
            </a:r>
            <a:endParaRPr sz="2700" dirty="0">
              <a:latin typeface="Arial"/>
              <a:cs typeface="Arial"/>
            </a:endParaRPr>
          </a:p>
          <a:p>
            <a:pPr marL="268605" marR="250190" indent="-256540">
              <a:spcBef>
                <a:spcPts val="400"/>
              </a:spcBef>
              <a:tabLst>
                <a:tab pos="268605" algn="l"/>
              </a:tabLst>
            </a:pPr>
            <a:r>
              <a:rPr sz="2700" spc="135" dirty="0" err="1" smtClean="0">
                <a:latin typeface="Arial"/>
                <a:cs typeface="Arial"/>
              </a:rPr>
              <a:t>Aproveitamento</a:t>
            </a:r>
            <a:r>
              <a:rPr sz="2700" spc="135" dirty="0" smtClean="0">
                <a:latin typeface="Arial"/>
                <a:cs typeface="Arial"/>
              </a:rPr>
              <a:t> </a:t>
            </a:r>
            <a:r>
              <a:rPr sz="2700" spc="95" dirty="0">
                <a:latin typeface="Arial"/>
                <a:cs typeface="Arial"/>
              </a:rPr>
              <a:t>de </a:t>
            </a:r>
            <a:r>
              <a:rPr sz="2700" spc="100" dirty="0">
                <a:latin typeface="Arial"/>
                <a:cs typeface="Arial"/>
              </a:rPr>
              <a:t>recursos </a:t>
            </a:r>
            <a:r>
              <a:rPr sz="2700" spc="145" dirty="0">
                <a:latin typeface="Arial"/>
                <a:cs typeface="Arial"/>
              </a:rPr>
              <a:t>fora </a:t>
            </a:r>
            <a:r>
              <a:rPr sz="2700" spc="175" dirty="0">
                <a:latin typeface="Arial"/>
                <a:cs typeface="Arial"/>
              </a:rPr>
              <a:t>do</a:t>
            </a:r>
            <a:r>
              <a:rPr sz="2700" spc="-20" dirty="0">
                <a:latin typeface="Arial"/>
                <a:cs typeface="Arial"/>
              </a:rPr>
              <a:t> </a:t>
            </a:r>
            <a:r>
              <a:rPr sz="2700" spc="150" dirty="0">
                <a:latin typeface="Arial"/>
                <a:cs typeface="Arial"/>
              </a:rPr>
              <a:t>horário  </a:t>
            </a:r>
            <a:r>
              <a:rPr sz="2700" spc="95" dirty="0">
                <a:latin typeface="Arial"/>
                <a:cs typeface="Arial"/>
              </a:rPr>
              <a:t>de</a:t>
            </a:r>
            <a:r>
              <a:rPr sz="2700" spc="85" dirty="0">
                <a:latin typeface="Arial"/>
                <a:cs typeface="Arial"/>
              </a:rPr>
              <a:t> </a:t>
            </a:r>
            <a:r>
              <a:rPr sz="2700" spc="135" dirty="0">
                <a:latin typeface="Arial"/>
                <a:cs typeface="Arial"/>
              </a:rPr>
              <a:t>trabalho</a:t>
            </a:r>
            <a:endParaRPr sz="2700" dirty="0">
              <a:latin typeface="Arial"/>
              <a:cs typeface="Arial"/>
            </a:endParaRPr>
          </a:p>
          <a:p>
            <a:pPr marL="268605" marR="987425" indent="-256540">
              <a:spcBef>
                <a:spcPts val="409"/>
              </a:spcBef>
              <a:tabLst>
                <a:tab pos="268605" algn="l"/>
              </a:tabLst>
            </a:pPr>
            <a:r>
              <a:rPr sz="2700" spc="130" dirty="0" err="1" smtClean="0">
                <a:latin typeface="Arial"/>
                <a:cs typeface="Arial"/>
              </a:rPr>
              <a:t>Aumenta</a:t>
            </a:r>
            <a:r>
              <a:rPr sz="2700" spc="130" dirty="0" smtClean="0">
                <a:latin typeface="Arial"/>
                <a:cs typeface="Arial"/>
              </a:rPr>
              <a:t> </a:t>
            </a:r>
            <a:r>
              <a:rPr sz="2700" spc="130" dirty="0">
                <a:latin typeface="Arial"/>
                <a:cs typeface="Arial"/>
              </a:rPr>
              <a:t>confiabilidade </a:t>
            </a:r>
            <a:r>
              <a:rPr sz="2700" spc="90" dirty="0">
                <a:latin typeface="Arial"/>
                <a:cs typeface="Arial"/>
              </a:rPr>
              <a:t>da </a:t>
            </a:r>
            <a:r>
              <a:rPr sz="2700" spc="95" dirty="0">
                <a:latin typeface="Arial"/>
                <a:cs typeface="Arial"/>
              </a:rPr>
              <a:t>liberação de  </a:t>
            </a:r>
            <a:r>
              <a:rPr sz="2700" spc="60" dirty="0">
                <a:latin typeface="Arial"/>
                <a:cs typeface="Arial"/>
              </a:rPr>
              <a:t>versões</a:t>
            </a:r>
            <a:endParaRPr sz="2700" dirty="0">
              <a:latin typeface="Arial"/>
              <a:cs typeface="Arial"/>
            </a:endParaRPr>
          </a:p>
        </p:txBody>
      </p:sp>
      <p:sp>
        <p:nvSpPr>
          <p:cNvPr id="4" name="object 4"/>
          <p:cNvSpPr txBox="1"/>
          <p:nvPr/>
        </p:nvSpPr>
        <p:spPr>
          <a:xfrm>
            <a:off x="10355071" y="6546292"/>
            <a:ext cx="105410" cy="166071"/>
          </a:xfrm>
          <a:prstGeom prst="rect">
            <a:avLst/>
          </a:prstGeom>
        </p:spPr>
        <p:txBody>
          <a:bodyPr vert="horz" wrap="square" lIns="0" tIns="12065" rIns="0" bIns="0" rtlCol="0">
            <a:spAutoFit/>
          </a:bodyPr>
          <a:lstStyle/>
          <a:p>
            <a:pPr marL="12700">
              <a:spcBef>
                <a:spcPts val="95"/>
              </a:spcBef>
            </a:pPr>
            <a:r>
              <a:rPr sz="1000" spc="70" dirty="0">
                <a:latin typeface="Arial"/>
                <a:cs typeface="Arial"/>
              </a:rPr>
              <a:t>5</a:t>
            </a:r>
            <a:endParaRPr sz="1000">
              <a:latin typeface="Arial"/>
              <a:cs typeface="Arial"/>
            </a:endParaRPr>
          </a:p>
        </p:txBody>
      </p:sp>
      <p:sp>
        <p:nvSpPr>
          <p:cNvPr id="5" name="object 5"/>
          <p:cNvSpPr/>
          <p:nvPr/>
        </p:nvSpPr>
        <p:spPr>
          <a:xfrm>
            <a:off x="2058924" y="568451"/>
            <a:ext cx="6379463" cy="5593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804592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9144000" cy="5972431"/>
          </a:xfrm>
          <a:prstGeom prst="rect">
            <a:avLst/>
          </a:prstGeom>
        </p:spPr>
      </p:pic>
      <p:pic>
        <p:nvPicPr>
          <p:cNvPr id="74"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52" y="568439"/>
            <a:ext cx="4920234" cy="552462"/>
          </a:xfrm>
          <a:prstGeom prst="rect">
            <a:avLst/>
          </a:prstGeom>
        </p:spPr>
      </p:pic>
      <p:sp>
        <p:nvSpPr>
          <p:cNvPr id="2" name="text 1"/>
          <p:cNvSpPr txBox="1"/>
          <p:nvPr/>
        </p:nvSpPr>
        <p:spPr>
          <a:xfrm>
            <a:off x="2072641" y="1533630"/>
            <a:ext cx="166071" cy="207749"/>
          </a:xfrm>
          <a:prstGeom prst="rect">
            <a:avLst/>
          </a:prstGeom>
        </p:spPr>
        <p:txBody>
          <a:bodyPr vert="horz" wrap="none" lIns="0" tIns="0" rIns="0" bIns="0" rtlCol="0">
            <a:spAutoFit/>
          </a:bodyPr>
          <a:lstStyle/>
          <a:p>
            <a:r>
              <a:rPr sz="1350" spc="10" dirty="0">
                <a:solidFill>
                  <a:srgbClr val="2DA2BF"/>
                </a:solidFill>
                <a:latin typeface="Lucida Sans Unicode"/>
                <a:cs typeface="Lucida Sans Unicode"/>
              </a:rPr>
              <a:t>1.</a:t>
            </a:r>
            <a:endParaRPr sz="1300">
              <a:latin typeface="Lucida Sans Unicode"/>
              <a:cs typeface="Lucida Sans Unicode"/>
            </a:endParaRPr>
          </a:p>
        </p:txBody>
      </p:sp>
      <p:sp>
        <p:nvSpPr>
          <p:cNvPr id="3" name="text 1"/>
          <p:cNvSpPr txBox="1"/>
          <p:nvPr/>
        </p:nvSpPr>
        <p:spPr>
          <a:xfrm>
            <a:off x="2492045" y="1443434"/>
            <a:ext cx="604653" cy="307777"/>
          </a:xfrm>
          <a:prstGeom prst="rect">
            <a:avLst/>
          </a:prstGeom>
        </p:spPr>
        <p:txBody>
          <a:bodyPr vert="horz" wrap="none" lIns="0" tIns="0" rIns="0" bIns="0" rtlCol="0">
            <a:spAutoFit/>
          </a:bodyPr>
          <a:lstStyle/>
          <a:p>
            <a:r>
              <a:rPr sz="2000" spc="10" dirty="0">
                <a:latin typeface="Lucida Sans Unicode"/>
                <a:cs typeface="Lucida Sans Unicode"/>
              </a:rPr>
              <a:t>Você</a:t>
            </a:r>
            <a:endParaRPr sz="2000">
              <a:latin typeface="Lucida Sans Unicode"/>
              <a:cs typeface="Lucida Sans Unicode"/>
            </a:endParaRPr>
          </a:p>
        </p:txBody>
      </p:sp>
      <p:sp>
        <p:nvSpPr>
          <p:cNvPr id="4" name="text 1"/>
          <p:cNvSpPr txBox="1"/>
          <p:nvPr/>
        </p:nvSpPr>
        <p:spPr>
          <a:xfrm>
            <a:off x="3166746" y="1443434"/>
            <a:ext cx="2702663" cy="307777"/>
          </a:xfrm>
          <a:prstGeom prst="rect">
            <a:avLst/>
          </a:prstGeom>
        </p:spPr>
        <p:txBody>
          <a:bodyPr vert="horz" wrap="none" lIns="0" tIns="0" rIns="0" bIns="0" rtlCol="0">
            <a:spAutoFit/>
          </a:bodyPr>
          <a:lstStyle/>
          <a:p>
            <a:r>
              <a:rPr sz="2000" spc="10" dirty="0">
                <a:latin typeface="Lucida Sans Unicode"/>
                <a:cs typeface="Lucida Sans Unicode"/>
              </a:rPr>
              <a:t>tem um caso de teste</a:t>
            </a:r>
            <a:endParaRPr sz="2000">
              <a:latin typeface="Lucida Sans Unicode"/>
              <a:cs typeface="Lucida Sans Unicode"/>
            </a:endParaRPr>
          </a:p>
        </p:txBody>
      </p:sp>
      <p:sp>
        <p:nvSpPr>
          <p:cNvPr id="5" name="text 1"/>
          <p:cNvSpPr txBox="1"/>
          <p:nvPr/>
        </p:nvSpPr>
        <p:spPr>
          <a:xfrm>
            <a:off x="5897363" y="1443434"/>
            <a:ext cx="1888659" cy="307777"/>
          </a:xfrm>
          <a:prstGeom prst="rect">
            <a:avLst/>
          </a:prstGeom>
        </p:spPr>
        <p:txBody>
          <a:bodyPr vert="horz" wrap="none" lIns="0" tIns="0" rIns="0" bIns="0" rtlCol="0">
            <a:spAutoFit/>
          </a:bodyPr>
          <a:lstStyle/>
          <a:p>
            <a:r>
              <a:rPr sz="2000" spc="10" dirty="0">
                <a:latin typeface="Lucida Sans Unicode"/>
                <a:cs typeface="Lucida Sans Unicode"/>
              </a:rPr>
              <a:t>que representa</a:t>
            </a:r>
            <a:endParaRPr sz="2000">
              <a:latin typeface="Lucida Sans Unicode"/>
              <a:cs typeface="Lucida Sans Unicode"/>
            </a:endParaRPr>
          </a:p>
        </p:txBody>
      </p:sp>
      <p:sp>
        <p:nvSpPr>
          <p:cNvPr id="6" name="text 1"/>
          <p:cNvSpPr txBox="1"/>
          <p:nvPr/>
        </p:nvSpPr>
        <p:spPr>
          <a:xfrm>
            <a:off x="7831369" y="1443434"/>
            <a:ext cx="1618392" cy="307777"/>
          </a:xfrm>
          <a:prstGeom prst="rect">
            <a:avLst/>
          </a:prstGeom>
        </p:spPr>
        <p:txBody>
          <a:bodyPr vert="horz" wrap="none" lIns="0" tIns="0" rIns="0" bIns="0" rtlCol="0">
            <a:spAutoFit/>
          </a:bodyPr>
          <a:lstStyle/>
          <a:p>
            <a:r>
              <a:rPr sz="2000" spc="10" dirty="0">
                <a:latin typeface="Lucida Sans Unicode"/>
                <a:cs typeface="Lucida Sans Unicode"/>
              </a:rPr>
              <a:t>um triângulo</a:t>
            </a:r>
            <a:endParaRPr sz="2000">
              <a:latin typeface="Lucida Sans Unicode"/>
              <a:cs typeface="Lucida Sans Unicode"/>
            </a:endParaRPr>
          </a:p>
        </p:txBody>
      </p:sp>
      <p:sp>
        <p:nvSpPr>
          <p:cNvPr id="7" name="text 1"/>
          <p:cNvSpPr txBox="1"/>
          <p:nvPr/>
        </p:nvSpPr>
        <p:spPr>
          <a:xfrm>
            <a:off x="2492045" y="1717753"/>
            <a:ext cx="6979475" cy="303160"/>
          </a:xfrm>
          <a:prstGeom prst="rect">
            <a:avLst/>
          </a:prstGeom>
        </p:spPr>
        <p:txBody>
          <a:bodyPr vert="horz" wrap="none" lIns="0" tIns="0" rIns="0" bIns="0" rtlCol="0">
            <a:spAutoFit/>
          </a:bodyPr>
          <a:lstStyle/>
          <a:p>
            <a:r>
              <a:rPr sz="1970" spc="10" dirty="0">
                <a:latin typeface="Lucida Sans Unicode"/>
                <a:cs typeface="Lucida Sans Unicode"/>
              </a:rPr>
              <a:t>escaleno válido? (Note que casos de testes como 1,2,3 e</a:t>
            </a:r>
            <a:endParaRPr sz="1900">
              <a:latin typeface="Lucida Sans Unicode"/>
              <a:cs typeface="Lucida Sans Unicode"/>
            </a:endParaRPr>
          </a:p>
        </p:txBody>
      </p:sp>
      <p:sp>
        <p:nvSpPr>
          <p:cNvPr id="8" name="text 1"/>
          <p:cNvSpPr txBox="1"/>
          <p:nvPr/>
        </p:nvSpPr>
        <p:spPr>
          <a:xfrm>
            <a:off x="2492044" y="1991818"/>
            <a:ext cx="6700552" cy="303160"/>
          </a:xfrm>
          <a:prstGeom prst="rect">
            <a:avLst/>
          </a:prstGeom>
        </p:spPr>
        <p:txBody>
          <a:bodyPr vert="horz" wrap="none" lIns="0" tIns="0" rIns="0" bIns="0" rtlCol="0">
            <a:spAutoFit/>
          </a:bodyPr>
          <a:lstStyle/>
          <a:p>
            <a:r>
              <a:rPr sz="1970" spc="10" dirty="0">
                <a:latin typeface="Lucida Sans Unicode"/>
                <a:cs typeface="Lucida Sans Unicode"/>
              </a:rPr>
              <a:t>2,5,10 não ganham um “sim”nesta pergunta, pois não</a:t>
            </a:r>
            <a:endParaRPr sz="1900">
              <a:latin typeface="Lucida Sans Unicode"/>
              <a:cs typeface="Lucida Sans Unicode"/>
            </a:endParaRPr>
          </a:p>
        </p:txBody>
      </p:sp>
      <p:sp>
        <p:nvSpPr>
          <p:cNvPr id="9" name="text 1"/>
          <p:cNvSpPr txBox="1"/>
          <p:nvPr/>
        </p:nvSpPr>
        <p:spPr>
          <a:xfrm>
            <a:off x="2492044" y="2266393"/>
            <a:ext cx="5532284" cy="303160"/>
          </a:xfrm>
          <a:prstGeom prst="rect">
            <a:avLst/>
          </a:prstGeom>
        </p:spPr>
        <p:txBody>
          <a:bodyPr vert="horz" wrap="none" lIns="0" tIns="0" rIns="0" bIns="0" rtlCol="0">
            <a:spAutoFit/>
          </a:bodyPr>
          <a:lstStyle/>
          <a:p>
            <a:r>
              <a:rPr sz="1970" spc="10" dirty="0">
                <a:latin typeface="Lucida Sans Unicode"/>
                <a:cs typeface="Lucida Sans Unicode"/>
              </a:rPr>
              <a:t>existem triângulos válidos com esses lados.)</a:t>
            </a:r>
            <a:endParaRPr sz="1900">
              <a:latin typeface="Lucida Sans Unicode"/>
              <a:cs typeface="Lucida Sans Unicode"/>
            </a:endParaRPr>
          </a:p>
        </p:txBody>
      </p:sp>
      <p:sp>
        <p:nvSpPr>
          <p:cNvPr id="10" name="text 1"/>
          <p:cNvSpPr txBox="1"/>
          <p:nvPr/>
        </p:nvSpPr>
        <p:spPr>
          <a:xfrm>
            <a:off x="2072641" y="2681583"/>
            <a:ext cx="166071" cy="207749"/>
          </a:xfrm>
          <a:prstGeom prst="rect">
            <a:avLst/>
          </a:prstGeom>
        </p:spPr>
        <p:txBody>
          <a:bodyPr vert="horz" wrap="none" lIns="0" tIns="0" rIns="0" bIns="0" rtlCol="0">
            <a:spAutoFit/>
          </a:bodyPr>
          <a:lstStyle/>
          <a:p>
            <a:r>
              <a:rPr sz="1350" spc="10" dirty="0">
                <a:solidFill>
                  <a:srgbClr val="2DA2BF"/>
                </a:solidFill>
                <a:latin typeface="Lucida Sans Unicode"/>
                <a:cs typeface="Lucida Sans Unicode"/>
              </a:rPr>
              <a:t>2.</a:t>
            </a:r>
            <a:endParaRPr sz="1300">
              <a:latin typeface="Lucida Sans Unicode"/>
              <a:cs typeface="Lucida Sans Unicode"/>
            </a:endParaRPr>
          </a:p>
        </p:txBody>
      </p:sp>
      <p:sp>
        <p:nvSpPr>
          <p:cNvPr id="11" name="text 1"/>
          <p:cNvSpPr txBox="1"/>
          <p:nvPr/>
        </p:nvSpPr>
        <p:spPr>
          <a:xfrm>
            <a:off x="2492045" y="2591387"/>
            <a:ext cx="604653" cy="307777"/>
          </a:xfrm>
          <a:prstGeom prst="rect">
            <a:avLst/>
          </a:prstGeom>
        </p:spPr>
        <p:txBody>
          <a:bodyPr vert="horz" wrap="none" lIns="0" tIns="0" rIns="0" bIns="0" rtlCol="0">
            <a:spAutoFit/>
          </a:bodyPr>
          <a:lstStyle/>
          <a:p>
            <a:r>
              <a:rPr sz="2000" spc="10" dirty="0">
                <a:latin typeface="Lucida Sans Unicode"/>
                <a:cs typeface="Lucida Sans Unicode"/>
              </a:rPr>
              <a:t>Você</a:t>
            </a:r>
            <a:endParaRPr sz="2000">
              <a:latin typeface="Lucida Sans Unicode"/>
              <a:cs typeface="Lucida Sans Unicode"/>
            </a:endParaRPr>
          </a:p>
        </p:txBody>
      </p:sp>
      <p:sp>
        <p:nvSpPr>
          <p:cNvPr id="12" name="text 1"/>
          <p:cNvSpPr txBox="1"/>
          <p:nvPr/>
        </p:nvSpPr>
        <p:spPr>
          <a:xfrm>
            <a:off x="3166746" y="2591387"/>
            <a:ext cx="2702663" cy="307777"/>
          </a:xfrm>
          <a:prstGeom prst="rect">
            <a:avLst/>
          </a:prstGeom>
        </p:spPr>
        <p:txBody>
          <a:bodyPr vert="horz" wrap="none" lIns="0" tIns="0" rIns="0" bIns="0" rtlCol="0">
            <a:spAutoFit/>
          </a:bodyPr>
          <a:lstStyle/>
          <a:p>
            <a:r>
              <a:rPr sz="2000" spc="10" dirty="0">
                <a:latin typeface="Lucida Sans Unicode"/>
                <a:cs typeface="Lucida Sans Unicode"/>
              </a:rPr>
              <a:t>tem um caso de teste</a:t>
            </a:r>
            <a:endParaRPr sz="2000">
              <a:latin typeface="Lucida Sans Unicode"/>
              <a:cs typeface="Lucida Sans Unicode"/>
            </a:endParaRPr>
          </a:p>
        </p:txBody>
      </p:sp>
      <p:sp>
        <p:nvSpPr>
          <p:cNvPr id="13" name="text 1"/>
          <p:cNvSpPr txBox="1"/>
          <p:nvPr/>
        </p:nvSpPr>
        <p:spPr>
          <a:xfrm>
            <a:off x="5897363" y="2591387"/>
            <a:ext cx="1888659" cy="307777"/>
          </a:xfrm>
          <a:prstGeom prst="rect">
            <a:avLst/>
          </a:prstGeom>
        </p:spPr>
        <p:txBody>
          <a:bodyPr vert="horz" wrap="none" lIns="0" tIns="0" rIns="0" bIns="0" rtlCol="0">
            <a:spAutoFit/>
          </a:bodyPr>
          <a:lstStyle/>
          <a:p>
            <a:r>
              <a:rPr sz="2000" spc="10" dirty="0">
                <a:latin typeface="Lucida Sans Unicode"/>
                <a:cs typeface="Lucida Sans Unicode"/>
              </a:rPr>
              <a:t>que representa</a:t>
            </a:r>
            <a:endParaRPr sz="2000">
              <a:latin typeface="Lucida Sans Unicode"/>
              <a:cs typeface="Lucida Sans Unicode"/>
            </a:endParaRPr>
          </a:p>
        </p:txBody>
      </p:sp>
      <p:sp>
        <p:nvSpPr>
          <p:cNvPr id="14" name="text 1"/>
          <p:cNvSpPr txBox="1"/>
          <p:nvPr/>
        </p:nvSpPr>
        <p:spPr>
          <a:xfrm>
            <a:off x="7831369" y="2591387"/>
            <a:ext cx="1618392" cy="307777"/>
          </a:xfrm>
          <a:prstGeom prst="rect">
            <a:avLst/>
          </a:prstGeom>
        </p:spPr>
        <p:txBody>
          <a:bodyPr vert="horz" wrap="none" lIns="0" tIns="0" rIns="0" bIns="0" rtlCol="0">
            <a:spAutoFit/>
          </a:bodyPr>
          <a:lstStyle/>
          <a:p>
            <a:r>
              <a:rPr sz="2000" spc="10" dirty="0">
                <a:latin typeface="Lucida Sans Unicode"/>
                <a:cs typeface="Lucida Sans Unicode"/>
              </a:rPr>
              <a:t>um triângulo</a:t>
            </a:r>
            <a:endParaRPr sz="2000">
              <a:latin typeface="Lucida Sans Unicode"/>
              <a:cs typeface="Lucida Sans Unicode"/>
            </a:endParaRPr>
          </a:p>
        </p:txBody>
      </p:sp>
      <p:sp>
        <p:nvSpPr>
          <p:cNvPr id="15" name="text 1"/>
          <p:cNvSpPr txBox="1"/>
          <p:nvPr/>
        </p:nvSpPr>
        <p:spPr>
          <a:xfrm>
            <a:off x="2492045" y="2865707"/>
            <a:ext cx="2206373" cy="307777"/>
          </a:xfrm>
          <a:prstGeom prst="rect">
            <a:avLst/>
          </a:prstGeom>
        </p:spPr>
        <p:txBody>
          <a:bodyPr vert="horz" wrap="none" lIns="0" tIns="0" rIns="0" bIns="0" rtlCol="0">
            <a:spAutoFit/>
          </a:bodyPr>
          <a:lstStyle/>
          <a:p>
            <a:r>
              <a:rPr sz="2000" spc="10" dirty="0">
                <a:latin typeface="Lucida Sans Unicode"/>
                <a:cs typeface="Lucida Sans Unicode"/>
              </a:rPr>
              <a:t>eqüilátero válido?</a:t>
            </a:r>
            <a:endParaRPr sz="2000">
              <a:latin typeface="Lucida Sans Unicode"/>
              <a:cs typeface="Lucida Sans Unicode"/>
            </a:endParaRPr>
          </a:p>
        </p:txBody>
      </p:sp>
      <p:sp>
        <p:nvSpPr>
          <p:cNvPr id="16" name="text 1"/>
          <p:cNvSpPr txBox="1"/>
          <p:nvPr/>
        </p:nvSpPr>
        <p:spPr>
          <a:xfrm>
            <a:off x="2072641" y="3280516"/>
            <a:ext cx="166071" cy="207749"/>
          </a:xfrm>
          <a:prstGeom prst="rect">
            <a:avLst/>
          </a:prstGeom>
        </p:spPr>
        <p:txBody>
          <a:bodyPr vert="horz" wrap="none" lIns="0" tIns="0" rIns="0" bIns="0" rtlCol="0">
            <a:spAutoFit/>
          </a:bodyPr>
          <a:lstStyle/>
          <a:p>
            <a:r>
              <a:rPr sz="1350" spc="10" dirty="0">
                <a:solidFill>
                  <a:srgbClr val="2DA2BF"/>
                </a:solidFill>
                <a:latin typeface="Lucida Sans Unicode"/>
                <a:cs typeface="Lucida Sans Unicode"/>
              </a:rPr>
              <a:t>3.</a:t>
            </a:r>
            <a:endParaRPr sz="1300">
              <a:latin typeface="Lucida Sans Unicode"/>
              <a:cs typeface="Lucida Sans Unicode"/>
            </a:endParaRPr>
          </a:p>
        </p:txBody>
      </p:sp>
      <p:sp>
        <p:nvSpPr>
          <p:cNvPr id="17" name="text 1"/>
          <p:cNvSpPr txBox="1"/>
          <p:nvPr/>
        </p:nvSpPr>
        <p:spPr>
          <a:xfrm>
            <a:off x="2492045" y="3190319"/>
            <a:ext cx="604653" cy="307777"/>
          </a:xfrm>
          <a:prstGeom prst="rect">
            <a:avLst/>
          </a:prstGeom>
        </p:spPr>
        <p:txBody>
          <a:bodyPr vert="horz" wrap="none" lIns="0" tIns="0" rIns="0" bIns="0" rtlCol="0">
            <a:spAutoFit/>
          </a:bodyPr>
          <a:lstStyle/>
          <a:p>
            <a:r>
              <a:rPr sz="2000" spc="10" dirty="0">
                <a:latin typeface="Lucida Sans Unicode"/>
                <a:cs typeface="Lucida Sans Unicode"/>
              </a:rPr>
              <a:t>Você</a:t>
            </a:r>
            <a:endParaRPr sz="2000">
              <a:latin typeface="Lucida Sans Unicode"/>
              <a:cs typeface="Lucida Sans Unicode"/>
            </a:endParaRPr>
          </a:p>
        </p:txBody>
      </p:sp>
      <p:sp>
        <p:nvSpPr>
          <p:cNvPr id="18" name="text 1"/>
          <p:cNvSpPr txBox="1"/>
          <p:nvPr/>
        </p:nvSpPr>
        <p:spPr>
          <a:xfrm>
            <a:off x="3166746" y="3190319"/>
            <a:ext cx="2702663" cy="307777"/>
          </a:xfrm>
          <a:prstGeom prst="rect">
            <a:avLst/>
          </a:prstGeom>
        </p:spPr>
        <p:txBody>
          <a:bodyPr vert="horz" wrap="none" lIns="0" tIns="0" rIns="0" bIns="0" rtlCol="0">
            <a:spAutoFit/>
          </a:bodyPr>
          <a:lstStyle/>
          <a:p>
            <a:r>
              <a:rPr sz="2000" spc="10" dirty="0">
                <a:latin typeface="Lucida Sans Unicode"/>
                <a:cs typeface="Lucida Sans Unicode"/>
              </a:rPr>
              <a:t>tem um caso de teste</a:t>
            </a:r>
            <a:endParaRPr sz="2000">
              <a:latin typeface="Lucida Sans Unicode"/>
              <a:cs typeface="Lucida Sans Unicode"/>
            </a:endParaRPr>
          </a:p>
        </p:txBody>
      </p:sp>
      <p:sp>
        <p:nvSpPr>
          <p:cNvPr id="19" name="text 1"/>
          <p:cNvSpPr txBox="1"/>
          <p:nvPr/>
        </p:nvSpPr>
        <p:spPr>
          <a:xfrm>
            <a:off x="5897363" y="3190319"/>
            <a:ext cx="1888659" cy="307777"/>
          </a:xfrm>
          <a:prstGeom prst="rect">
            <a:avLst/>
          </a:prstGeom>
        </p:spPr>
        <p:txBody>
          <a:bodyPr vert="horz" wrap="none" lIns="0" tIns="0" rIns="0" bIns="0" rtlCol="0">
            <a:spAutoFit/>
          </a:bodyPr>
          <a:lstStyle/>
          <a:p>
            <a:r>
              <a:rPr sz="2000" spc="10" dirty="0">
                <a:latin typeface="Lucida Sans Unicode"/>
                <a:cs typeface="Lucida Sans Unicode"/>
              </a:rPr>
              <a:t>que representa</a:t>
            </a:r>
            <a:endParaRPr sz="2000">
              <a:latin typeface="Lucida Sans Unicode"/>
              <a:cs typeface="Lucida Sans Unicode"/>
            </a:endParaRPr>
          </a:p>
        </p:txBody>
      </p:sp>
      <p:sp>
        <p:nvSpPr>
          <p:cNvPr id="20" name="text 1"/>
          <p:cNvSpPr txBox="1"/>
          <p:nvPr/>
        </p:nvSpPr>
        <p:spPr>
          <a:xfrm>
            <a:off x="7831369" y="3190319"/>
            <a:ext cx="1618392" cy="307777"/>
          </a:xfrm>
          <a:prstGeom prst="rect">
            <a:avLst/>
          </a:prstGeom>
        </p:spPr>
        <p:txBody>
          <a:bodyPr vert="horz" wrap="none" lIns="0" tIns="0" rIns="0" bIns="0" rtlCol="0">
            <a:spAutoFit/>
          </a:bodyPr>
          <a:lstStyle/>
          <a:p>
            <a:r>
              <a:rPr sz="2000" spc="10" dirty="0">
                <a:latin typeface="Lucida Sans Unicode"/>
                <a:cs typeface="Lucida Sans Unicode"/>
              </a:rPr>
              <a:t>um triângulo</a:t>
            </a:r>
            <a:endParaRPr sz="2000">
              <a:latin typeface="Lucida Sans Unicode"/>
              <a:cs typeface="Lucida Sans Unicode"/>
            </a:endParaRPr>
          </a:p>
        </p:txBody>
      </p:sp>
      <p:sp>
        <p:nvSpPr>
          <p:cNvPr id="21" name="text 1"/>
          <p:cNvSpPr txBox="1"/>
          <p:nvPr/>
        </p:nvSpPr>
        <p:spPr>
          <a:xfrm>
            <a:off x="2492044" y="3464638"/>
            <a:ext cx="6536726" cy="303160"/>
          </a:xfrm>
          <a:prstGeom prst="rect">
            <a:avLst/>
          </a:prstGeom>
        </p:spPr>
        <p:txBody>
          <a:bodyPr vert="horz" wrap="none" lIns="0" tIns="0" rIns="0" bIns="0" rtlCol="0">
            <a:spAutoFit/>
          </a:bodyPr>
          <a:lstStyle/>
          <a:p>
            <a:r>
              <a:rPr sz="1970" spc="10" dirty="0">
                <a:latin typeface="Lucida Sans Unicode"/>
                <a:cs typeface="Lucida Sans Unicode"/>
              </a:rPr>
              <a:t>isósceles? (Um caso de teste com 2,2,4 não pode ser</a:t>
            </a:r>
            <a:endParaRPr sz="1900">
              <a:latin typeface="Lucida Sans Unicode"/>
              <a:cs typeface="Lucida Sans Unicode"/>
            </a:endParaRPr>
          </a:p>
        </p:txBody>
      </p:sp>
      <p:sp>
        <p:nvSpPr>
          <p:cNvPr id="22" name="text 1"/>
          <p:cNvSpPr txBox="1"/>
          <p:nvPr/>
        </p:nvSpPr>
        <p:spPr>
          <a:xfrm>
            <a:off x="2492045" y="3738625"/>
            <a:ext cx="1180131" cy="307777"/>
          </a:xfrm>
          <a:prstGeom prst="rect">
            <a:avLst/>
          </a:prstGeom>
        </p:spPr>
        <p:txBody>
          <a:bodyPr vert="horz" wrap="none" lIns="0" tIns="0" rIns="0" bIns="0" rtlCol="0">
            <a:spAutoFit/>
          </a:bodyPr>
          <a:lstStyle/>
          <a:p>
            <a:r>
              <a:rPr sz="2000" spc="10" dirty="0">
                <a:latin typeface="Lucida Sans Unicode"/>
                <a:cs typeface="Lucida Sans Unicode"/>
              </a:rPr>
              <a:t>contado.)</a:t>
            </a:r>
            <a:endParaRPr sz="2000">
              <a:latin typeface="Lucida Sans Unicode"/>
              <a:cs typeface="Lucida Sans Unicode"/>
            </a:endParaRPr>
          </a:p>
        </p:txBody>
      </p:sp>
      <p:sp>
        <p:nvSpPr>
          <p:cNvPr id="23" name="text 1"/>
          <p:cNvSpPr txBox="1"/>
          <p:nvPr/>
        </p:nvSpPr>
        <p:spPr>
          <a:xfrm>
            <a:off x="2072641" y="4155545"/>
            <a:ext cx="166071" cy="207749"/>
          </a:xfrm>
          <a:prstGeom prst="rect">
            <a:avLst/>
          </a:prstGeom>
        </p:spPr>
        <p:txBody>
          <a:bodyPr vert="horz" wrap="none" lIns="0" tIns="0" rIns="0" bIns="0" rtlCol="0">
            <a:spAutoFit/>
          </a:bodyPr>
          <a:lstStyle/>
          <a:p>
            <a:r>
              <a:rPr sz="1350" spc="10" dirty="0">
                <a:solidFill>
                  <a:srgbClr val="2DA2BF"/>
                </a:solidFill>
                <a:latin typeface="Lucida Sans Unicode"/>
                <a:cs typeface="Lucida Sans Unicode"/>
              </a:rPr>
              <a:t>4.</a:t>
            </a:r>
            <a:endParaRPr sz="1300">
              <a:latin typeface="Lucida Sans Unicode"/>
              <a:cs typeface="Lucida Sans Unicode"/>
            </a:endParaRPr>
          </a:p>
        </p:txBody>
      </p:sp>
      <p:sp>
        <p:nvSpPr>
          <p:cNvPr id="24" name="text 1"/>
          <p:cNvSpPr txBox="1"/>
          <p:nvPr/>
        </p:nvSpPr>
        <p:spPr>
          <a:xfrm>
            <a:off x="2492045" y="4065349"/>
            <a:ext cx="604653" cy="307777"/>
          </a:xfrm>
          <a:prstGeom prst="rect">
            <a:avLst/>
          </a:prstGeom>
        </p:spPr>
        <p:txBody>
          <a:bodyPr vert="horz" wrap="none" lIns="0" tIns="0" rIns="0" bIns="0" rtlCol="0">
            <a:spAutoFit/>
          </a:bodyPr>
          <a:lstStyle/>
          <a:p>
            <a:r>
              <a:rPr sz="2000" spc="10" dirty="0">
                <a:latin typeface="Lucida Sans Unicode"/>
                <a:cs typeface="Lucida Sans Unicode"/>
              </a:rPr>
              <a:t>Você</a:t>
            </a:r>
            <a:endParaRPr sz="2000">
              <a:latin typeface="Lucida Sans Unicode"/>
              <a:cs typeface="Lucida Sans Unicode"/>
            </a:endParaRPr>
          </a:p>
        </p:txBody>
      </p:sp>
      <p:sp>
        <p:nvSpPr>
          <p:cNvPr id="25" name="text 1"/>
          <p:cNvSpPr txBox="1"/>
          <p:nvPr/>
        </p:nvSpPr>
        <p:spPr>
          <a:xfrm>
            <a:off x="3166746" y="4065348"/>
            <a:ext cx="2904321" cy="303160"/>
          </a:xfrm>
          <a:prstGeom prst="rect">
            <a:avLst/>
          </a:prstGeom>
        </p:spPr>
        <p:txBody>
          <a:bodyPr vert="horz" wrap="none" lIns="0" tIns="0" rIns="0" bIns="0" rtlCol="0">
            <a:spAutoFit/>
          </a:bodyPr>
          <a:lstStyle/>
          <a:p>
            <a:r>
              <a:rPr sz="1970" spc="10" dirty="0">
                <a:latin typeface="Lucida Sans Unicode"/>
                <a:cs typeface="Lucida Sans Unicode"/>
              </a:rPr>
              <a:t>tem no mínimo 3 casos</a:t>
            </a:r>
            <a:endParaRPr sz="1900">
              <a:latin typeface="Lucida Sans Unicode"/>
              <a:cs typeface="Lucida Sans Unicode"/>
            </a:endParaRPr>
          </a:p>
        </p:txBody>
      </p:sp>
      <p:sp>
        <p:nvSpPr>
          <p:cNvPr id="26" name="text 1"/>
          <p:cNvSpPr txBox="1"/>
          <p:nvPr/>
        </p:nvSpPr>
        <p:spPr>
          <a:xfrm>
            <a:off x="6134818" y="4065348"/>
            <a:ext cx="3775714" cy="303160"/>
          </a:xfrm>
          <a:prstGeom prst="rect">
            <a:avLst/>
          </a:prstGeom>
        </p:spPr>
        <p:txBody>
          <a:bodyPr vert="horz" wrap="none" lIns="0" tIns="0" rIns="0" bIns="0" rtlCol="0">
            <a:spAutoFit/>
          </a:bodyPr>
          <a:lstStyle/>
          <a:p>
            <a:r>
              <a:rPr sz="1970" spc="10" dirty="0">
                <a:latin typeface="Lucida Sans Unicode"/>
                <a:cs typeface="Lucida Sans Unicode"/>
              </a:rPr>
              <a:t>de testes que representam um</a:t>
            </a:r>
            <a:endParaRPr sz="1900">
              <a:latin typeface="Lucida Sans Unicode"/>
              <a:cs typeface="Lucida Sans Unicode"/>
            </a:endParaRPr>
          </a:p>
        </p:txBody>
      </p:sp>
      <p:sp>
        <p:nvSpPr>
          <p:cNvPr id="27" name="text 1"/>
          <p:cNvSpPr txBox="1"/>
          <p:nvPr/>
        </p:nvSpPr>
        <p:spPr>
          <a:xfrm>
            <a:off x="2492045" y="4339668"/>
            <a:ext cx="7260321" cy="303160"/>
          </a:xfrm>
          <a:prstGeom prst="rect">
            <a:avLst/>
          </a:prstGeom>
        </p:spPr>
        <p:txBody>
          <a:bodyPr vert="horz" wrap="none" lIns="0" tIns="0" rIns="0" bIns="0" rtlCol="0">
            <a:spAutoFit/>
          </a:bodyPr>
          <a:lstStyle/>
          <a:p>
            <a:r>
              <a:rPr sz="1970" spc="10" dirty="0">
                <a:latin typeface="Lucida Sans Unicode"/>
                <a:cs typeface="Lucida Sans Unicode"/>
              </a:rPr>
              <a:t>triângulo isósceles válido e que você tenha tentado as três</a:t>
            </a:r>
            <a:endParaRPr sz="1900">
              <a:latin typeface="Lucida Sans Unicode"/>
              <a:cs typeface="Lucida Sans Unicode"/>
            </a:endParaRPr>
          </a:p>
        </p:txBody>
      </p:sp>
      <p:sp>
        <p:nvSpPr>
          <p:cNvPr id="28" name="text 1"/>
          <p:cNvSpPr txBox="1"/>
          <p:nvPr/>
        </p:nvSpPr>
        <p:spPr>
          <a:xfrm>
            <a:off x="2492045" y="4613988"/>
            <a:ext cx="5971507" cy="303160"/>
          </a:xfrm>
          <a:prstGeom prst="rect">
            <a:avLst/>
          </a:prstGeom>
        </p:spPr>
        <p:txBody>
          <a:bodyPr vert="horz" wrap="none" lIns="0" tIns="0" rIns="0" bIns="0" rtlCol="0">
            <a:spAutoFit/>
          </a:bodyPr>
          <a:lstStyle/>
          <a:p>
            <a:r>
              <a:rPr sz="1970" spc="10" dirty="0">
                <a:latin typeface="Lucida Sans Unicode"/>
                <a:cs typeface="Lucida Sans Unicode"/>
              </a:rPr>
              <a:t>permutações possíveis (Ex.: 3,3,4; 3,4,3;4,3,3) ?</a:t>
            </a:r>
            <a:endParaRPr sz="1900">
              <a:latin typeface="Lucida Sans Unicode"/>
              <a:cs typeface="Lucida Sans Unicode"/>
            </a:endParaRPr>
          </a:p>
        </p:txBody>
      </p:sp>
    </p:spTree>
    <p:extLst>
      <p:ext uri="{BB962C8B-B14F-4D97-AF65-F5344CB8AC3E}">
        <p14:creationId xmlns:p14="http://schemas.microsoft.com/office/powerpoint/2010/main" val="154045506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074925" y="1579580"/>
            <a:ext cx="10058400" cy="668773"/>
          </a:xfrm>
          <a:prstGeom prst="rect">
            <a:avLst/>
          </a:prstGeom>
        </p:spPr>
        <p:txBody>
          <a:bodyPr vert="horz" wrap="square" lIns="0" tIns="62865" rIns="0" bIns="0" rtlCol="0" anchor="b">
            <a:spAutoFit/>
          </a:bodyPr>
          <a:lstStyle/>
          <a:p>
            <a:pPr marL="12700">
              <a:lnSpc>
                <a:spcPct val="100000"/>
              </a:lnSpc>
              <a:spcBef>
                <a:spcPts val="495"/>
              </a:spcBef>
              <a:tabLst>
                <a:tab pos="268605" algn="l"/>
              </a:tabLst>
            </a:pPr>
            <a:r>
              <a:rPr sz="1800" spc="105" dirty="0" err="1" smtClean="0"/>
              <a:t>Custo</a:t>
            </a:r>
            <a:r>
              <a:rPr sz="1800" spc="105" dirty="0" smtClean="0"/>
              <a:t> </a:t>
            </a:r>
            <a:r>
              <a:rPr sz="1800" spc="125" dirty="0"/>
              <a:t>inicial</a:t>
            </a:r>
            <a:r>
              <a:rPr sz="1800" spc="50" dirty="0"/>
              <a:t> </a:t>
            </a:r>
            <a:r>
              <a:rPr sz="1800" spc="160" dirty="0"/>
              <a:t>maior</a:t>
            </a:r>
            <a:endParaRPr sz="1800" dirty="0"/>
          </a:p>
          <a:p>
            <a:pPr marL="268605" marR="5080" indent="-256540">
              <a:lnSpc>
                <a:spcPct val="100000"/>
              </a:lnSpc>
              <a:spcBef>
                <a:spcPts val="395"/>
              </a:spcBef>
              <a:tabLst>
                <a:tab pos="268605" algn="l"/>
              </a:tabLst>
            </a:pPr>
            <a:r>
              <a:rPr sz="1800" spc="95" dirty="0" err="1" smtClean="0"/>
              <a:t>Profissionais</a:t>
            </a:r>
            <a:r>
              <a:rPr sz="1800" spc="95" dirty="0" smtClean="0"/>
              <a:t> </a:t>
            </a:r>
            <a:r>
              <a:rPr sz="1800" spc="105" dirty="0"/>
              <a:t>precisam </a:t>
            </a:r>
            <a:r>
              <a:rPr sz="1800" spc="75" dirty="0"/>
              <a:t>ser </a:t>
            </a:r>
            <a:r>
              <a:rPr sz="1800" spc="114" dirty="0"/>
              <a:t>mais </a:t>
            </a:r>
            <a:r>
              <a:rPr sz="1800" spc="150" dirty="0"/>
              <a:t>bem  formados </a:t>
            </a:r>
            <a:r>
              <a:rPr sz="1800" spc="160" dirty="0"/>
              <a:t>ou </a:t>
            </a:r>
            <a:r>
              <a:rPr sz="1800" spc="125" dirty="0"/>
              <a:t>treinados </a:t>
            </a:r>
            <a:r>
              <a:rPr sz="1800" spc="75" dirty="0"/>
              <a:t>(devem ser</a:t>
            </a:r>
            <a:r>
              <a:rPr sz="1800" spc="-35" dirty="0"/>
              <a:t> </a:t>
            </a:r>
            <a:r>
              <a:rPr sz="1800" spc="135" dirty="0"/>
              <a:t>bons  </a:t>
            </a:r>
            <a:r>
              <a:rPr sz="1800" spc="114" dirty="0"/>
              <a:t>programadores);</a:t>
            </a:r>
            <a:endParaRPr sz="1800" dirty="0"/>
          </a:p>
        </p:txBody>
      </p:sp>
      <p:sp>
        <p:nvSpPr>
          <p:cNvPr id="3" name="object 3"/>
          <p:cNvSpPr txBox="1"/>
          <p:nvPr/>
        </p:nvSpPr>
        <p:spPr>
          <a:xfrm>
            <a:off x="10355071" y="6546292"/>
            <a:ext cx="105410" cy="166071"/>
          </a:xfrm>
          <a:prstGeom prst="rect">
            <a:avLst/>
          </a:prstGeom>
        </p:spPr>
        <p:txBody>
          <a:bodyPr vert="horz" wrap="square" lIns="0" tIns="12065" rIns="0" bIns="0" rtlCol="0">
            <a:spAutoFit/>
          </a:bodyPr>
          <a:lstStyle/>
          <a:p>
            <a:pPr marL="12700">
              <a:spcBef>
                <a:spcPts val="95"/>
              </a:spcBef>
            </a:pPr>
            <a:r>
              <a:rPr sz="1000" spc="70" dirty="0">
                <a:latin typeface="Arial"/>
                <a:cs typeface="Arial"/>
              </a:rPr>
              <a:t>6</a:t>
            </a:r>
            <a:endParaRPr sz="1000">
              <a:latin typeface="Arial"/>
              <a:cs typeface="Arial"/>
            </a:endParaRPr>
          </a:p>
        </p:txBody>
      </p:sp>
      <p:sp>
        <p:nvSpPr>
          <p:cNvPr id="4" name="object 4"/>
          <p:cNvSpPr/>
          <p:nvPr/>
        </p:nvSpPr>
        <p:spPr>
          <a:xfrm>
            <a:off x="2097023" y="592837"/>
            <a:ext cx="3483864" cy="53035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974155" y="2624148"/>
            <a:ext cx="5759196" cy="3546348"/>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3917880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985237"/>
            <a:ext cx="10058400" cy="751488"/>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pc="30" dirty="0" err="1" smtClean="0"/>
              <a:t>Separar</a:t>
            </a:r>
            <a:r>
              <a:rPr spc="30" dirty="0" smtClean="0"/>
              <a:t> </a:t>
            </a:r>
            <a:r>
              <a:rPr spc="110" dirty="0"/>
              <a:t>dados </a:t>
            </a:r>
            <a:r>
              <a:rPr dirty="0"/>
              <a:t>e</a:t>
            </a:r>
            <a:r>
              <a:rPr spc="70" dirty="0"/>
              <a:t> </a:t>
            </a:r>
            <a:r>
              <a:rPr spc="145" dirty="0"/>
              <a:t>código</a:t>
            </a:r>
            <a:endParaRPr sz="1800" dirty="0"/>
          </a:p>
        </p:txBody>
      </p:sp>
      <p:sp>
        <p:nvSpPr>
          <p:cNvPr id="3" name="object 3"/>
          <p:cNvSpPr txBox="1"/>
          <p:nvPr/>
        </p:nvSpPr>
        <p:spPr>
          <a:xfrm>
            <a:off x="2169669" y="1884609"/>
            <a:ext cx="6683375" cy="1280795"/>
          </a:xfrm>
          <a:prstGeom prst="rect">
            <a:avLst/>
          </a:prstGeom>
        </p:spPr>
        <p:txBody>
          <a:bodyPr vert="horz" wrap="square" lIns="0" tIns="50165" rIns="0" bIns="0" rtlCol="0">
            <a:spAutoFit/>
          </a:bodyPr>
          <a:lstStyle/>
          <a:p>
            <a:pPr marL="524510" indent="-228600">
              <a:spcBef>
                <a:spcPts val="395"/>
              </a:spcBef>
              <a:buClr>
                <a:srgbClr val="2CA1BE"/>
              </a:buClr>
              <a:buFont typeface="Verdana"/>
              <a:buChar char="◦"/>
              <a:tabLst>
                <a:tab pos="525145" algn="l"/>
              </a:tabLst>
            </a:pPr>
            <a:r>
              <a:rPr sz="2300" spc="85" dirty="0">
                <a:latin typeface="Arial"/>
                <a:cs typeface="Arial"/>
              </a:rPr>
              <a:t>Independência </a:t>
            </a:r>
            <a:r>
              <a:rPr sz="2300" dirty="0">
                <a:latin typeface="Arial"/>
                <a:cs typeface="Arial"/>
              </a:rPr>
              <a:t>e </a:t>
            </a:r>
            <a:r>
              <a:rPr sz="2300" spc="100" dirty="0">
                <a:latin typeface="Arial"/>
                <a:cs typeface="Arial"/>
              </a:rPr>
              <a:t>facilidade </a:t>
            </a:r>
            <a:r>
              <a:rPr sz="2300" spc="85" dirty="0">
                <a:latin typeface="Arial"/>
                <a:cs typeface="Arial"/>
              </a:rPr>
              <a:t>de</a:t>
            </a:r>
            <a:r>
              <a:rPr sz="2300" spc="105" dirty="0">
                <a:latin typeface="Arial"/>
                <a:cs typeface="Arial"/>
              </a:rPr>
              <a:t> </a:t>
            </a:r>
            <a:r>
              <a:rPr sz="2300" spc="100" dirty="0">
                <a:latin typeface="Arial"/>
                <a:cs typeface="Arial"/>
              </a:rPr>
              <a:t>manutenção.</a:t>
            </a:r>
            <a:endParaRPr sz="2300" dirty="0">
              <a:latin typeface="Arial"/>
              <a:cs typeface="Arial"/>
            </a:endParaRPr>
          </a:p>
          <a:p>
            <a:pPr marL="268605" marR="596265" indent="-256540">
              <a:spcBef>
                <a:spcPts val="340"/>
              </a:spcBef>
              <a:tabLst>
                <a:tab pos="268605" algn="l"/>
              </a:tabLst>
            </a:pPr>
            <a:r>
              <a:rPr sz="2700" spc="70" dirty="0" err="1" smtClean="0">
                <a:latin typeface="Arial"/>
                <a:cs typeface="Arial"/>
              </a:rPr>
              <a:t>Equipe</a:t>
            </a:r>
            <a:r>
              <a:rPr sz="2700" spc="70" dirty="0" smtClean="0">
                <a:latin typeface="Arial"/>
                <a:cs typeface="Arial"/>
              </a:rPr>
              <a:t> </a:t>
            </a:r>
            <a:r>
              <a:rPr sz="2700" spc="95" dirty="0">
                <a:latin typeface="Arial"/>
                <a:cs typeface="Arial"/>
              </a:rPr>
              <a:t>de </a:t>
            </a:r>
            <a:r>
              <a:rPr sz="2700" spc="90" dirty="0">
                <a:latin typeface="Arial"/>
                <a:cs typeface="Arial"/>
              </a:rPr>
              <a:t>testes </a:t>
            </a:r>
            <a:r>
              <a:rPr sz="2700" spc="75" dirty="0">
                <a:latin typeface="Arial"/>
                <a:cs typeface="Arial"/>
              </a:rPr>
              <a:t>necessita </a:t>
            </a:r>
            <a:r>
              <a:rPr sz="2700" spc="95" dirty="0">
                <a:latin typeface="Arial"/>
                <a:cs typeface="Arial"/>
              </a:rPr>
              <a:t>de </a:t>
            </a:r>
            <a:r>
              <a:rPr sz="2700" spc="135" dirty="0">
                <a:latin typeface="Arial"/>
                <a:cs typeface="Arial"/>
              </a:rPr>
              <a:t>bons  </a:t>
            </a:r>
            <a:r>
              <a:rPr sz="2700" spc="90" dirty="0">
                <a:latin typeface="Arial"/>
                <a:cs typeface="Arial"/>
              </a:rPr>
              <a:t>desenvolvedores.</a:t>
            </a:r>
            <a:endParaRPr sz="2700" dirty="0">
              <a:latin typeface="Arial"/>
              <a:cs typeface="Arial"/>
            </a:endParaRPr>
          </a:p>
        </p:txBody>
      </p:sp>
      <p:sp>
        <p:nvSpPr>
          <p:cNvPr id="4" name="object 4"/>
          <p:cNvSpPr txBox="1"/>
          <p:nvPr/>
        </p:nvSpPr>
        <p:spPr>
          <a:xfrm>
            <a:off x="10355071" y="6546292"/>
            <a:ext cx="105410" cy="166071"/>
          </a:xfrm>
          <a:prstGeom prst="rect">
            <a:avLst/>
          </a:prstGeom>
        </p:spPr>
        <p:txBody>
          <a:bodyPr vert="horz" wrap="square" lIns="0" tIns="12065" rIns="0" bIns="0" rtlCol="0">
            <a:spAutoFit/>
          </a:bodyPr>
          <a:lstStyle/>
          <a:p>
            <a:pPr marL="12700">
              <a:spcBef>
                <a:spcPts val="95"/>
              </a:spcBef>
            </a:pPr>
            <a:r>
              <a:rPr sz="1000" spc="70" dirty="0">
                <a:latin typeface="Arial"/>
                <a:cs typeface="Arial"/>
              </a:rPr>
              <a:t>7</a:t>
            </a:r>
            <a:endParaRPr sz="1000">
              <a:latin typeface="Arial"/>
              <a:cs typeface="Arial"/>
            </a:endParaRPr>
          </a:p>
        </p:txBody>
      </p:sp>
      <p:sp>
        <p:nvSpPr>
          <p:cNvPr id="5" name="object 5"/>
          <p:cNvSpPr/>
          <p:nvPr/>
        </p:nvSpPr>
        <p:spPr>
          <a:xfrm>
            <a:off x="2097023" y="568451"/>
            <a:ext cx="4509516" cy="5593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83594910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1339821"/>
            <a:ext cx="10058400" cy="396904"/>
          </a:xfrm>
          <a:prstGeom prst="rect">
            <a:avLst/>
          </a:prstGeom>
        </p:spPr>
        <p:txBody>
          <a:bodyPr vert="horz" wrap="square" lIns="0" tIns="12065" rIns="0" bIns="0" rtlCol="0" anchor="b">
            <a:spAutoFit/>
          </a:bodyPr>
          <a:lstStyle/>
          <a:p>
            <a:pPr marL="12700">
              <a:lnSpc>
                <a:spcPct val="100000"/>
              </a:lnSpc>
              <a:spcBef>
                <a:spcPts val="95"/>
              </a:spcBef>
              <a:tabLst>
                <a:tab pos="268605" algn="l"/>
              </a:tabLst>
            </a:pPr>
            <a:r>
              <a:rPr sz="2500" spc="60" dirty="0" smtClean="0"/>
              <a:t>Teste </a:t>
            </a:r>
            <a:r>
              <a:rPr sz="2500" spc="95" dirty="0"/>
              <a:t>não </a:t>
            </a:r>
            <a:r>
              <a:rPr sz="2500" dirty="0"/>
              <a:t>é </a:t>
            </a:r>
            <a:r>
              <a:rPr sz="2500" spc="130" dirty="0"/>
              <a:t>uma </a:t>
            </a:r>
            <a:r>
              <a:rPr sz="2500" spc="105" dirty="0"/>
              <a:t>mera </a:t>
            </a:r>
            <a:r>
              <a:rPr sz="2500" spc="80" dirty="0"/>
              <a:t>“seqüência </a:t>
            </a:r>
            <a:r>
              <a:rPr sz="2500" spc="85" dirty="0"/>
              <a:t>de</a:t>
            </a:r>
            <a:r>
              <a:rPr sz="2500" spc="114" dirty="0"/>
              <a:t> </a:t>
            </a:r>
            <a:r>
              <a:rPr sz="2500" spc="50" dirty="0"/>
              <a:t>ações”.</a:t>
            </a:r>
            <a:endParaRPr sz="2500" dirty="0"/>
          </a:p>
        </p:txBody>
      </p:sp>
      <p:sp>
        <p:nvSpPr>
          <p:cNvPr id="3" name="object 3"/>
          <p:cNvSpPr txBox="1"/>
          <p:nvPr/>
        </p:nvSpPr>
        <p:spPr>
          <a:xfrm>
            <a:off x="2169668" y="1857502"/>
            <a:ext cx="7603490" cy="4042410"/>
          </a:xfrm>
          <a:prstGeom prst="rect">
            <a:avLst/>
          </a:prstGeom>
        </p:spPr>
        <p:txBody>
          <a:bodyPr vert="horz" wrap="square" lIns="0" tIns="50800" rIns="0" bIns="0" rtlCol="0">
            <a:spAutoFit/>
          </a:bodyPr>
          <a:lstStyle/>
          <a:p>
            <a:pPr marL="524510" indent="-228600">
              <a:spcBef>
                <a:spcPts val="400"/>
              </a:spcBef>
              <a:buClr>
                <a:srgbClr val="2CA1BE"/>
              </a:buClr>
              <a:buFont typeface="Verdana"/>
              <a:buChar char="◦"/>
              <a:tabLst>
                <a:tab pos="525145" algn="l"/>
              </a:tabLst>
            </a:pPr>
            <a:r>
              <a:rPr sz="2100" spc="30" dirty="0">
                <a:latin typeface="Arial"/>
                <a:cs typeface="Arial"/>
              </a:rPr>
              <a:t>Sequencia </a:t>
            </a:r>
            <a:r>
              <a:rPr sz="2100" spc="100" dirty="0">
                <a:latin typeface="Arial"/>
                <a:cs typeface="Arial"/>
              </a:rPr>
              <a:t>pode </a:t>
            </a:r>
            <a:r>
              <a:rPr sz="2100" spc="55" dirty="0">
                <a:latin typeface="Arial"/>
                <a:cs typeface="Arial"/>
              </a:rPr>
              <a:t>ser</a:t>
            </a:r>
            <a:r>
              <a:rPr sz="2100" spc="150" dirty="0">
                <a:latin typeface="Arial"/>
                <a:cs typeface="Arial"/>
              </a:rPr>
              <a:t> </a:t>
            </a:r>
            <a:r>
              <a:rPr sz="2100" spc="105" dirty="0">
                <a:latin typeface="Arial"/>
                <a:cs typeface="Arial"/>
              </a:rPr>
              <a:t>complexa</a:t>
            </a:r>
            <a:endParaRPr sz="2100" dirty="0">
              <a:latin typeface="Arial"/>
              <a:cs typeface="Arial"/>
            </a:endParaRPr>
          </a:p>
          <a:p>
            <a:pPr marL="524510" marR="624205" indent="-228600">
              <a:spcBef>
                <a:spcPts val="300"/>
              </a:spcBef>
              <a:buClr>
                <a:srgbClr val="2CA1BE"/>
              </a:buClr>
              <a:buFont typeface="Verdana"/>
              <a:buChar char="◦"/>
              <a:tabLst>
                <a:tab pos="525145" algn="l"/>
              </a:tabLst>
            </a:pPr>
            <a:r>
              <a:rPr sz="2100" spc="90" dirty="0">
                <a:latin typeface="Arial"/>
                <a:cs typeface="Arial"/>
              </a:rPr>
              <a:t>Humanos </a:t>
            </a:r>
            <a:r>
              <a:rPr sz="2100" spc="10" dirty="0">
                <a:latin typeface="Arial"/>
                <a:cs typeface="Arial"/>
              </a:rPr>
              <a:t>se </a:t>
            </a:r>
            <a:r>
              <a:rPr sz="2100" spc="95" dirty="0">
                <a:latin typeface="Arial"/>
                <a:cs typeface="Arial"/>
              </a:rPr>
              <a:t>adaptam </a:t>
            </a:r>
            <a:r>
              <a:rPr sz="2100" spc="114" dirty="0">
                <a:latin typeface="Arial"/>
                <a:cs typeface="Arial"/>
              </a:rPr>
              <a:t>rápido </a:t>
            </a:r>
            <a:r>
              <a:rPr sz="2100" dirty="0">
                <a:latin typeface="Arial"/>
                <a:cs typeface="Arial"/>
              </a:rPr>
              <a:t>e </a:t>
            </a:r>
            <a:r>
              <a:rPr sz="2100" spc="80" dirty="0">
                <a:latin typeface="Arial"/>
                <a:cs typeface="Arial"/>
              </a:rPr>
              <a:t>percebem padrões  </a:t>
            </a:r>
            <a:r>
              <a:rPr sz="2100" spc="95" dirty="0">
                <a:latin typeface="Arial"/>
                <a:cs typeface="Arial"/>
              </a:rPr>
              <a:t>diferentes</a:t>
            </a:r>
            <a:endParaRPr sz="2100" dirty="0">
              <a:latin typeface="Arial"/>
              <a:cs typeface="Arial"/>
            </a:endParaRPr>
          </a:p>
          <a:p>
            <a:pPr marL="12700">
              <a:spcBef>
                <a:spcPts val="345"/>
              </a:spcBef>
              <a:tabLst>
                <a:tab pos="268605" algn="l"/>
              </a:tabLst>
            </a:pPr>
            <a:r>
              <a:rPr sz="2500" spc="-315" dirty="0" smtClean="0">
                <a:latin typeface="Arial"/>
                <a:cs typeface="Arial"/>
              </a:rPr>
              <a:t>É </a:t>
            </a:r>
            <a:r>
              <a:rPr sz="2500" spc="114" dirty="0">
                <a:latin typeface="Arial"/>
                <a:cs typeface="Arial"/>
              </a:rPr>
              <a:t>impressionantemente </a:t>
            </a:r>
            <a:r>
              <a:rPr sz="2500" spc="130" dirty="0">
                <a:latin typeface="Arial"/>
                <a:cs typeface="Arial"/>
              </a:rPr>
              <a:t>difícil automatizar</a:t>
            </a:r>
            <a:r>
              <a:rPr sz="2500" spc="170" dirty="0">
                <a:latin typeface="Arial"/>
                <a:cs typeface="Arial"/>
              </a:rPr>
              <a:t> </a:t>
            </a:r>
            <a:r>
              <a:rPr sz="2500" spc="175" dirty="0">
                <a:latin typeface="Arial"/>
                <a:cs typeface="Arial"/>
              </a:rPr>
              <a:t>tudo</a:t>
            </a:r>
            <a:endParaRPr sz="2500" dirty="0">
              <a:latin typeface="Arial"/>
              <a:cs typeface="Arial"/>
            </a:endParaRPr>
          </a:p>
          <a:p>
            <a:pPr marL="524510" indent="-228600">
              <a:spcBef>
                <a:spcPts val="350"/>
              </a:spcBef>
              <a:buClr>
                <a:srgbClr val="2CA1BE"/>
              </a:buClr>
              <a:buFont typeface="Verdana"/>
              <a:buChar char="◦"/>
              <a:tabLst>
                <a:tab pos="525145" algn="l"/>
              </a:tabLst>
            </a:pPr>
            <a:r>
              <a:rPr sz="2100" spc="80" dirty="0">
                <a:latin typeface="Arial"/>
                <a:cs typeface="Arial"/>
              </a:rPr>
              <a:t>Tem </a:t>
            </a:r>
            <a:r>
              <a:rPr sz="2100" spc="50" dirty="0">
                <a:latin typeface="Arial"/>
                <a:cs typeface="Arial"/>
              </a:rPr>
              <a:t>coisas </a:t>
            </a:r>
            <a:r>
              <a:rPr sz="2100" spc="90" dirty="0">
                <a:latin typeface="Arial"/>
                <a:cs typeface="Arial"/>
              </a:rPr>
              <a:t>que </a:t>
            </a:r>
            <a:r>
              <a:rPr sz="2100" spc="114" dirty="0">
                <a:latin typeface="Arial"/>
                <a:cs typeface="Arial"/>
              </a:rPr>
              <a:t>nem </a:t>
            </a:r>
            <a:r>
              <a:rPr sz="2100" spc="75" dirty="0">
                <a:latin typeface="Arial"/>
                <a:cs typeface="Arial"/>
              </a:rPr>
              <a:t>compensa</a:t>
            </a:r>
            <a:r>
              <a:rPr sz="2100" spc="90" dirty="0">
                <a:latin typeface="Arial"/>
                <a:cs typeface="Arial"/>
              </a:rPr>
              <a:t> </a:t>
            </a:r>
            <a:r>
              <a:rPr sz="2100" spc="114" dirty="0">
                <a:latin typeface="Arial"/>
                <a:cs typeface="Arial"/>
              </a:rPr>
              <a:t>automatizar</a:t>
            </a:r>
            <a:endParaRPr sz="2100" dirty="0">
              <a:latin typeface="Arial"/>
              <a:cs typeface="Arial"/>
            </a:endParaRPr>
          </a:p>
          <a:p>
            <a:pPr marL="534035">
              <a:spcBef>
                <a:spcPts val="430"/>
              </a:spcBef>
              <a:tabLst>
                <a:tab pos="762635" algn="l"/>
              </a:tabLst>
            </a:pPr>
            <a:r>
              <a:rPr sz="1900" spc="-990" dirty="0">
                <a:solidFill>
                  <a:srgbClr val="DA1F28"/>
                </a:solidFill>
                <a:latin typeface="Arial"/>
                <a:cs typeface="Arial"/>
              </a:rPr>
              <a:t>	</a:t>
            </a:r>
            <a:r>
              <a:rPr sz="1900" spc="30" dirty="0">
                <a:latin typeface="Arial"/>
                <a:cs typeface="Arial"/>
              </a:rPr>
              <a:t>Ex.: </a:t>
            </a:r>
            <a:r>
              <a:rPr sz="1900" spc="45" dirty="0">
                <a:latin typeface="Arial"/>
                <a:cs typeface="Arial"/>
              </a:rPr>
              <a:t>Tarefas</a:t>
            </a:r>
            <a:r>
              <a:rPr sz="1900" spc="114" dirty="0">
                <a:latin typeface="Arial"/>
                <a:cs typeface="Arial"/>
              </a:rPr>
              <a:t> </a:t>
            </a:r>
            <a:r>
              <a:rPr sz="1900" spc="80" dirty="0">
                <a:latin typeface="Arial"/>
                <a:cs typeface="Arial"/>
              </a:rPr>
              <a:t>complexas.</a:t>
            </a:r>
            <a:endParaRPr sz="1900" dirty="0">
              <a:latin typeface="Arial"/>
              <a:cs typeface="Arial"/>
            </a:endParaRPr>
          </a:p>
          <a:p>
            <a:pPr marL="268605" marR="26034" indent="-256540">
              <a:spcBef>
                <a:spcPts val="315"/>
              </a:spcBef>
              <a:tabLst>
                <a:tab pos="268605" algn="l"/>
              </a:tabLst>
            </a:pPr>
            <a:r>
              <a:rPr sz="2500" spc="55" dirty="0" smtClean="0">
                <a:latin typeface="Arial"/>
                <a:cs typeface="Arial"/>
              </a:rPr>
              <a:t>Testes </a:t>
            </a:r>
            <a:r>
              <a:rPr sz="2500" spc="120" dirty="0">
                <a:latin typeface="Arial"/>
                <a:cs typeface="Arial"/>
              </a:rPr>
              <a:t>automáticos </a:t>
            </a:r>
            <a:r>
              <a:rPr sz="2500" spc="135" dirty="0">
                <a:latin typeface="Arial"/>
                <a:cs typeface="Arial"/>
              </a:rPr>
              <a:t>continuam </a:t>
            </a:r>
            <a:r>
              <a:rPr sz="2500" spc="90" dirty="0">
                <a:latin typeface="Arial"/>
                <a:cs typeface="Arial"/>
              </a:rPr>
              <a:t>necessitando </a:t>
            </a:r>
            <a:r>
              <a:rPr sz="2500" spc="85" dirty="0">
                <a:latin typeface="Arial"/>
                <a:cs typeface="Arial"/>
              </a:rPr>
              <a:t>de  </a:t>
            </a:r>
            <a:r>
              <a:rPr sz="2500" spc="95" dirty="0">
                <a:latin typeface="Arial"/>
                <a:cs typeface="Arial"/>
              </a:rPr>
              <a:t>intervenção</a:t>
            </a:r>
            <a:r>
              <a:rPr sz="2500" spc="85" dirty="0">
                <a:latin typeface="Arial"/>
                <a:cs typeface="Arial"/>
              </a:rPr>
              <a:t> </a:t>
            </a:r>
            <a:r>
              <a:rPr sz="2500" spc="110" dirty="0">
                <a:latin typeface="Arial"/>
                <a:cs typeface="Arial"/>
              </a:rPr>
              <a:t>humana</a:t>
            </a:r>
            <a:endParaRPr sz="2500" dirty="0">
              <a:latin typeface="Arial"/>
              <a:cs typeface="Arial"/>
            </a:endParaRPr>
          </a:p>
          <a:p>
            <a:pPr marL="524510" indent="-228600">
              <a:spcBef>
                <a:spcPts val="365"/>
              </a:spcBef>
              <a:buClr>
                <a:srgbClr val="2CA1BE"/>
              </a:buClr>
              <a:buFont typeface="Verdana"/>
              <a:buChar char="◦"/>
              <a:tabLst>
                <a:tab pos="525145" algn="l"/>
              </a:tabLst>
            </a:pPr>
            <a:r>
              <a:rPr sz="2100" spc="85" dirty="0">
                <a:latin typeface="Arial"/>
                <a:cs typeface="Arial"/>
              </a:rPr>
              <a:t>Quem </a:t>
            </a:r>
            <a:r>
              <a:rPr sz="2100" spc="110" dirty="0">
                <a:latin typeface="Arial"/>
                <a:cs typeface="Arial"/>
              </a:rPr>
              <a:t>interpreta </a:t>
            </a:r>
            <a:r>
              <a:rPr sz="2100" spc="120" dirty="0">
                <a:latin typeface="Arial"/>
                <a:cs typeface="Arial"/>
              </a:rPr>
              <a:t>o</a:t>
            </a:r>
            <a:r>
              <a:rPr sz="2100" spc="75" dirty="0">
                <a:latin typeface="Arial"/>
                <a:cs typeface="Arial"/>
              </a:rPr>
              <a:t> </a:t>
            </a:r>
            <a:r>
              <a:rPr sz="2100" spc="60" dirty="0">
                <a:latin typeface="Arial"/>
                <a:cs typeface="Arial"/>
              </a:rPr>
              <a:t>resultado?</a:t>
            </a:r>
            <a:endParaRPr sz="2100" dirty="0">
              <a:latin typeface="Arial"/>
              <a:cs typeface="Arial"/>
            </a:endParaRPr>
          </a:p>
          <a:p>
            <a:pPr marL="524510" marR="826135" indent="-228600">
              <a:spcBef>
                <a:spcPts val="300"/>
              </a:spcBef>
              <a:buClr>
                <a:srgbClr val="2CA1BE"/>
              </a:buClr>
              <a:buFont typeface="Verdana"/>
              <a:buChar char="◦"/>
              <a:tabLst>
                <a:tab pos="525145" algn="l"/>
              </a:tabLst>
            </a:pPr>
            <a:r>
              <a:rPr sz="2100" spc="5" dirty="0">
                <a:latin typeface="Arial"/>
                <a:cs typeface="Arial"/>
              </a:rPr>
              <a:t>Pode </a:t>
            </a:r>
            <a:r>
              <a:rPr sz="2100" spc="55" dirty="0">
                <a:latin typeface="Arial"/>
                <a:cs typeface="Arial"/>
              </a:rPr>
              <a:t>ser </a:t>
            </a:r>
            <a:r>
              <a:rPr sz="2100" spc="120" dirty="0">
                <a:latin typeface="Arial"/>
                <a:cs typeface="Arial"/>
              </a:rPr>
              <a:t>complexo </a:t>
            </a:r>
            <a:r>
              <a:rPr sz="2100" spc="95" dirty="0">
                <a:latin typeface="Arial"/>
                <a:cs typeface="Arial"/>
              </a:rPr>
              <a:t>fazer </a:t>
            </a:r>
            <a:r>
              <a:rPr sz="2100" spc="65" dirty="0">
                <a:latin typeface="Arial"/>
                <a:cs typeface="Arial"/>
              </a:rPr>
              <a:t>os testes </a:t>
            </a:r>
            <a:r>
              <a:rPr sz="2100" spc="110" dirty="0">
                <a:latin typeface="Arial"/>
                <a:cs typeface="Arial"/>
              </a:rPr>
              <a:t>rodarem </a:t>
            </a:r>
            <a:r>
              <a:rPr sz="2100" spc="70" dirty="0">
                <a:latin typeface="Arial"/>
                <a:cs typeface="Arial"/>
              </a:rPr>
              <a:t>sem  </a:t>
            </a:r>
            <a:r>
              <a:rPr sz="2100" spc="95" dirty="0">
                <a:latin typeface="Arial"/>
                <a:cs typeface="Arial"/>
              </a:rPr>
              <a:t>obstáculo.</a:t>
            </a:r>
            <a:endParaRPr sz="2100" dirty="0">
              <a:latin typeface="Arial"/>
              <a:cs typeface="Arial"/>
            </a:endParaRPr>
          </a:p>
        </p:txBody>
      </p:sp>
      <p:sp>
        <p:nvSpPr>
          <p:cNvPr id="4" name="object 4"/>
          <p:cNvSpPr txBox="1"/>
          <p:nvPr/>
        </p:nvSpPr>
        <p:spPr>
          <a:xfrm>
            <a:off x="10355071" y="6546292"/>
            <a:ext cx="105410" cy="166071"/>
          </a:xfrm>
          <a:prstGeom prst="rect">
            <a:avLst/>
          </a:prstGeom>
        </p:spPr>
        <p:txBody>
          <a:bodyPr vert="horz" wrap="square" lIns="0" tIns="12065" rIns="0" bIns="0" rtlCol="0">
            <a:spAutoFit/>
          </a:bodyPr>
          <a:lstStyle/>
          <a:p>
            <a:pPr marL="12700">
              <a:spcBef>
                <a:spcPts val="95"/>
              </a:spcBef>
            </a:pPr>
            <a:r>
              <a:rPr sz="1000" spc="70" dirty="0">
                <a:latin typeface="Arial"/>
                <a:cs typeface="Arial"/>
              </a:rPr>
              <a:t>8</a:t>
            </a:r>
            <a:endParaRPr sz="1000">
              <a:latin typeface="Arial"/>
              <a:cs typeface="Arial"/>
            </a:endParaRPr>
          </a:p>
        </p:txBody>
      </p:sp>
      <p:sp>
        <p:nvSpPr>
          <p:cNvPr id="5" name="object 5"/>
          <p:cNvSpPr/>
          <p:nvPr/>
        </p:nvSpPr>
        <p:spPr>
          <a:xfrm>
            <a:off x="2097023" y="568451"/>
            <a:ext cx="4509516" cy="5593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42033977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69668" y="1705057"/>
            <a:ext cx="10058400" cy="366767"/>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Lst>
            </a:pPr>
            <a:r>
              <a:rPr sz="2300" spc="60" dirty="0" smtClean="0"/>
              <a:t>A </a:t>
            </a:r>
            <a:r>
              <a:rPr sz="2300" spc="105" dirty="0"/>
              <a:t>automação não </a:t>
            </a:r>
            <a:r>
              <a:rPr sz="2300" spc="120" dirty="0"/>
              <a:t>irá </a:t>
            </a:r>
            <a:r>
              <a:rPr sz="2300" spc="160" dirty="0"/>
              <a:t>reduzir </a:t>
            </a:r>
            <a:r>
              <a:rPr sz="2300" spc="130" dirty="0"/>
              <a:t>imediatamente  </a:t>
            </a:r>
            <a:r>
              <a:rPr sz="2300" spc="85" dirty="0"/>
              <a:t>os </a:t>
            </a:r>
            <a:r>
              <a:rPr sz="2300" spc="105" dirty="0"/>
              <a:t>custos </a:t>
            </a:r>
            <a:r>
              <a:rPr sz="2300" spc="95" dirty="0"/>
              <a:t>de</a:t>
            </a:r>
            <a:r>
              <a:rPr sz="2300" spc="100" dirty="0"/>
              <a:t> </a:t>
            </a:r>
            <a:r>
              <a:rPr sz="2300" spc="120" dirty="0"/>
              <a:t>desenvolvimento</a:t>
            </a:r>
            <a:endParaRPr sz="2300" dirty="0"/>
          </a:p>
        </p:txBody>
      </p:sp>
      <p:sp>
        <p:nvSpPr>
          <p:cNvPr id="3" name="object 3"/>
          <p:cNvSpPr txBox="1"/>
          <p:nvPr/>
        </p:nvSpPr>
        <p:spPr>
          <a:xfrm>
            <a:off x="2169668" y="2295179"/>
            <a:ext cx="7753350" cy="2871470"/>
          </a:xfrm>
          <a:prstGeom prst="rect">
            <a:avLst/>
          </a:prstGeom>
        </p:spPr>
        <p:txBody>
          <a:bodyPr vert="horz" wrap="square" lIns="0" tIns="50800" rIns="0" bIns="0" rtlCol="0">
            <a:spAutoFit/>
          </a:bodyPr>
          <a:lstStyle/>
          <a:p>
            <a:pPr marL="524510" indent="-228600">
              <a:spcBef>
                <a:spcPts val="400"/>
              </a:spcBef>
              <a:buClr>
                <a:srgbClr val="2CA1BE"/>
              </a:buClr>
              <a:buFont typeface="Verdana"/>
              <a:buChar char="◦"/>
              <a:tabLst>
                <a:tab pos="525145" algn="l"/>
              </a:tabLst>
            </a:pPr>
            <a:r>
              <a:rPr sz="2300" spc="110" dirty="0">
                <a:latin typeface="Arial"/>
                <a:cs typeface="Arial"/>
              </a:rPr>
              <a:t>Investimento </a:t>
            </a:r>
            <a:r>
              <a:rPr sz="2300" spc="85" dirty="0">
                <a:latin typeface="Arial"/>
                <a:cs typeface="Arial"/>
              </a:rPr>
              <a:t>de </a:t>
            </a:r>
            <a:r>
              <a:rPr sz="2300" spc="140" dirty="0">
                <a:latin typeface="Arial"/>
                <a:cs typeface="Arial"/>
              </a:rPr>
              <a:t>longo</a:t>
            </a:r>
            <a:r>
              <a:rPr sz="2300" spc="25" dirty="0">
                <a:latin typeface="Arial"/>
                <a:cs typeface="Arial"/>
              </a:rPr>
              <a:t> </a:t>
            </a:r>
            <a:r>
              <a:rPr sz="2300" spc="125" dirty="0">
                <a:latin typeface="Arial"/>
                <a:cs typeface="Arial"/>
              </a:rPr>
              <a:t>prazo</a:t>
            </a:r>
            <a:endParaRPr sz="2300" dirty="0">
              <a:latin typeface="Arial"/>
              <a:cs typeface="Arial"/>
            </a:endParaRPr>
          </a:p>
          <a:p>
            <a:pPr marL="268605" marR="430530" indent="-256540">
              <a:spcBef>
                <a:spcPts val="345"/>
              </a:spcBef>
              <a:tabLst>
                <a:tab pos="268605" algn="l"/>
              </a:tabLst>
            </a:pPr>
            <a:r>
              <a:rPr sz="2700" spc="60" dirty="0" smtClean="0">
                <a:latin typeface="Arial"/>
                <a:cs typeface="Arial"/>
              </a:rPr>
              <a:t>A </a:t>
            </a:r>
            <a:r>
              <a:rPr sz="2700" spc="105" dirty="0">
                <a:latin typeface="Arial"/>
                <a:cs typeface="Arial"/>
              </a:rPr>
              <a:t>automação </a:t>
            </a:r>
            <a:r>
              <a:rPr sz="2700" spc="135" dirty="0">
                <a:latin typeface="Arial"/>
                <a:cs typeface="Arial"/>
              </a:rPr>
              <a:t>pode prejudicar </a:t>
            </a:r>
            <a:r>
              <a:rPr sz="2700" spc="155" dirty="0">
                <a:latin typeface="Arial"/>
                <a:cs typeface="Arial"/>
              </a:rPr>
              <a:t>o </a:t>
            </a:r>
            <a:r>
              <a:rPr sz="2700" spc="165" dirty="0">
                <a:latin typeface="Arial"/>
                <a:cs typeface="Arial"/>
              </a:rPr>
              <a:t>projeto</a:t>
            </a:r>
            <a:r>
              <a:rPr sz="2700" spc="-20" dirty="0">
                <a:latin typeface="Arial"/>
                <a:cs typeface="Arial"/>
              </a:rPr>
              <a:t> </a:t>
            </a:r>
            <a:r>
              <a:rPr sz="2700" spc="100" dirty="0">
                <a:latin typeface="Arial"/>
                <a:cs typeface="Arial"/>
              </a:rPr>
              <a:t>de  teste.</a:t>
            </a:r>
            <a:endParaRPr sz="2700" dirty="0">
              <a:latin typeface="Arial"/>
              <a:cs typeface="Arial"/>
            </a:endParaRPr>
          </a:p>
          <a:p>
            <a:pPr marL="524510" indent="-228600">
              <a:spcBef>
                <a:spcPts val="365"/>
              </a:spcBef>
              <a:buClr>
                <a:srgbClr val="2CA1BE"/>
              </a:buClr>
              <a:buFont typeface="Verdana"/>
              <a:buChar char="◦"/>
              <a:tabLst>
                <a:tab pos="525145" algn="l"/>
              </a:tabLst>
            </a:pPr>
            <a:r>
              <a:rPr sz="2300" spc="100" dirty="0">
                <a:latin typeface="Arial"/>
                <a:cs typeface="Arial"/>
              </a:rPr>
              <a:t>Automação </a:t>
            </a:r>
            <a:r>
              <a:rPr sz="2300" spc="95" dirty="0">
                <a:latin typeface="Arial"/>
                <a:cs typeface="Arial"/>
              </a:rPr>
              <a:t>consome </a:t>
            </a:r>
            <a:r>
              <a:rPr sz="2300" spc="175" dirty="0">
                <a:latin typeface="Arial"/>
                <a:cs typeface="Arial"/>
              </a:rPr>
              <a:t>muito</a:t>
            </a:r>
            <a:r>
              <a:rPr sz="2300" spc="15" dirty="0">
                <a:latin typeface="Arial"/>
                <a:cs typeface="Arial"/>
              </a:rPr>
              <a:t> </a:t>
            </a:r>
            <a:r>
              <a:rPr sz="2300" spc="95" dirty="0">
                <a:latin typeface="Arial"/>
                <a:cs typeface="Arial"/>
              </a:rPr>
              <a:t>esforço</a:t>
            </a:r>
            <a:endParaRPr sz="2300" dirty="0">
              <a:latin typeface="Arial"/>
              <a:cs typeface="Arial"/>
            </a:endParaRPr>
          </a:p>
          <a:p>
            <a:pPr marL="524510" marR="5080" indent="-228600">
              <a:lnSpc>
                <a:spcPts val="2760"/>
              </a:lnSpc>
              <a:spcBef>
                <a:spcPts val="395"/>
              </a:spcBef>
              <a:buClr>
                <a:srgbClr val="2CA1BE"/>
              </a:buClr>
              <a:buFont typeface="Verdana"/>
              <a:buChar char="◦"/>
              <a:tabLst>
                <a:tab pos="525145" algn="l"/>
              </a:tabLst>
            </a:pPr>
            <a:r>
              <a:rPr sz="2300" dirty="0">
                <a:latin typeface="Arial"/>
                <a:cs typeface="Arial"/>
              </a:rPr>
              <a:t>O </a:t>
            </a:r>
            <a:r>
              <a:rPr sz="2300" spc="90" dirty="0">
                <a:latin typeface="Arial"/>
                <a:cs typeface="Arial"/>
              </a:rPr>
              <a:t>sistema </a:t>
            </a:r>
            <a:r>
              <a:rPr sz="2300" spc="60" dirty="0">
                <a:latin typeface="Arial"/>
                <a:cs typeface="Arial"/>
              </a:rPr>
              <a:t>deverá </a:t>
            </a:r>
            <a:r>
              <a:rPr sz="2300" spc="114" dirty="0">
                <a:latin typeface="Arial"/>
                <a:cs typeface="Arial"/>
              </a:rPr>
              <a:t>possuir </a:t>
            </a:r>
            <a:r>
              <a:rPr sz="2300" spc="80" dirty="0">
                <a:latin typeface="Arial"/>
                <a:cs typeface="Arial"/>
              </a:rPr>
              <a:t>certa </a:t>
            </a:r>
            <a:r>
              <a:rPr sz="2300" spc="95" dirty="0">
                <a:latin typeface="Arial"/>
                <a:cs typeface="Arial"/>
              </a:rPr>
              <a:t>estabilidade, </a:t>
            </a:r>
            <a:r>
              <a:rPr sz="2300" spc="120" dirty="0">
                <a:latin typeface="Arial"/>
                <a:cs typeface="Arial"/>
              </a:rPr>
              <a:t>pois </a:t>
            </a:r>
            <a:r>
              <a:rPr sz="2300" spc="-10" dirty="0">
                <a:latin typeface="Arial"/>
                <a:cs typeface="Arial"/>
              </a:rPr>
              <a:t>a  </a:t>
            </a:r>
            <a:r>
              <a:rPr sz="2300" spc="100" dirty="0">
                <a:latin typeface="Arial"/>
                <a:cs typeface="Arial"/>
              </a:rPr>
              <a:t>manutenção </a:t>
            </a:r>
            <a:r>
              <a:rPr sz="2300" spc="105" dirty="0">
                <a:latin typeface="Arial"/>
                <a:cs typeface="Arial"/>
              </a:rPr>
              <a:t>dos </a:t>
            </a:r>
            <a:r>
              <a:rPr sz="2400" i="1" spc="70" dirty="0">
                <a:latin typeface="Arial"/>
                <a:cs typeface="Arial"/>
              </a:rPr>
              <a:t>scripts </a:t>
            </a:r>
            <a:r>
              <a:rPr sz="2400" i="1" spc="65" dirty="0">
                <a:latin typeface="Arial"/>
                <a:cs typeface="Arial"/>
              </a:rPr>
              <a:t>automatizados </a:t>
            </a:r>
            <a:r>
              <a:rPr sz="2300" dirty="0">
                <a:latin typeface="Arial"/>
                <a:cs typeface="Arial"/>
              </a:rPr>
              <a:t>é</a:t>
            </a:r>
            <a:r>
              <a:rPr sz="2300" spc="5" dirty="0">
                <a:latin typeface="Arial"/>
                <a:cs typeface="Arial"/>
              </a:rPr>
              <a:t> </a:t>
            </a:r>
            <a:r>
              <a:rPr sz="2300" spc="50" dirty="0">
                <a:latin typeface="Arial"/>
                <a:cs typeface="Arial"/>
              </a:rPr>
              <a:t>cara!</a:t>
            </a:r>
            <a:endParaRPr sz="2300" dirty="0">
              <a:latin typeface="Arial"/>
              <a:cs typeface="Arial"/>
            </a:endParaRPr>
          </a:p>
          <a:p>
            <a:pPr marL="12700">
              <a:spcBef>
                <a:spcPts val="240"/>
              </a:spcBef>
              <a:tabLst>
                <a:tab pos="268605" algn="l"/>
              </a:tabLst>
            </a:pPr>
            <a:r>
              <a:rPr sz="2700" spc="114" dirty="0" err="1" smtClean="0">
                <a:latin typeface="Arial"/>
                <a:cs typeface="Arial"/>
              </a:rPr>
              <a:t>Automação</a:t>
            </a:r>
            <a:r>
              <a:rPr sz="2700" spc="114" dirty="0" smtClean="0">
                <a:latin typeface="Arial"/>
                <a:cs typeface="Arial"/>
              </a:rPr>
              <a:t> </a:t>
            </a:r>
            <a:r>
              <a:rPr sz="2700" spc="95" dirty="0">
                <a:latin typeface="Arial"/>
                <a:cs typeface="Arial"/>
              </a:rPr>
              <a:t>de </a:t>
            </a:r>
            <a:r>
              <a:rPr sz="2700" spc="90" dirty="0">
                <a:latin typeface="Arial"/>
                <a:cs typeface="Arial"/>
              </a:rPr>
              <a:t>testes </a:t>
            </a:r>
            <a:r>
              <a:rPr sz="2700" dirty="0">
                <a:latin typeface="Arial"/>
                <a:cs typeface="Arial"/>
              </a:rPr>
              <a:t>é</a:t>
            </a:r>
            <a:r>
              <a:rPr sz="2700" spc="100" dirty="0">
                <a:latin typeface="Arial"/>
                <a:cs typeface="Arial"/>
              </a:rPr>
              <a:t> </a:t>
            </a:r>
            <a:r>
              <a:rPr sz="2700" spc="114" dirty="0">
                <a:latin typeface="Arial"/>
                <a:cs typeface="Arial"/>
              </a:rPr>
              <a:t>programação</a:t>
            </a:r>
            <a:endParaRPr sz="2700" dirty="0">
              <a:latin typeface="Arial"/>
              <a:cs typeface="Arial"/>
            </a:endParaRPr>
          </a:p>
        </p:txBody>
      </p:sp>
      <p:sp>
        <p:nvSpPr>
          <p:cNvPr id="4" name="object 4"/>
          <p:cNvSpPr txBox="1"/>
          <p:nvPr/>
        </p:nvSpPr>
        <p:spPr>
          <a:xfrm>
            <a:off x="10355071" y="6546292"/>
            <a:ext cx="105410" cy="166071"/>
          </a:xfrm>
          <a:prstGeom prst="rect">
            <a:avLst/>
          </a:prstGeom>
        </p:spPr>
        <p:txBody>
          <a:bodyPr vert="horz" wrap="square" lIns="0" tIns="12065" rIns="0" bIns="0" rtlCol="0">
            <a:spAutoFit/>
          </a:bodyPr>
          <a:lstStyle/>
          <a:p>
            <a:pPr marL="12700">
              <a:spcBef>
                <a:spcPts val="95"/>
              </a:spcBef>
            </a:pPr>
            <a:r>
              <a:rPr sz="1000" spc="70" dirty="0">
                <a:latin typeface="Arial"/>
                <a:cs typeface="Arial"/>
              </a:rPr>
              <a:t>9</a:t>
            </a:r>
            <a:endParaRPr sz="1000">
              <a:latin typeface="Arial"/>
              <a:cs typeface="Arial"/>
            </a:endParaRPr>
          </a:p>
        </p:txBody>
      </p:sp>
      <p:sp>
        <p:nvSpPr>
          <p:cNvPr id="5" name="object 5"/>
          <p:cNvSpPr/>
          <p:nvPr/>
        </p:nvSpPr>
        <p:spPr>
          <a:xfrm>
            <a:off x="2097023" y="568451"/>
            <a:ext cx="4509516" cy="559308"/>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29456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985237"/>
            <a:ext cx="10058400" cy="751488"/>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pc="60" dirty="0" err="1" smtClean="0"/>
              <a:t>Não</a:t>
            </a:r>
            <a:r>
              <a:rPr spc="60" dirty="0" smtClean="0"/>
              <a:t> </a:t>
            </a:r>
            <a:r>
              <a:rPr spc="135" dirty="0"/>
              <a:t>tente </a:t>
            </a:r>
            <a:r>
              <a:rPr dirty="0"/>
              <a:t>100% </a:t>
            </a:r>
            <a:r>
              <a:rPr spc="95" dirty="0"/>
              <a:t>de</a:t>
            </a:r>
            <a:r>
              <a:rPr spc="160" dirty="0"/>
              <a:t> </a:t>
            </a:r>
            <a:r>
              <a:rPr spc="105" dirty="0"/>
              <a:t>automação</a:t>
            </a:r>
            <a:endParaRPr sz="1800" dirty="0"/>
          </a:p>
        </p:txBody>
      </p:sp>
      <p:sp>
        <p:nvSpPr>
          <p:cNvPr id="3" name="object 3"/>
          <p:cNvSpPr txBox="1"/>
          <p:nvPr/>
        </p:nvSpPr>
        <p:spPr>
          <a:xfrm>
            <a:off x="2169668" y="1921511"/>
            <a:ext cx="7385050" cy="1594485"/>
          </a:xfrm>
          <a:prstGeom prst="rect">
            <a:avLst/>
          </a:prstGeom>
        </p:spPr>
        <p:txBody>
          <a:bodyPr vert="horz" wrap="square" lIns="0" tIns="13335" rIns="0" bIns="0" rtlCol="0">
            <a:spAutoFit/>
          </a:bodyPr>
          <a:lstStyle/>
          <a:p>
            <a:pPr marL="524510" indent="-228600">
              <a:spcBef>
                <a:spcPts val="105"/>
              </a:spcBef>
              <a:buClr>
                <a:srgbClr val="2CA1BE"/>
              </a:buClr>
              <a:buFont typeface="Verdana"/>
              <a:buChar char="◦"/>
              <a:tabLst>
                <a:tab pos="525145" algn="l"/>
              </a:tabLst>
            </a:pPr>
            <a:r>
              <a:rPr sz="2300" spc="50" dirty="0">
                <a:latin typeface="Arial"/>
                <a:cs typeface="Arial"/>
              </a:rPr>
              <a:t>Testes </a:t>
            </a:r>
            <a:r>
              <a:rPr sz="2300" spc="110" dirty="0">
                <a:latin typeface="Arial"/>
                <a:cs typeface="Arial"/>
              </a:rPr>
              <a:t>automáticos </a:t>
            </a:r>
            <a:r>
              <a:rPr sz="2300" spc="105" dirty="0">
                <a:latin typeface="Arial"/>
                <a:cs typeface="Arial"/>
              </a:rPr>
              <a:t>geralmente </a:t>
            </a:r>
            <a:r>
              <a:rPr sz="2300" spc="125" dirty="0">
                <a:latin typeface="Arial"/>
                <a:cs typeface="Arial"/>
              </a:rPr>
              <a:t>significam</a:t>
            </a:r>
            <a:r>
              <a:rPr sz="2300" spc="10" dirty="0">
                <a:latin typeface="Arial"/>
                <a:cs typeface="Arial"/>
              </a:rPr>
              <a:t> </a:t>
            </a:r>
            <a:r>
              <a:rPr sz="2300" spc="125" dirty="0">
                <a:latin typeface="Arial"/>
                <a:cs typeface="Arial"/>
              </a:rPr>
              <a:t>rodar</a:t>
            </a:r>
            <a:endParaRPr sz="2300" dirty="0">
              <a:latin typeface="Arial"/>
              <a:cs typeface="Arial"/>
            </a:endParaRPr>
          </a:p>
          <a:p>
            <a:pPr marL="524510"/>
            <a:r>
              <a:rPr sz="2300" spc="105" dirty="0">
                <a:latin typeface="Arial"/>
                <a:cs typeface="Arial"/>
              </a:rPr>
              <a:t>menos </a:t>
            </a:r>
            <a:r>
              <a:rPr sz="2300" spc="80" dirty="0">
                <a:latin typeface="Arial"/>
                <a:cs typeface="Arial"/>
              </a:rPr>
              <a:t>testes </a:t>
            </a:r>
            <a:r>
              <a:rPr sz="2300" spc="100" dirty="0">
                <a:latin typeface="Arial"/>
                <a:cs typeface="Arial"/>
              </a:rPr>
              <a:t>mais</a:t>
            </a:r>
            <a:r>
              <a:rPr sz="2300" spc="60" dirty="0">
                <a:latin typeface="Arial"/>
                <a:cs typeface="Arial"/>
              </a:rPr>
              <a:t> </a:t>
            </a:r>
            <a:r>
              <a:rPr sz="2300" spc="114" dirty="0">
                <a:latin typeface="Arial"/>
                <a:cs typeface="Arial"/>
              </a:rPr>
              <a:t>frequentemente.</a:t>
            </a:r>
            <a:endParaRPr sz="2300" dirty="0">
              <a:latin typeface="Arial"/>
              <a:cs typeface="Arial"/>
            </a:endParaRPr>
          </a:p>
          <a:p>
            <a:pPr marL="268605" marR="139700" indent="-256540">
              <a:spcBef>
                <a:spcPts val="345"/>
              </a:spcBef>
              <a:tabLst>
                <a:tab pos="268605" algn="l"/>
              </a:tabLst>
            </a:pPr>
            <a:r>
              <a:rPr sz="2700" spc="35" dirty="0" err="1" smtClean="0">
                <a:latin typeface="Arial"/>
                <a:cs typeface="Arial"/>
              </a:rPr>
              <a:t>Usar</a:t>
            </a:r>
            <a:r>
              <a:rPr sz="2700" spc="35" dirty="0" smtClean="0">
                <a:latin typeface="Arial"/>
                <a:cs typeface="Arial"/>
              </a:rPr>
              <a:t> </a:t>
            </a:r>
            <a:r>
              <a:rPr sz="2700" spc="145" dirty="0">
                <a:latin typeface="Arial"/>
                <a:cs typeface="Arial"/>
              </a:rPr>
              <a:t>uma </a:t>
            </a:r>
            <a:r>
              <a:rPr sz="2700" spc="130" dirty="0">
                <a:latin typeface="Arial"/>
                <a:cs typeface="Arial"/>
              </a:rPr>
              <a:t>ferramenta </a:t>
            </a:r>
            <a:r>
              <a:rPr sz="2700" spc="95" dirty="0">
                <a:latin typeface="Arial"/>
                <a:cs typeface="Arial"/>
              </a:rPr>
              <a:t>de </a:t>
            </a:r>
            <a:r>
              <a:rPr sz="2700" spc="90" dirty="0">
                <a:latin typeface="Arial"/>
                <a:cs typeface="Arial"/>
              </a:rPr>
              <a:t>testes </a:t>
            </a:r>
            <a:r>
              <a:rPr sz="2700" spc="105" dirty="0">
                <a:latin typeface="Arial"/>
                <a:cs typeface="Arial"/>
              </a:rPr>
              <a:t>não </a:t>
            </a:r>
            <a:r>
              <a:rPr sz="2700" dirty="0">
                <a:latin typeface="Arial"/>
                <a:cs typeface="Arial"/>
              </a:rPr>
              <a:t>é </a:t>
            </a:r>
            <a:r>
              <a:rPr sz="2700" spc="145" dirty="0">
                <a:latin typeface="Arial"/>
                <a:cs typeface="Arial"/>
              </a:rPr>
              <a:t>uma  </a:t>
            </a:r>
            <a:r>
              <a:rPr sz="2700" spc="105" dirty="0">
                <a:latin typeface="Arial"/>
                <a:cs typeface="Arial"/>
              </a:rPr>
              <a:t>estratégia</a:t>
            </a:r>
            <a:endParaRPr sz="2700" dirty="0">
              <a:latin typeface="Arial"/>
              <a:cs typeface="Arial"/>
            </a:endParaRPr>
          </a:p>
        </p:txBody>
      </p:sp>
      <p:sp>
        <p:nvSpPr>
          <p:cNvPr id="4" name="object 4"/>
          <p:cNvSpPr txBox="1"/>
          <p:nvPr/>
        </p:nvSpPr>
        <p:spPr>
          <a:xfrm>
            <a:off x="10275823" y="6546292"/>
            <a:ext cx="184150" cy="166071"/>
          </a:xfrm>
          <a:prstGeom prst="rect">
            <a:avLst/>
          </a:prstGeom>
        </p:spPr>
        <p:txBody>
          <a:bodyPr vert="horz" wrap="square" lIns="0" tIns="12065" rIns="0" bIns="0" rtlCol="0">
            <a:spAutoFit/>
          </a:bodyPr>
          <a:lstStyle/>
          <a:p>
            <a:pPr marL="12700">
              <a:spcBef>
                <a:spcPts val="95"/>
              </a:spcBef>
            </a:pPr>
            <a:r>
              <a:rPr sz="1000" spc="60" dirty="0">
                <a:latin typeface="Arial"/>
                <a:cs typeface="Arial"/>
              </a:rPr>
              <a:t>10</a:t>
            </a:r>
            <a:endParaRPr sz="1000" dirty="0">
              <a:latin typeface="Arial"/>
              <a:cs typeface="Arial"/>
            </a:endParaRPr>
          </a:p>
        </p:txBody>
      </p:sp>
      <p:sp>
        <p:nvSpPr>
          <p:cNvPr id="5" name="object 5"/>
          <p:cNvSpPr/>
          <p:nvPr/>
        </p:nvSpPr>
        <p:spPr>
          <a:xfrm>
            <a:off x="2097023" y="568451"/>
            <a:ext cx="4509516" cy="55930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23468703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097023" y="1325828"/>
            <a:ext cx="10058400" cy="802783"/>
          </a:xfrm>
          <a:prstGeom prst="rect">
            <a:avLst/>
          </a:prstGeom>
        </p:spPr>
        <p:txBody>
          <a:bodyPr vert="horz" wrap="square" lIns="0" tIns="58419" rIns="0" bIns="0" rtlCol="0" anchor="b">
            <a:spAutoFit/>
          </a:bodyPr>
          <a:lstStyle/>
          <a:p>
            <a:pPr marL="268605" marR="5080" indent="-256540">
              <a:lnSpc>
                <a:spcPts val="2920"/>
              </a:lnSpc>
              <a:spcBef>
                <a:spcPts val="459"/>
              </a:spcBef>
              <a:tabLst>
                <a:tab pos="268605" algn="l"/>
              </a:tabLst>
            </a:pPr>
            <a:r>
              <a:rPr spc="55" dirty="0" smtClean="0"/>
              <a:t>Testes </a:t>
            </a:r>
            <a:r>
              <a:rPr spc="95" dirty="0"/>
              <a:t>de </a:t>
            </a:r>
            <a:r>
              <a:rPr spc="80" dirty="0"/>
              <a:t>regressão </a:t>
            </a:r>
            <a:r>
              <a:rPr spc="135" dirty="0"/>
              <a:t>encontram </a:t>
            </a:r>
            <a:r>
              <a:rPr spc="-15" dirty="0"/>
              <a:t>a </a:t>
            </a:r>
            <a:r>
              <a:rPr spc="165" dirty="0"/>
              <a:t>minoria </a:t>
            </a:r>
            <a:r>
              <a:rPr spc="120" dirty="0"/>
              <a:t>dos  </a:t>
            </a:r>
            <a:r>
              <a:rPr spc="125" dirty="0"/>
              <a:t>defeitos.</a:t>
            </a:r>
            <a:endParaRPr sz="1800" dirty="0"/>
          </a:p>
        </p:txBody>
      </p:sp>
      <p:sp>
        <p:nvSpPr>
          <p:cNvPr id="3" name="object 3"/>
          <p:cNvSpPr txBox="1"/>
          <p:nvPr/>
        </p:nvSpPr>
        <p:spPr>
          <a:xfrm>
            <a:off x="2169668" y="2224787"/>
            <a:ext cx="7817484" cy="3305175"/>
          </a:xfrm>
          <a:prstGeom prst="rect">
            <a:avLst/>
          </a:prstGeom>
        </p:spPr>
        <p:txBody>
          <a:bodyPr vert="horz" wrap="square" lIns="0" tIns="13335" rIns="0" bIns="0" rtlCol="0">
            <a:spAutoFit/>
          </a:bodyPr>
          <a:lstStyle/>
          <a:p>
            <a:pPr marL="524510" indent="-228600">
              <a:spcBef>
                <a:spcPts val="105"/>
              </a:spcBef>
              <a:buClr>
                <a:srgbClr val="2CA1BE"/>
              </a:buClr>
              <a:buFont typeface="Verdana"/>
              <a:buChar char="◦"/>
              <a:tabLst>
                <a:tab pos="525145" algn="l"/>
              </a:tabLst>
            </a:pPr>
            <a:r>
              <a:rPr sz="2300" spc="-30" dirty="0">
                <a:latin typeface="Arial"/>
                <a:cs typeface="Arial"/>
              </a:rPr>
              <a:t>Em </a:t>
            </a:r>
            <a:r>
              <a:rPr sz="2300" spc="125" dirty="0">
                <a:latin typeface="Arial"/>
                <a:cs typeface="Arial"/>
              </a:rPr>
              <a:t>projetos </a:t>
            </a:r>
            <a:r>
              <a:rPr sz="2300" spc="175" dirty="0">
                <a:latin typeface="Arial"/>
                <a:cs typeface="Arial"/>
              </a:rPr>
              <a:t>muito </a:t>
            </a:r>
            <a:r>
              <a:rPr sz="2300" spc="130" dirty="0">
                <a:latin typeface="Arial"/>
                <a:cs typeface="Arial"/>
              </a:rPr>
              <a:t>bem </a:t>
            </a:r>
            <a:r>
              <a:rPr sz="2300" spc="114" dirty="0">
                <a:latin typeface="Arial"/>
                <a:cs typeface="Arial"/>
              </a:rPr>
              <a:t>feitos, </a:t>
            </a:r>
            <a:r>
              <a:rPr sz="2300" spc="140" dirty="0">
                <a:latin typeface="Arial"/>
                <a:cs typeface="Arial"/>
              </a:rPr>
              <a:t>no </a:t>
            </a:r>
            <a:r>
              <a:rPr sz="2300" spc="165" dirty="0">
                <a:latin typeface="Arial"/>
                <a:cs typeface="Arial"/>
              </a:rPr>
              <a:t>máximo</a:t>
            </a:r>
            <a:r>
              <a:rPr sz="2300" spc="-100" dirty="0">
                <a:latin typeface="Arial"/>
                <a:cs typeface="Arial"/>
              </a:rPr>
              <a:t> </a:t>
            </a:r>
            <a:r>
              <a:rPr sz="2300" spc="-60" dirty="0">
                <a:latin typeface="Arial"/>
                <a:cs typeface="Arial"/>
              </a:rPr>
              <a:t>15%</a:t>
            </a:r>
            <a:endParaRPr sz="2300" dirty="0">
              <a:latin typeface="Arial"/>
              <a:cs typeface="Arial"/>
            </a:endParaRPr>
          </a:p>
          <a:p>
            <a:pPr marL="524510" marR="1268095" indent="-228600">
              <a:lnSpc>
                <a:spcPts val="2480"/>
              </a:lnSpc>
              <a:spcBef>
                <a:spcPts val="340"/>
              </a:spcBef>
              <a:buClr>
                <a:srgbClr val="2CA1BE"/>
              </a:buClr>
              <a:buFont typeface="Verdana"/>
              <a:buChar char="◦"/>
              <a:tabLst>
                <a:tab pos="525145" algn="l"/>
              </a:tabLst>
            </a:pPr>
            <a:r>
              <a:rPr sz="2300" spc="-290" dirty="0">
                <a:latin typeface="Arial"/>
                <a:cs typeface="Arial"/>
              </a:rPr>
              <a:t>E </a:t>
            </a:r>
            <a:r>
              <a:rPr sz="2300" spc="10" dirty="0">
                <a:latin typeface="Arial"/>
                <a:cs typeface="Arial"/>
              </a:rPr>
              <a:t>se </a:t>
            </a:r>
            <a:r>
              <a:rPr sz="2300" spc="170" dirty="0">
                <a:latin typeface="Arial"/>
                <a:cs typeface="Arial"/>
              </a:rPr>
              <a:t>for </a:t>
            </a:r>
            <a:r>
              <a:rPr sz="2300" spc="145" dirty="0">
                <a:latin typeface="Arial"/>
                <a:cs typeface="Arial"/>
              </a:rPr>
              <a:t>utilizado </a:t>
            </a:r>
            <a:r>
              <a:rPr sz="2300" spc="80" dirty="0">
                <a:latin typeface="Arial"/>
                <a:cs typeface="Arial"/>
              </a:rPr>
              <a:t>para </a:t>
            </a:r>
            <a:r>
              <a:rPr sz="2300" spc="100" dirty="0">
                <a:latin typeface="Arial"/>
                <a:cs typeface="Arial"/>
              </a:rPr>
              <a:t>testar </a:t>
            </a:r>
            <a:r>
              <a:rPr sz="2300" spc="160" dirty="0">
                <a:latin typeface="Arial"/>
                <a:cs typeface="Arial"/>
              </a:rPr>
              <a:t>outro </a:t>
            </a:r>
            <a:r>
              <a:rPr sz="2300" spc="-75" dirty="0">
                <a:latin typeface="Arial"/>
                <a:cs typeface="Arial"/>
              </a:rPr>
              <a:t>SO, </a:t>
            </a:r>
            <a:r>
              <a:rPr sz="2300" spc="155" dirty="0">
                <a:latin typeface="Arial"/>
                <a:cs typeface="Arial"/>
              </a:rPr>
              <a:t>por  </a:t>
            </a:r>
            <a:r>
              <a:rPr sz="2300" spc="75" dirty="0">
                <a:latin typeface="Arial"/>
                <a:cs typeface="Arial"/>
              </a:rPr>
              <a:t>exemplo?</a:t>
            </a:r>
            <a:endParaRPr sz="2300" dirty="0">
              <a:latin typeface="Arial"/>
              <a:cs typeface="Arial"/>
            </a:endParaRPr>
          </a:p>
          <a:p>
            <a:pPr marL="534035">
              <a:spcBef>
                <a:spcPts val="135"/>
              </a:spcBef>
              <a:tabLst>
                <a:tab pos="762635" algn="l"/>
              </a:tabLst>
            </a:pPr>
            <a:r>
              <a:rPr sz="2100" spc="-1090" dirty="0">
                <a:solidFill>
                  <a:srgbClr val="DA1F28"/>
                </a:solidFill>
                <a:latin typeface="Arial"/>
                <a:cs typeface="Arial"/>
              </a:rPr>
              <a:t>	</a:t>
            </a:r>
            <a:r>
              <a:rPr sz="2100" spc="45" dirty="0">
                <a:latin typeface="Arial"/>
                <a:cs typeface="Arial"/>
              </a:rPr>
              <a:t>Não </a:t>
            </a:r>
            <a:r>
              <a:rPr sz="2100" dirty="0">
                <a:latin typeface="Arial"/>
                <a:cs typeface="Arial"/>
              </a:rPr>
              <a:t>é </a:t>
            </a:r>
            <a:r>
              <a:rPr sz="2100" spc="80" dirty="0">
                <a:latin typeface="Arial"/>
                <a:cs typeface="Arial"/>
              </a:rPr>
              <a:t>teste </a:t>
            </a:r>
            <a:r>
              <a:rPr sz="2100" spc="75" dirty="0">
                <a:latin typeface="Arial"/>
                <a:cs typeface="Arial"/>
              </a:rPr>
              <a:t>de</a:t>
            </a:r>
            <a:r>
              <a:rPr sz="2100" spc="215" dirty="0">
                <a:latin typeface="Arial"/>
                <a:cs typeface="Arial"/>
              </a:rPr>
              <a:t> </a:t>
            </a:r>
            <a:r>
              <a:rPr sz="2100" spc="65" dirty="0">
                <a:latin typeface="Arial"/>
                <a:cs typeface="Arial"/>
              </a:rPr>
              <a:t>regressão.</a:t>
            </a:r>
            <a:endParaRPr sz="2100" dirty="0">
              <a:latin typeface="Arial"/>
              <a:cs typeface="Arial"/>
            </a:endParaRPr>
          </a:p>
          <a:p>
            <a:pPr marL="268605" marR="5080" indent="-256540">
              <a:lnSpc>
                <a:spcPts val="2920"/>
              </a:lnSpc>
              <a:spcBef>
                <a:spcPts val="375"/>
              </a:spcBef>
              <a:tabLst>
                <a:tab pos="268605" algn="l"/>
              </a:tabLst>
            </a:pPr>
            <a:r>
              <a:rPr sz="2700" spc="60" dirty="0" smtClean="0">
                <a:latin typeface="Arial"/>
                <a:cs typeface="Arial"/>
              </a:rPr>
              <a:t>Testes </a:t>
            </a:r>
            <a:r>
              <a:rPr sz="2700" spc="175" dirty="0">
                <a:latin typeface="Arial"/>
                <a:cs typeface="Arial"/>
              </a:rPr>
              <a:t>do </a:t>
            </a:r>
            <a:r>
              <a:rPr sz="2700" spc="190" dirty="0">
                <a:latin typeface="Arial"/>
                <a:cs typeface="Arial"/>
              </a:rPr>
              <a:t>tipo </a:t>
            </a:r>
            <a:r>
              <a:rPr sz="2700" spc="140" dirty="0">
                <a:latin typeface="Arial"/>
                <a:cs typeface="Arial"/>
              </a:rPr>
              <a:t>Capture/replay, </a:t>
            </a:r>
            <a:r>
              <a:rPr sz="2700" spc="95" dirty="0">
                <a:latin typeface="Arial"/>
                <a:cs typeface="Arial"/>
              </a:rPr>
              <a:t>de </a:t>
            </a:r>
            <a:r>
              <a:rPr sz="2700" spc="145" dirty="0">
                <a:latin typeface="Arial"/>
                <a:cs typeface="Arial"/>
              </a:rPr>
              <a:t>uma</a:t>
            </a:r>
            <a:r>
              <a:rPr sz="2700" spc="-110" dirty="0">
                <a:latin typeface="Arial"/>
                <a:cs typeface="Arial"/>
              </a:rPr>
              <a:t> </a:t>
            </a:r>
            <a:r>
              <a:rPr sz="2700" spc="165" dirty="0">
                <a:latin typeface="Arial"/>
                <a:cs typeface="Arial"/>
              </a:rPr>
              <a:t>forma  </a:t>
            </a:r>
            <a:r>
              <a:rPr sz="2700" spc="105" dirty="0">
                <a:latin typeface="Arial"/>
                <a:cs typeface="Arial"/>
              </a:rPr>
              <a:t>geral, não</a:t>
            </a:r>
            <a:r>
              <a:rPr sz="2700" spc="80" dirty="0">
                <a:latin typeface="Arial"/>
                <a:cs typeface="Arial"/>
              </a:rPr>
              <a:t> </a:t>
            </a:r>
            <a:r>
              <a:rPr sz="2700" spc="155" dirty="0">
                <a:latin typeface="Arial"/>
                <a:cs typeface="Arial"/>
              </a:rPr>
              <a:t>funcionam</a:t>
            </a:r>
            <a:endParaRPr sz="2700" dirty="0">
              <a:latin typeface="Arial"/>
              <a:cs typeface="Arial"/>
            </a:endParaRPr>
          </a:p>
          <a:p>
            <a:pPr marL="12700">
              <a:spcBef>
                <a:spcPts val="25"/>
              </a:spcBef>
              <a:tabLst>
                <a:tab pos="268605" algn="l"/>
              </a:tabLst>
            </a:pPr>
            <a:r>
              <a:rPr sz="2700" spc="60" dirty="0" smtClean="0">
                <a:latin typeface="Arial"/>
                <a:cs typeface="Arial"/>
              </a:rPr>
              <a:t>A </a:t>
            </a:r>
            <a:r>
              <a:rPr sz="2700" spc="114" dirty="0">
                <a:latin typeface="Arial"/>
                <a:cs typeface="Arial"/>
              </a:rPr>
              <a:t>interface </a:t>
            </a:r>
            <a:r>
              <a:rPr sz="2700" spc="95" dirty="0">
                <a:latin typeface="Arial"/>
                <a:cs typeface="Arial"/>
              </a:rPr>
              <a:t>de </a:t>
            </a:r>
            <a:r>
              <a:rPr sz="2700" spc="125" dirty="0">
                <a:latin typeface="Arial"/>
                <a:cs typeface="Arial"/>
              </a:rPr>
              <a:t>usuário </a:t>
            </a:r>
            <a:r>
              <a:rPr sz="2700" spc="10" dirty="0">
                <a:latin typeface="Arial"/>
                <a:cs typeface="Arial"/>
              </a:rPr>
              <a:t>se</a:t>
            </a:r>
            <a:r>
              <a:rPr sz="2700" spc="40" dirty="0">
                <a:latin typeface="Arial"/>
                <a:cs typeface="Arial"/>
              </a:rPr>
              <a:t> </a:t>
            </a:r>
            <a:r>
              <a:rPr sz="2700" spc="155" dirty="0">
                <a:latin typeface="Arial"/>
                <a:cs typeface="Arial"/>
              </a:rPr>
              <a:t>modifica</a:t>
            </a:r>
            <a:endParaRPr sz="2700" dirty="0">
              <a:latin typeface="Arial"/>
              <a:cs typeface="Arial"/>
            </a:endParaRPr>
          </a:p>
          <a:p>
            <a:pPr marL="524510" indent="-228600">
              <a:spcBef>
                <a:spcPts val="75"/>
              </a:spcBef>
              <a:buClr>
                <a:srgbClr val="2CA1BE"/>
              </a:buClr>
              <a:buFont typeface="Verdana"/>
              <a:buChar char="◦"/>
              <a:tabLst>
                <a:tab pos="525145" algn="l"/>
              </a:tabLst>
            </a:pPr>
            <a:r>
              <a:rPr sz="2300" spc="95" dirty="0">
                <a:latin typeface="Arial"/>
                <a:cs typeface="Arial"/>
              </a:rPr>
              <a:t>Abstraia </a:t>
            </a:r>
            <a:r>
              <a:rPr sz="2300" spc="75" dirty="0">
                <a:latin typeface="Arial"/>
                <a:cs typeface="Arial"/>
              </a:rPr>
              <a:t>da</a:t>
            </a:r>
            <a:r>
              <a:rPr sz="2300" spc="55" dirty="0">
                <a:latin typeface="Arial"/>
                <a:cs typeface="Arial"/>
              </a:rPr>
              <a:t> </a:t>
            </a:r>
            <a:r>
              <a:rPr sz="2300" spc="100" dirty="0">
                <a:latin typeface="Arial"/>
                <a:cs typeface="Arial"/>
              </a:rPr>
              <a:t>interface</a:t>
            </a:r>
            <a:endParaRPr sz="2300" dirty="0">
              <a:latin typeface="Arial"/>
              <a:cs typeface="Arial"/>
            </a:endParaRPr>
          </a:p>
          <a:p>
            <a:pPr marL="524510" indent="-228600">
              <a:spcBef>
                <a:spcPts val="25"/>
              </a:spcBef>
              <a:buClr>
                <a:srgbClr val="2CA1BE"/>
              </a:buClr>
              <a:buFont typeface="Verdana"/>
              <a:buChar char="◦"/>
              <a:tabLst>
                <a:tab pos="525145" algn="l"/>
              </a:tabLst>
            </a:pPr>
            <a:r>
              <a:rPr sz="2300" spc="-15" dirty="0">
                <a:latin typeface="Arial"/>
                <a:cs typeface="Arial"/>
              </a:rPr>
              <a:t>Use </a:t>
            </a:r>
            <a:r>
              <a:rPr sz="2300" spc="140" dirty="0">
                <a:latin typeface="Arial"/>
                <a:cs typeface="Arial"/>
              </a:rPr>
              <a:t>ou </a:t>
            </a:r>
            <a:r>
              <a:rPr sz="2300" spc="105" dirty="0">
                <a:latin typeface="Arial"/>
                <a:cs typeface="Arial"/>
              </a:rPr>
              <a:t>construa</a:t>
            </a:r>
            <a:r>
              <a:rPr sz="2300" spc="90" dirty="0">
                <a:latin typeface="Arial"/>
                <a:cs typeface="Arial"/>
              </a:rPr>
              <a:t> </a:t>
            </a:r>
            <a:r>
              <a:rPr sz="2300" spc="120" dirty="0">
                <a:latin typeface="Arial"/>
                <a:cs typeface="Arial"/>
              </a:rPr>
              <a:t>frameworks</a:t>
            </a:r>
            <a:endParaRPr sz="2300" dirty="0">
              <a:latin typeface="Arial"/>
              <a:cs typeface="Arial"/>
            </a:endParaRPr>
          </a:p>
        </p:txBody>
      </p:sp>
      <p:sp>
        <p:nvSpPr>
          <p:cNvPr id="4" name="object 4"/>
          <p:cNvSpPr txBox="1"/>
          <p:nvPr/>
        </p:nvSpPr>
        <p:spPr>
          <a:xfrm>
            <a:off x="10275823" y="6546292"/>
            <a:ext cx="184150" cy="166071"/>
          </a:xfrm>
          <a:prstGeom prst="rect">
            <a:avLst/>
          </a:prstGeom>
        </p:spPr>
        <p:txBody>
          <a:bodyPr vert="horz" wrap="square" lIns="0" tIns="12065" rIns="0" bIns="0" rtlCol="0">
            <a:spAutoFit/>
          </a:bodyPr>
          <a:lstStyle/>
          <a:p>
            <a:pPr marL="12700">
              <a:spcBef>
                <a:spcPts val="95"/>
              </a:spcBef>
            </a:pPr>
            <a:r>
              <a:rPr sz="1000" spc="60" dirty="0">
                <a:latin typeface="Arial"/>
                <a:cs typeface="Arial"/>
              </a:rPr>
              <a:t>11</a:t>
            </a:r>
            <a:endParaRPr sz="1000" dirty="0">
              <a:latin typeface="Arial"/>
              <a:cs typeface="Arial"/>
            </a:endParaRPr>
          </a:p>
        </p:txBody>
      </p:sp>
      <p:sp>
        <p:nvSpPr>
          <p:cNvPr id="5" name="object 5"/>
          <p:cNvSpPr/>
          <p:nvPr/>
        </p:nvSpPr>
        <p:spPr>
          <a:xfrm>
            <a:off x="2097023" y="568451"/>
            <a:ext cx="4509516" cy="55930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47961950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idx="4294967295"/>
          </p:nvPr>
        </p:nvSpPr>
        <p:spPr>
          <a:xfrm>
            <a:off x="2133600" y="1846263"/>
            <a:ext cx="10058400" cy="1320800"/>
          </a:xfrm>
          <a:prstGeom prst="rect">
            <a:avLst/>
          </a:prstGeom>
        </p:spPr>
        <p:txBody>
          <a:bodyPr vert="horz" wrap="square" lIns="0" tIns="12700" rIns="0" bIns="0" rtlCol="0">
            <a:spAutoFit/>
          </a:bodyPr>
          <a:lstStyle/>
          <a:p>
            <a:pPr marL="268605" marR="114935" indent="-256540">
              <a:lnSpc>
                <a:spcPct val="100000"/>
              </a:lnSpc>
              <a:spcBef>
                <a:spcPts val="100"/>
              </a:spcBef>
              <a:tabLst>
                <a:tab pos="268605" algn="l"/>
              </a:tabLst>
            </a:pPr>
            <a:r>
              <a:rPr spc="55" dirty="0" smtClean="0"/>
              <a:t>Testes </a:t>
            </a:r>
            <a:r>
              <a:rPr spc="160" dirty="0"/>
              <a:t>dirigidos </a:t>
            </a:r>
            <a:r>
              <a:rPr spc="-15" dirty="0"/>
              <a:t>a </a:t>
            </a:r>
            <a:r>
              <a:rPr spc="105" dirty="0"/>
              <a:t>dados </a:t>
            </a:r>
            <a:r>
              <a:rPr spc="150" dirty="0"/>
              <a:t>(data-driven </a:t>
            </a:r>
            <a:r>
              <a:rPr spc="85" dirty="0"/>
              <a:t>tests)  </a:t>
            </a:r>
            <a:r>
              <a:rPr spc="150" dirty="0"/>
              <a:t>torna </a:t>
            </a:r>
            <a:r>
              <a:rPr spc="75" dirty="0"/>
              <a:t>possível </a:t>
            </a:r>
            <a:r>
              <a:rPr spc="-15" dirty="0"/>
              <a:t>a </a:t>
            </a:r>
            <a:r>
              <a:rPr spc="80" dirty="0"/>
              <a:t>execução </a:t>
            </a:r>
            <a:r>
              <a:rPr spc="95" dirty="0"/>
              <a:t>de </a:t>
            </a:r>
            <a:r>
              <a:rPr spc="75" dirty="0"/>
              <a:t>diversas  </a:t>
            </a:r>
            <a:r>
              <a:rPr spc="65" dirty="0"/>
              <a:t>variações </a:t>
            </a:r>
            <a:r>
              <a:rPr spc="95" dirty="0"/>
              <a:t>de </a:t>
            </a:r>
            <a:r>
              <a:rPr spc="220" dirty="0"/>
              <a:t>um</a:t>
            </a:r>
            <a:r>
              <a:rPr spc="140" dirty="0"/>
              <a:t> </a:t>
            </a:r>
            <a:r>
              <a:rPr spc="100" dirty="0"/>
              <a:t>teste.</a:t>
            </a:r>
            <a:endParaRPr sz="1800" dirty="0"/>
          </a:p>
          <a:p>
            <a:pPr marL="268605" marR="5080" indent="-256540">
              <a:lnSpc>
                <a:spcPct val="100000"/>
              </a:lnSpc>
              <a:spcBef>
                <a:spcPts val="395"/>
              </a:spcBef>
              <a:tabLst>
                <a:tab pos="268605" algn="l"/>
              </a:tabLst>
            </a:pPr>
            <a:r>
              <a:rPr spc="60" dirty="0" smtClean="0"/>
              <a:t>A </a:t>
            </a:r>
            <a:r>
              <a:rPr spc="105" dirty="0"/>
              <a:t>automação </a:t>
            </a:r>
            <a:r>
              <a:rPr spc="155" dirty="0"/>
              <a:t>dirigida </a:t>
            </a:r>
            <a:r>
              <a:rPr spc="-15" dirty="0"/>
              <a:t>a </a:t>
            </a:r>
            <a:r>
              <a:rPr spc="70" dirty="0"/>
              <a:t>palavras </a:t>
            </a:r>
            <a:r>
              <a:rPr spc="40" dirty="0"/>
              <a:t>chave </a:t>
            </a:r>
            <a:r>
              <a:rPr spc="150" dirty="0"/>
              <a:t>torna  </a:t>
            </a:r>
            <a:r>
              <a:rPr spc="25" dirty="0"/>
              <a:t>fácil(?) </a:t>
            </a:r>
            <a:r>
              <a:rPr spc="90" dirty="0"/>
              <a:t>para </a:t>
            </a:r>
            <a:r>
              <a:rPr spc="155" dirty="0"/>
              <a:t>não-programadores </a:t>
            </a:r>
            <a:r>
              <a:rPr spc="120" dirty="0"/>
              <a:t>criarem  </a:t>
            </a:r>
            <a:r>
              <a:rPr spc="90" dirty="0"/>
              <a:t>testes</a:t>
            </a:r>
            <a:endParaRPr sz="1800" dirty="0"/>
          </a:p>
        </p:txBody>
      </p:sp>
      <p:sp>
        <p:nvSpPr>
          <p:cNvPr id="3" name="object 3"/>
          <p:cNvSpPr txBox="1"/>
          <p:nvPr/>
        </p:nvSpPr>
        <p:spPr>
          <a:xfrm>
            <a:off x="2256754" y="3396752"/>
            <a:ext cx="7695565" cy="2726690"/>
          </a:xfrm>
          <a:prstGeom prst="rect">
            <a:avLst/>
          </a:prstGeom>
        </p:spPr>
        <p:txBody>
          <a:bodyPr vert="horz" wrap="square" lIns="0" tIns="48895" rIns="0" bIns="0" rtlCol="0">
            <a:spAutoFit/>
          </a:bodyPr>
          <a:lstStyle/>
          <a:p>
            <a:pPr marL="524510" indent="-228600">
              <a:spcBef>
                <a:spcPts val="385"/>
              </a:spcBef>
              <a:buClr>
                <a:srgbClr val="2CA1BE"/>
              </a:buClr>
              <a:buFont typeface="Verdana"/>
              <a:buChar char="◦"/>
              <a:tabLst>
                <a:tab pos="525145" algn="l"/>
              </a:tabLst>
            </a:pPr>
            <a:r>
              <a:rPr sz="2300" spc="50" dirty="0">
                <a:latin typeface="Arial"/>
                <a:cs typeface="Arial"/>
              </a:rPr>
              <a:t>Behavior </a:t>
            </a:r>
            <a:r>
              <a:rPr sz="2300" spc="95" dirty="0">
                <a:latin typeface="Arial"/>
                <a:cs typeface="Arial"/>
              </a:rPr>
              <a:t>Driven</a:t>
            </a:r>
            <a:r>
              <a:rPr sz="2300" spc="85" dirty="0">
                <a:latin typeface="Arial"/>
                <a:cs typeface="Arial"/>
              </a:rPr>
              <a:t> </a:t>
            </a:r>
            <a:r>
              <a:rPr sz="2300" spc="105" dirty="0">
                <a:latin typeface="Arial"/>
                <a:cs typeface="Arial"/>
              </a:rPr>
              <a:t>Development</a:t>
            </a:r>
            <a:endParaRPr sz="2300" dirty="0">
              <a:latin typeface="Arial"/>
              <a:cs typeface="Arial"/>
            </a:endParaRPr>
          </a:p>
          <a:p>
            <a:pPr marL="268605" marR="641985" indent="-256540">
              <a:spcBef>
                <a:spcPts val="330"/>
              </a:spcBef>
              <a:tabLst>
                <a:tab pos="268605" algn="l"/>
              </a:tabLst>
            </a:pPr>
            <a:r>
              <a:rPr sz="2700" spc="130" dirty="0" smtClean="0">
                <a:latin typeface="Arial"/>
                <a:cs typeface="Arial"/>
              </a:rPr>
              <a:t>Utilize </a:t>
            </a:r>
            <a:r>
              <a:rPr sz="2700" spc="80" dirty="0">
                <a:latin typeface="Arial"/>
                <a:cs typeface="Arial"/>
              </a:rPr>
              <a:t>técnicas </a:t>
            </a:r>
            <a:r>
              <a:rPr sz="2700" spc="95" dirty="0">
                <a:latin typeface="Arial"/>
                <a:cs typeface="Arial"/>
              </a:rPr>
              <a:t>de </a:t>
            </a:r>
            <a:r>
              <a:rPr sz="2700" spc="105" dirty="0">
                <a:latin typeface="Arial"/>
                <a:cs typeface="Arial"/>
              </a:rPr>
              <a:t>automação </a:t>
            </a:r>
            <a:r>
              <a:rPr sz="2700" spc="90" dirty="0">
                <a:latin typeface="Arial"/>
                <a:cs typeface="Arial"/>
              </a:rPr>
              <a:t>para </a:t>
            </a:r>
            <a:r>
              <a:rPr sz="2700" spc="110" dirty="0">
                <a:latin typeface="Arial"/>
                <a:cs typeface="Arial"/>
              </a:rPr>
              <a:t>gerar  </a:t>
            </a:r>
            <a:r>
              <a:rPr sz="2700" spc="100" dirty="0">
                <a:latin typeface="Arial"/>
                <a:cs typeface="Arial"/>
              </a:rPr>
              <a:t>entradas </a:t>
            </a:r>
            <a:r>
              <a:rPr sz="2700" spc="95" dirty="0">
                <a:latin typeface="Arial"/>
                <a:cs typeface="Arial"/>
              </a:rPr>
              <a:t>de</a:t>
            </a:r>
            <a:r>
              <a:rPr sz="2700" spc="70" dirty="0">
                <a:latin typeface="Arial"/>
                <a:cs typeface="Arial"/>
              </a:rPr>
              <a:t> </a:t>
            </a:r>
            <a:r>
              <a:rPr sz="2700" spc="105" dirty="0">
                <a:latin typeface="Arial"/>
                <a:cs typeface="Arial"/>
              </a:rPr>
              <a:t>teste</a:t>
            </a:r>
            <a:endParaRPr sz="2700" dirty="0">
              <a:latin typeface="Arial"/>
              <a:cs typeface="Arial"/>
            </a:endParaRPr>
          </a:p>
          <a:p>
            <a:pPr marL="524510" marR="5080" indent="-228600">
              <a:spcBef>
                <a:spcPts val="370"/>
              </a:spcBef>
              <a:buClr>
                <a:srgbClr val="2CA1BE"/>
              </a:buClr>
              <a:buFont typeface="Verdana"/>
              <a:buChar char="◦"/>
              <a:tabLst>
                <a:tab pos="525145" algn="l"/>
              </a:tabLst>
            </a:pPr>
            <a:r>
              <a:rPr sz="2300" spc="55" dirty="0">
                <a:latin typeface="Arial"/>
                <a:cs typeface="Arial"/>
              </a:rPr>
              <a:t>Criação </a:t>
            </a:r>
            <a:r>
              <a:rPr sz="2300" spc="85" dirty="0">
                <a:latin typeface="Arial"/>
                <a:cs typeface="Arial"/>
              </a:rPr>
              <a:t>de </a:t>
            </a:r>
            <a:r>
              <a:rPr sz="2300" spc="100" dirty="0">
                <a:latin typeface="Arial"/>
                <a:cs typeface="Arial"/>
              </a:rPr>
              <a:t>arquivos, </a:t>
            </a:r>
            <a:r>
              <a:rPr sz="2300" spc="85" dirty="0">
                <a:latin typeface="Arial"/>
                <a:cs typeface="Arial"/>
              </a:rPr>
              <a:t>entradas, </a:t>
            </a:r>
            <a:r>
              <a:rPr sz="2300" spc="70" dirty="0">
                <a:latin typeface="Arial"/>
                <a:cs typeface="Arial"/>
              </a:rPr>
              <a:t>criação </a:t>
            </a:r>
            <a:r>
              <a:rPr sz="2300" spc="85" dirty="0">
                <a:latin typeface="Arial"/>
                <a:cs typeface="Arial"/>
              </a:rPr>
              <a:t>aleatória </a:t>
            </a:r>
            <a:r>
              <a:rPr sz="2300" spc="80" dirty="0">
                <a:latin typeface="Arial"/>
                <a:cs typeface="Arial"/>
              </a:rPr>
              <a:t>de  </a:t>
            </a:r>
            <a:r>
              <a:rPr sz="2300" spc="95" dirty="0">
                <a:latin typeface="Arial"/>
                <a:cs typeface="Arial"/>
              </a:rPr>
              <a:t>dados, </a:t>
            </a:r>
            <a:r>
              <a:rPr sz="2300" spc="70" dirty="0">
                <a:latin typeface="Arial"/>
                <a:cs typeface="Arial"/>
              </a:rPr>
              <a:t>criação </a:t>
            </a:r>
            <a:r>
              <a:rPr sz="2300" spc="85" dirty="0">
                <a:latin typeface="Arial"/>
                <a:cs typeface="Arial"/>
              </a:rPr>
              <a:t>de </a:t>
            </a:r>
            <a:r>
              <a:rPr sz="2300" spc="105" dirty="0">
                <a:latin typeface="Arial"/>
                <a:cs typeface="Arial"/>
              </a:rPr>
              <a:t>todas </a:t>
            </a:r>
            <a:r>
              <a:rPr sz="2300" spc="5" dirty="0">
                <a:latin typeface="Arial"/>
                <a:cs typeface="Arial"/>
              </a:rPr>
              <a:t>as </a:t>
            </a:r>
            <a:r>
              <a:rPr sz="2300" spc="90" dirty="0">
                <a:latin typeface="Arial"/>
                <a:cs typeface="Arial"/>
              </a:rPr>
              <a:t>combinações </a:t>
            </a:r>
            <a:r>
              <a:rPr sz="2300" spc="80" dirty="0">
                <a:latin typeface="Arial"/>
                <a:cs typeface="Arial"/>
              </a:rPr>
              <a:t>de  </a:t>
            </a:r>
            <a:r>
              <a:rPr sz="2300" spc="85" dirty="0">
                <a:latin typeface="Arial"/>
                <a:cs typeface="Arial"/>
              </a:rPr>
              <a:t>entradas, </a:t>
            </a:r>
            <a:r>
              <a:rPr sz="2300" spc="30" dirty="0">
                <a:latin typeface="Arial"/>
                <a:cs typeface="Arial"/>
              </a:rPr>
              <a:t>classes </a:t>
            </a:r>
            <a:r>
              <a:rPr sz="2300" spc="85" dirty="0">
                <a:latin typeface="Arial"/>
                <a:cs typeface="Arial"/>
              </a:rPr>
              <a:t>de </a:t>
            </a:r>
            <a:r>
              <a:rPr sz="2300" spc="80" dirty="0">
                <a:latin typeface="Arial"/>
                <a:cs typeface="Arial"/>
              </a:rPr>
              <a:t>equivalência, </a:t>
            </a:r>
            <a:r>
              <a:rPr sz="2300" spc="60" dirty="0">
                <a:latin typeface="Arial"/>
                <a:cs typeface="Arial"/>
              </a:rPr>
              <a:t>variações </a:t>
            </a:r>
            <a:r>
              <a:rPr sz="2300" spc="80" dirty="0">
                <a:latin typeface="Arial"/>
                <a:cs typeface="Arial"/>
              </a:rPr>
              <a:t>de  </a:t>
            </a:r>
            <a:r>
              <a:rPr sz="2300" spc="85" dirty="0">
                <a:latin typeface="Arial"/>
                <a:cs typeface="Arial"/>
              </a:rPr>
              <a:t>estado,</a:t>
            </a:r>
            <a:r>
              <a:rPr sz="2300" spc="80" dirty="0">
                <a:latin typeface="Arial"/>
                <a:cs typeface="Arial"/>
              </a:rPr>
              <a:t> etc.</a:t>
            </a:r>
            <a:endParaRPr sz="2300" dirty="0">
              <a:latin typeface="Arial"/>
              <a:cs typeface="Arial"/>
            </a:endParaRPr>
          </a:p>
        </p:txBody>
      </p:sp>
      <p:sp>
        <p:nvSpPr>
          <p:cNvPr id="4" name="object 4"/>
          <p:cNvSpPr txBox="1"/>
          <p:nvPr/>
        </p:nvSpPr>
        <p:spPr>
          <a:xfrm>
            <a:off x="10275823" y="6546292"/>
            <a:ext cx="184150" cy="166071"/>
          </a:xfrm>
          <a:prstGeom prst="rect">
            <a:avLst/>
          </a:prstGeom>
        </p:spPr>
        <p:txBody>
          <a:bodyPr vert="horz" wrap="square" lIns="0" tIns="12065" rIns="0" bIns="0" rtlCol="0">
            <a:spAutoFit/>
          </a:bodyPr>
          <a:lstStyle/>
          <a:p>
            <a:pPr marL="12700">
              <a:spcBef>
                <a:spcPts val="95"/>
              </a:spcBef>
            </a:pPr>
            <a:r>
              <a:rPr sz="1000" spc="60" dirty="0">
                <a:latin typeface="Arial"/>
                <a:cs typeface="Arial"/>
              </a:rPr>
              <a:t>12</a:t>
            </a:r>
            <a:endParaRPr sz="1000" dirty="0">
              <a:latin typeface="Arial"/>
              <a:cs typeface="Arial"/>
            </a:endParaRPr>
          </a:p>
        </p:txBody>
      </p:sp>
      <p:sp>
        <p:nvSpPr>
          <p:cNvPr id="5" name="object 5"/>
          <p:cNvSpPr/>
          <p:nvPr/>
        </p:nvSpPr>
        <p:spPr>
          <a:xfrm>
            <a:off x="2097023" y="568451"/>
            <a:ext cx="4509516" cy="55930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6983801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1723810"/>
            <a:ext cx="10058400" cy="366767"/>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Lst>
            </a:pPr>
            <a:r>
              <a:rPr sz="2300" spc="135" dirty="0" err="1" smtClean="0"/>
              <a:t>Normalmente</a:t>
            </a:r>
            <a:r>
              <a:rPr sz="2300" spc="135" dirty="0" smtClean="0"/>
              <a:t> </a:t>
            </a:r>
            <a:r>
              <a:rPr sz="2300" spc="120" dirty="0"/>
              <a:t>testabilidade </a:t>
            </a:r>
            <a:r>
              <a:rPr sz="2300" dirty="0"/>
              <a:t>é </a:t>
            </a:r>
            <a:r>
              <a:rPr sz="2300" spc="220" dirty="0"/>
              <a:t>um  </a:t>
            </a:r>
            <a:r>
              <a:rPr sz="2300" spc="135" dirty="0"/>
              <a:t>investimento </a:t>
            </a:r>
            <a:r>
              <a:rPr sz="2300" spc="160" dirty="0"/>
              <a:t>melhor </a:t>
            </a:r>
            <a:r>
              <a:rPr sz="2300" spc="170" dirty="0"/>
              <a:t>do </a:t>
            </a:r>
            <a:r>
              <a:rPr sz="2300" spc="120" dirty="0"/>
              <a:t>que</a:t>
            </a:r>
            <a:r>
              <a:rPr sz="2300" spc="-75" dirty="0"/>
              <a:t> </a:t>
            </a:r>
            <a:r>
              <a:rPr sz="2300" spc="105" dirty="0"/>
              <a:t>automação.</a:t>
            </a:r>
            <a:endParaRPr sz="2300" dirty="0"/>
          </a:p>
        </p:txBody>
      </p:sp>
      <p:sp>
        <p:nvSpPr>
          <p:cNvPr id="3" name="object 3"/>
          <p:cNvSpPr txBox="1"/>
          <p:nvPr/>
        </p:nvSpPr>
        <p:spPr>
          <a:xfrm>
            <a:off x="2169669" y="2332686"/>
            <a:ext cx="7604759" cy="2357755"/>
          </a:xfrm>
          <a:prstGeom prst="rect">
            <a:avLst/>
          </a:prstGeom>
        </p:spPr>
        <p:txBody>
          <a:bodyPr vert="horz" wrap="square" lIns="0" tIns="13335" rIns="0" bIns="0" rtlCol="0">
            <a:spAutoFit/>
          </a:bodyPr>
          <a:lstStyle/>
          <a:p>
            <a:pPr marL="524510" indent="-228600">
              <a:spcBef>
                <a:spcPts val="105"/>
              </a:spcBef>
              <a:buClr>
                <a:srgbClr val="2CA1BE"/>
              </a:buClr>
              <a:buFont typeface="Verdana"/>
              <a:buChar char="◦"/>
              <a:tabLst>
                <a:tab pos="525145" algn="l"/>
              </a:tabLst>
            </a:pPr>
            <a:r>
              <a:rPr sz="2300" spc="20" dirty="0">
                <a:latin typeface="Arial"/>
                <a:cs typeface="Arial"/>
              </a:rPr>
              <a:t>Ex: </a:t>
            </a:r>
            <a:r>
              <a:rPr sz="2300" spc="70" dirty="0">
                <a:latin typeface="Arial"/>
                <a:cs typeface="Arial"/>
              </a:rPr>
              <a:t>Testar </a:t>
            </a:r>
            <a:r>
              <a:rPr sz="2300" spc="120" dirty="0">
                <a:latin typeface="Arial"/>
                <a:cs typeface="Arial"/>
              </a:rPr>
              <a:t>uma </a:t>
            </a:r>
            <a:r>
              <a:rPr sz="2300" spc="85" dirty="0">
                <a:latin typeface="Arial"/>
                <a:cs typeface="Arial"/>
              </a:rPr>
              <a:t>instalação </a:t>
            </a:r>
            <a:r>
              <a:rPr sz="2300" spc="260" dirty="0">
                <a:latin typeface="Arial"/>
                <a:cs typeface="Arial"/>
              </a:rPr>
              <a:t>x </a:t>
            </a:r>
            <a:r>
              <a:rPr sz="2300" spc="95" dirty="0">
                <a:latin typeface="Arial"/>
                <a:cs typeface="Arial"/>
              </a:rPr>
              <a:t>inclusão </a:t>
            </a:r>
            <a:r>
              <a:rPr sz="2300" spc="85" dirty="0">
                <a:latin typeface="Arial"/>
                <a:cs typeface="Arial"/>
              </a:rPr>
              <a:t>de</a:t>
            </a:r>
            <a:r>
              <a:rPr sz="2300" spc="-135" dirty="0">
                <a:latin typeface="Arial"/>
                <a:cs typeface="Arial"/>
              </a:rPr>
              <a:t> </a:t>
            </a:r>
            <a:r>
              <a:rPr sz="2300" spc="190" dirty="0">
                <a:latin typeface="Arial"/>
                <a:cs typeface="Arial"/>
              </a:rPr>
              <a:t>um</a:t>
            </a:r>
            <a:endParaRPr sz="2300" dirty="0">
              <a:latin typeface="Arial"/>
              <a:cs typeface="Arial"/>
            </a:endParaRPr>
          </a:p>
          <a:p>
            <a:pPr marR="1455420" algn="ctr">
              <a:spcBef>
                <a:spcPts val="5"/>
              </a:spcBef>
            </a:pPr>
            <a:r>
              <a:rPr sz="2300" spc="125" dirty="0">
                <a:latin typeface="Arial"/>
                <a:cs typeface="Arial"/>
              </a:rPr>
              <a:t>relatório </a:t>
            </a:r>
            <a:r>
              <a:rPr sz="2300" spc="85" dirty="0">
                <a:latin typeface="Arial"/>
                <a:cs typeface="Arial"/>
              </a:rPr>
              <a:t>de </a:t>
            </a:r>
            <a:r>
              <a:rPr sz="2300" spc="80" dirty="0">
                <a:latin typeface="Arial"/>
                <a:cs typeface="Arial"/>
              </a:rPr>
              <a:t>instalação </a:t>
            </a:r>
            <a:r>
              <a:rPr sz="2300" spc="70" dirty="0">
                <a:latin typeface="Arial"/>
                <a:cs typeface="Arial"/>
              </a:rPr>
              <a:t>na</a:t>
            </a:r>
            <a:r>
              <a:rPr sz="2300" spc="-30" dirty="0">
                <a:latin typeface="Arial"/>
                <a:cs typeface="Arial"/>
              </a:rPr>
              <a:t> </a:t>
            </a:r>
            <a:r>
              <a:rPr sz="2300" spc="70" dirty="0">
                <a:latin typeface="Arial"/>
                <a:cs typeface="Arial"/>
              </a:rPr>
              <a:t>aplicação.</a:t>
            </a:r>
            <a:endParaRPr sz="2300" dirty="0">
              <a:latin typeface="Arial"/>
              <a:cs typeface="Arial"/>
            </a:endParaRPr>
          </a:p>
          <a:p>
            <a:pPr marR="1503680" algn="ctr">
              <a:spcBef>
                <a:spcPts val="340"/>
              </a:spcBef>
              <a:tabLst>
                <a:tab pos="255904" algn="l"/>
              </a:tabLst>
            </a:pPr>
            <a:r>
              <a:rPr sz="2700" spc="95" dirty="0" err="1" smtClean="0">
                <a:latin typeface="Arial"/>
                <a:cs typeface="Arial"/>
              </a:rPr>
              <a:t>Inicie</a:t>
            </a:r>
            <a:r>
              <a:rPr sz="2700" spc="95" dirty="0" smtClean="0">
                <a:latin typeface="Arial"/>
                <a:cs typeface="Arial"/>
              </a:rPr>
              <a:t> </a:t>
            </a:r>
            <a:r>
              <a:rPr sz="2700" spc="-15" dirty="0">
                <a:latin typeface="Arial"/>
                <a:cs typeface="Arial"/>
              </a:rPr>
              <a:t>a </a:t>
            </a:r>
            <a:r>
              <a:rPr sz="2700" spc="105" dirty="0">
                <a:latin typeface="Arial"/>
                <a:cs typeface="Arial"/>
              </a:rPr>
              <a:t>automação </a:t>
            </a:r>
            <a:r>
              <a:rPr sz="2700" spc="120" dirty="0">
                <a:latin typeface="Arial"/>
                <a:cs typeface="Arial"/>
              </a:rPr>
              <a:t>dos </a:t>
            </a:r>
            <a:r>
              <a:rPr sz="2700" spc="90" dirty="0">
                <a:latin typeface="Arial"/>
                <a:cs typeface="Arial"/>
              </a:rPr>
              <a:t>testes</a:t>
            </a:r>
            <a:r>
              <a:rPr sz="2700" spc="150" dirty="0">
                <a:latin typeface="Arial"/>
                <a:cs typeface="Arial"/>
              </a:rPr>
              <a:t> </a:t>
            </a:r>
            <a:r>
              <a:rPr sz="2700" spc="90" dirty="0">
                <a:latin typeface="Arial"/>
                <a:cs typeface="Arial"/>
              </a:rPr>
              <a:t>cedo</a:t>
            </a:r>
            <a:endParaRPr sz="2700" dirty="0">
              <a:latin typeface="Arial"/>
              <a:cs typeface="Arial"/>
            </a:endParaRPr>
          </a:p>
          <a:p>
            <a:pPr marL="524510" indent="-228600">
              <a:spcBef>
                <a:spcPts val="365"/>
              </a:spcBef>
              <a:buClr>
                <a:srgbClr val="2CA1BE"/>
              </a:buClr>
              <a:buFont typeface="Verdana"/>
              <a:buChar char="◦"/>
              <a:tabLst>
                <a:tab pos="525145" algn="l"/>
              </a:tabLst>
            </a:pPr>
            <a:r>
              <a:rPr sz="2300" spc="80" dirty="0">
                <a:latin typeface="Arial"/>
                <a:cs typeface="Arial"/>
              </a:rPr>
              <a:t>Planejamento, </a:t>
            </a:r>
            <a:r>
              <a:rPr sz="2300" spc="90" dirty="0">
                <a:latin typeface="Arial"/>
                <a:cs typeface="Arial"/>
              </a:rPr>
              <a:t>solicitação </a:t>
            </a:r>
            <a:r>
              <a:rPr sz="2300" spc="85" dirty="0">
                <a:latin typeface="Arial"/>
                <a:cs typeface="Arial"/>
              </a:rPr>
              <a:t>de </a:t>
            </a:r>
            <a:r>
              <a:rPr sz="2300" spc="90" dirty="0">
                <a:latin typeface="Arial"/>
                <a:cs typeface="Arial"/>
              </a:rPr>
              <a:t>mudanças </a:t>
            </a:r>
            <a:r>
              <a:rPr sz="2300" spc="140" dirty="0">
                <a:latin typeface="Arial"/>
                <a:cs typeface="Arial"/>
              </a:rPr>
              <a:t>no</a:t>
            </a:r>
            <a:r>
              <a:rPr sz="2300" spc="5" dirty="0">
                <a:latin typeface="Arial"/>
                <a:cs typeface="Arial"/>
              </a:rPr>
              <a:t> </a:t>
            </a:r>
            <a:r>
              <a:rPr sz="2300" spc="125" dirty="0">
                <a:latin typeface="Arial"/>
                <a:cs typeface="Arial"/>
              </a:rPr>
              <a:t>código</a:t>
            </a:r>
            <a:endParaRPr sz="2300" dirty="0">
              <a:latin typeface="Arial"/>
              <a:cs typeface="Arial"/>
            </a:endParaRPr>
          </a:p>
          <a:p>
            <a:pPr marL="524510" indent="-228600">
              <a:spcBef>
                <a:spcPts val="305"/>
              </a:spcBef>
              <a:buClr>
                <a:srgbClr val="2CA1BE"/>
              </a:buClr>
              <a:buFont typeface="Verdana"/>
              <a:buChar char="◦"/>
              <a:tabLst>
                <a:tab pos="525145" algn="l"/>
              </a:tabLst>
            </a:pPr>
            <a:r>
              <a:rPr sz="2300" spc="95" dirty="0">
                <a:latin typeface="Arial"/>
                <a:cs typeface="Arial"/>
              </a:rPr>
              <a:t>Construa </a:t>
            </a:r>
            <a:r>
              <a:rPr sz="2300" spc="135" dirty="0">
                <a:latin typeface="Arial"/>
                <a:cs typeface="Arial"/>
              </a:rPr>
              <a:t>o</a:t>
            </a:r>
            <a:r>
              <a:rPr sz="2300" spc="40" dirty="0">
                <a:latin typeface="Arial"/>
                <a:cs typeface="Arial"/>
              </a:rPr>
              <a:t> </a:t>
            </a:r>
            <a:r>
              <a:rPr sz="2300" spc="135" dirty="0">
                <a:latin typeface="Arial"/>
                <a:cs typeface="Arial"/>
              </a:rPr>
              <a:t>framework</a:t>
            </a:r>
            <a:endParaRPr sz="2300" dirty="0">
              <a:latin typeface="Arial"/>
              <a:cs typeface="Arial"/>
            </a:endParaRPr>
          </a:p>
          <a:p>
            <a:pPr marL="524510" indent="-228600">
              <a:spcBef>
                <a:spcPts val="300"/>
              </a:spcBef>
              <a:buClr>
                <a:srgbClr val="2CA1BE"/>
              </a:buClr>
              <a:buFont typeface="Verdana"/>
              <a:buChar char="◦"/>
              <a:tabLst>
                <a:tab pos="525145" algn="l"/>
              </a:tabLst>
            </a:pPr>
            <a:r>
              <a:rPr sz="2300" spc="130" dirty="0">
                <a:latin typeface="Arial"/>
                <a:cs typeface="Arial"/>
              </a:rPr>
              <a:t>Automatize </a:t>
            </a:r>
            <a:r>
              <a:rPr sz="2300" spc="100" dirty="0">
                <a:latin typeface="Arial"/>
                <a:cs typeface="Arial"/>
              </a:rPr>
              <a:t>alguns </a:t>
            </a:r>
            <a:r>
              <a:rPr sz="2300" spc="35" dirty="0">
                <a:latin typeface="Arial"/>
                <a:cs typeface="Arial"/>
              </a:rPr>
              <a:t>casos</a:t>
            </a:r>
            <a:r>
              <a:rPr sz="2300" spc="-30" dirty="0">
                <a:latin typeface="Arial"/>
                <a:cs typeface="Arial"/>
              </a:rPr>
              <a:t> </a:t>
            </a:r>
            <a:r>
              <a:rPr sz="2300" spc="130" dirty="0">
                <a:latin typeface="Arial"/>
                <a:cs typeface="Arial"/>
              </a:rPr>
              <a:t>pilotos.</a:t>
            </a:r>
            <a:endParaRPr sz="2300" dirty="0">
              <a:latin typeface="Arial"/>
              <a:cs typeface="Arial"/>
            </a:endParaRPr>
          </a:p>
        </p:txBody>
      </p:sp>
      <p:sp>
        <p:nvSpPr>
          <p:cNvPr id="4" name="object 4"/>
          <p:cNvSpPr txBox="1"/>
          <p:nvPr/>
        </p:nvSpPr>
        <p:spPr>
          <a:xfrm>
            <a:off x="10275823" y="6546292"/>
            <a:ext cx="184150" cy="166071"/>
          </a:xfrm>
          <a:prstGeom prst="rect">
            <a:avLst/>
          </a:prstGeom>
        </p:spPr>
        <p:txBody>
          <a:bodyPr vert="horz" wrap="square" lIns="0" tIns="12065" rIns="0" bIns="0" rtlCol="0">
            <a:spAutoFit/>
          </a:bodyPr>
          <a:lstStyle/>
          <a:p>
            <a:pPr marL="12700">
              <a:spcBef>
                <a:spcPts val="95"/>
              </a:spcBef>
            </a:pPr>
            <a:r>
              <a:rPr sz="1000" spc="60" dirty="0">
                <a:latin typeface="Arial"/>
                <a:cs typeface="Arial"/>
              </a:rPr>
              <a:t>13</a:t>
            </a:r>
            <a:endParaRPr sz="1000" dirty="0">
              <a:latin typeface="Arial"/>
              <a:cs typeface="Arial"/>
            </a:endParaRPr>
          </a:p>
        </p:txBody>
      </p:sp>
      <p:sp>
        <p:nvSpPr>
          <p:cNvPr id="5" name="object 5"/>
          <p:cNvSpPr/>
          <p:nvPr/>
        </p:nvSpPr>
        <p:spPr>
          <a:xfrm>
            <a:off x="2097023" y="568451"/>
            <a:ext cx="4509516" cy="55930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5116237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4439411" y="1557527"/>
            <a:ext cx="2842260" cy="2584704"/>
          </a:xfrm>
          <a:prstGeom prst="rect">
            <a:avLst/>
          </a:prstGeom>
          <a:blipFill>
            <a:blip r:embed="rId2" cstate="print"/>
            <a:stretch>
              <a:fillRect/>
            </a:stretch>
          </a:blipFill>
        </p:spPr>
        <p:txBody>
          <a:bodyPr wrap="square" lIns="0" tIns="0" rIns="0" bIns="0" rtlCol="0"/>
          <a:lstStyle/>
          <a:p>
            <a:endParaRPr dirty="0"/>
          </a:p>
        </p:txBody>
      </p:sp>
      <p:sp>
        <p:nvSpPr>
          <p:cNvPr id="7" name="object 7"/>
          <p:cNvSpPr/>
          <p:nvPr/>
        </p:nvSpPr>
        <p:spPr>
          <a:xfrm>
            <a:off x="7121652" y="4523232"/>
            <a:ext cx="2662428" cy="534924"/>
          </a:xfrm>
          <a:prstGeom prst="rect">
            <a:avLst/>
          </a:prstGeom>
          <a:blipFill>
            <a:blip r:embed="rId3"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07156578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69668" y="1093978"/>
            <a:ext cx="7946390" cy="4084320"/>
          </a:xfrm>
          <a:prstGeom prst="rect">
            <a:avLst/>
          </a:prstGeom>
        </p:spPr>
        <p:txBody>
          <a:bodyPr vert="horz" wrap="square" lIns="0" tIns="54610" rIns="0" bIns="0" rtlCol="0">
            <a:spAutoFit/>
          </a:bodyPr>
          <a:lstStyle/>
          <a:p>
            <a:pPr marL="268605" marR="5080" indent="-256540">
              <a:lnSpc>
                <a:spcPct val="90000"/>
              </a:lnSpc>
              <a:spcBef>
                <a:spcPts val="430"/>
              </a:spcBef>
              <a:tabLst>
                <a:tab pos="268605" algn="l"/>
              </a:tabLst>
            </a:pPr>
            <a:r>
              <a:rPr sz="2800" spc="75" dirty="0" smtClean="0">
                <a:latin typeface="Arial"/>
                <a:cs typeface="Arial"/>
              </a:rPr>
              <a:t>Selenium </a:t>
            </a:r>
            <a:r>
              <a:rPr sz="2800" dirty="0">
                <a:latin typeface="Arial"/>
                <a:cs typeface="Arial"/>
              </a:rPr>
              <a:t>é </a:t>
            </a:r>
            <a:r>
              <a:rPr sz="2800" spc="229" dirty="0">
                <a:latin typeface="Arial"/>
                <a:cs typeface="Arial"/>
              </a:rPr>
              <a:t>um </a:t>
            </a:r>
            <a:r>
              <a:rPr sz="2800" spc="165" dirty="0">
                <a:latin typeface="Arial"/>
                <a:cs typeface="Arial"/>
              </a:rPr>
              <a:t>conjunto </a:t>
            </a:r>
            <a:r>
              <a:rPr sz="2800" spc="95" dirty="0">
                <a:latin typeface="Arial"/>
                <a:cs typeface="Arial"/>
              </a:rPr>
              <a:t>de </a:t>
            </a:r>
            <a:r>
              <a:rPr sz="2800" spc="125" dirty="0">
                <a:latin typeface="Arial"/>
                <a:cs typeface="Arial"/>
              </a:rPr>
              <a:t>ferramentas que  </a:t>
            </a:r>
            <a:r>
              <a:rPr sz="2800" spc="165" dirty="0">
                <a:latin typeface="Arial"/>
                <a:cs typeface="Arial"/>
              </a:rPr>
              <a:t>suportam </a:t>
            </a:r>
            <a:r>
              <a:rPr sz="2800" spc="110" dirty="0">
                <a:latin typeface="Arial"/>
                <a:cs typeface="Arial"/>
              </a:rPr>
              <a:t>automação </a:t>
            </a:r>
            <a:r>
              <a:rPr sz="2800" spc="125" dirty="0">
                <a:latin typeface="Arial"/>
                <a:cs typeface="Arial"/>
              </a:rPr>
              <a:t>rápida </a:t>
            </a:r>
            <a:r>
              <a:rPr sz="2800" spc="100" dirty="0">
                <a:latin typeface="Arial"/>
                <a:cs typeface="Arial"/>
              </a:rPr>
              <a:t>de </a:t>
            </a:r>
            <a:r>
              <a:rPr sz="2800" spc="105" dirty="0">
                <a:latin typeface="Arial"/>
                <a:cs typeface="Arial"/>
              </a:rPr>
              <a:t>teste </a:t>
            </a:r>
            <a:r>
              <a:rPr sz="2800" spc="95" dirty="0">
                <a:latin typeface="Arial"/>
                <a:cs typeface="Arial"/>
              </a:rPr>
              <a:t>de  </a:t>
            </a:r>
            <a:r>
              <a:rPr sz="2800" spc="125" dirty="0">
                <a:latin typeface="Arial"/>
                <a:cs typeface="Arial"/>
              </a:rPr>
              <a:t>software </a:t>
            </a:r>
            <a:r>
              <a:rPr sz="2800" spc="95" dirty="0">
                <a:latin typeface="Arial"/>
                <a:cs typeface="Arial"/>
              </a:rPr>
              <a:t>para </a:t>
            </a:r>
            <a:r>
              <a:rPr sz="2800" b="1" spc="-30" dirty="0">
                <a:latin typeface="Arial"/>
                <a:cs typeface="Arial"/>
              </a:rPr>
              <a:t>aplicações</a:t>
            </a:r>
            <a:r>
              <a:rPr sz="2800" b="1" spc="130" dirty="0">
                <a:latin typeface="Arial"/>
                <a:cs typeface="Arial"/>
              </a:rPr>
              <a:t> </a:t>
            </a:r>
            <a:r>
              <a:rPr sz="2800" b="1" spc="40" dirty="0">
                <a:latin typeface="Arial"/>
                <a:cs typeface="Arial"/>
              </a:rPr>
              <a:t>web</a:t>
            </a:r>
            <a:r>
              <a:rPr sz="2800" spc="40" dirty="0">
                <a:latin typeface="Arial"/>
                <a:cs typeface="Arial"/>
              </a:rPr>
              <a:t>.</a:t>
            </a:r>
            <a:endParaRPr sz="2800" dirty="0">
              <a:latin typeface="Arial"/>
              <a:cs typeface="Arial"/>
            </a:endParaRPr>
          </a:p>
          <a:p>
            <a:pPr marL="268605" marR="213360" indent="-256540">
              <a:lnSpc>
                <a:spcPts val="3030"/>
              </a:lnSpc>
              <a:spcBef>
                <a:spcPts val="3654"/>
              </a:spcBef>
              <a:tabLst>
                <a:tab pos="268605" algn="l"/>
              </a:tabLst>
            </a:pPr>
            <a:r>
              <a:rPr sz="2800" spc="90" dirty="0" err="1" smtClean="0">
                <a:latin typeface="Arial"/>
                <a:cs typeface="Arial"/>
              </a:rPr>
              <a:t>Suporta</a:t>
            </a:r>
            <a:r>
              <a:rPr sz="2800" spc="90" dirty="0" smtClean="0">
                <a:latin typeface="Arial"/>
                <a:cs typeface="Arial"/>
              </a:rPr>
              <a:t> </a:t>
            </a:r>
            <a:r>
              <a:rPr sz="2800" spc="-85" dirty="0">
                <a:latin typeface="Arial"/>
                <a:cs typeface="Arial"/>
              </a:rPr>
              <a:t>Java, </a:t>
            </a:r>
            <a:r>
              <a:rPr sz="2800" spc="5" dirty="0">
                <a:latin typeface="Arial"/>
                <a:cs typeface="Arial"/>
              </a:rPr>
              <a:t>JavaScript, </a:t>
            </a:r>
            <a:r>
              <a:rPr sz="2800" spc="55" dirty="0">
                <a:latin typeface="Arial"/>
                <a:cs typeface="Arial"/>
              </a:rPr>
              <a:t>Ruby, </a:t>
            </a:r>
            <a:r>
              <a:rPr sz="2800" spc="110" dirty="0">
                <a:latin typeface="Arial"/>
                <a:cs typeface="Arial"/>
              </a:rPr>
              <a:t>c#, </a:t>
            </a:r>
            <a:r>
              <a:rPr sz="2800" spc="85" dirty="0">
                <a:latin typeface="Arial"/>
                <a:cs typeface="Arial"/>
              </a:rPr>
              <a:t>Python </a:t>
            </a:r>
            <a:r>
              <a:rPr sz="2800" dirty="0">
                <a:latin typeface="Arial"/>
                <a:cs typeface="Arial"/>
              </a:rPr>
              <a:t>e  </a:t>
            </a:r>
            <a:r>
              <a:rPr sz="2800" spc="130" dirty="0">
                <a:latin typeface="Arial"/>
                <a:cs typeface="Arial"/>
              </a:rPr>
              <a:t>outras</a:t>
            </a:r>
            <a:r>
              <a:rPr sz="2800" spc="135" dirty="0">
                <a:latin typeface="Arial"/>
                <a:cs typeface="Arial"/>
              </a:rPr>
              <a:t> </a:t>
            </a:r>
            <a:r>
              <a:rPr sz="2800" spc="125" dirty="0">
                <a:latin typeface="Arial"/>
                <a:cs typeface="Arial"/>
              </a:rPr>
              <a:t>linguagens</a:t>
            </a:r>
            <a:endParaRPr sz="2800" dirty="0">
              <a:latin typeface="Arial"/>
              <a:cs typeface="Arial"/>
            </a:endParaRPr>
          </a:p>
          <a:p>
            <a:pPr marL="268605" marR="64769" indent="-256540">
              <a:lnSpc>
                <a:spcPct val="90000"/>
              </a:lnSpc>
              <a:spcBef>
                <a:spcPts val="3765"/>
              </a:spcBef>
              <a:tabLst>
                <a:tab pos="268605" algn="l"/>
              </a:tabLst>
            </a:pPr>
            <a:r>
              <a:rPr sz="2800" spc="70" dirty="0" err="1" smtClean="0">
                <a:latin typeface="Arial"/>
                <a:cs typeface="Arial"/>
              </a:rPr>
              <a:t>Simula</a:t>
            </a:r>
            <a:r>
              <a:rPr sz="2800" spc="70" dirty="0" smtClean="0">
                <a:latin typeface="Arial"/>
                <a:cs typeface="Arial"/>
              </a:rPr>
              <a:t> </a:t>
            </a:r>
            <a:r>
              <a:rPr sz="2800" spc="-15" dirty="0">
                <a:latin typeface="Arial"/>
                <a:cs typeface="Arial"/>
              </a:rPr>
              <a:t>a </a:t>
            </a:r>
            <a:r>
              <a:rPr sz="2800" spc="65" dirty="0">
                <a:latin typeface="Arial"/>
                <a:cs typeface="Arial"/>
              </a:rPr>
              <a:t>navegação </a:t>
            </a:r>
            <a:r>
              <a:rPr sz="2800" spc="175" dirty="0">
                <a:latin typeface="Arial"/>
                <a:cs typeface="Arial"/>
              </a:rPr>
              <a:t>do </a:t>
            </a:r>
            <a:r>
              <a:rPr sz="2800" spc="130" dirty="0">
                <a:latin typeface="Arial"/>
                <a:cs typeface="Arial"/>
              </a:rPr>
              <a:t>usuário </a:t>
            </a:r>
            <a:r>
              <a:rPr sz="2800" spc="75" dirty="0">
                <a:latin typeface="Arial"/>
                <a:cs typeface="Arial"/>
              </a:rPr>
              <a:t>pelas  </a:t>
            </a:r>
            <a:r>
              <a:rPr sz="2800" spc="105" dirty="0">
                <a:latin typeface="Arial"/>
                <a:cs typeface="Arial"/>
              </a:rPr>
              <a:t>páginas </a:t>
            </a:r>
            <a:r>
              <a:rPr sz="2800" dirty="0">
                <a:latin typeface="Arial"/>
                <a:cs typeface="Arial"/>
              </a:rPr>
              <a:t>e </a:t>
            </a:r>
            <a:r>
              <a:rPr sz="2800" spc="110" dirty="0">
                <a:latin typeface="Arial"/>
                <a:cs typeface="Arial"/>
              </a:rPr>
              <a:t>verifica </a:t>
            </a:r>
            <a:r>
              <a:rPr sz="2800" spc="185" dirty="0">
                <a:latin typeface="Arial"/>
                <a:cs typeface="Arial"/>
              </a:rPr>
              <a:t>por </a:t>
            </a:r>
            <a:r>
              <a:rPr sz="2800" spc="85" dirty="0">
                <a:latin typeface="Arial"/>
                <a:cs typeface="Arial"/>
              </a:rPr>
              <a:t>valores </a:t>
            </a:r>
            <a:r>
              <a:rPr sz="2800" spc="80" dirty="0">
                <a:latin typeface="Arial"/>
                <a:cs typeface="Arial"/>
              </a:rPr>
              <a:t>específicos na  </a:t>
            </a:r>
            <a:r>
              <a:rPr sz="2800" spc="114" dirty="0">
                <a:latin typeface="Arial"/>
                <a:cs typeface="Arial"/>
              </a:rPr>
              <a:t>página.</a:t>
            </a:r>
            <a:endParaRPr sz="2800" dirty="0">
              <a:latin typeface="Arial"/>
              <a:cs typeface="Arial"/>
            </a:endParaRPr>
          </a:p>
        </p:txBody>
      </p:sp>
      <p:sp>
        <p:nvSpPr>
          <p:cNvPr id="3" name="object 3"/>
          <p:cNvSpPr/>
          <p:nvPr/>
        </p:nvSpPr>
        <p:spPr>
          <a:xfrm>
            <a:off x="4837176" y="289559"/>
            <a:ext cx="2592324" cy="492252"/>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90269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
            <a:ext cx="9144000" cy="5931242"/>
          </a:xfrm>
          <a:prstGeom prst="rect">
            <a:avLst/>
          </a:prstGeom>
        </p:spPr>
      </p:pic>
      <p:pic>
        <p:nvPicPr>
          <p:cNvPr id="8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52" y="568439"/>
            <a:ext cx="4920234" cy="552462"/>
          </a:xfrm>
          <a:prstGeom prst="rect">
            <a:avLst/>
          </a:prstGeom>
        </p:spPr>
      </p:pic>
      <p:sp>
        <p:nvSpPr>
          <p:cNvPr id="2" name="text 1"/>
          <p:cNvSpPr txBox="1"/>
          <p:nvPr/>
        </p:nvSpPr>
        <p:spPr>
          <a:xfrm>
            <a:off x="2072641" y="1510770"/>
            <a:ext cx="166071" cy="415498"/>
          </a:xfrm>
          <a:prstGeom prst="rect">
            <a:avLst/>
          </a:prstGeom>
        </p:spPr>
        <p:txBody>
          <a:bodyPr vert="horz" wrap="none" lIns="0" tIns="0" rIns="0" bIns="0" rtlCol="0">
            <a:spAutoFit/>
          </a:bodyPr>
          <a:lstStyle/>
          <a:p>
            <a:r>
              <a:rPr sz="1350" spc="10" dirty="0">
                <a:solidFill>
                  <a:srgbClr val="2DA2BF"/>
                </a:solidFill>
                <a:latin typeface="Lucida Sans Unicode"/>
                <a:cs typeface="Lucida Sans Unicode"/>
              </a:rPr>
              <a:t>5.</a:t>
            </a:r>
            <a:endParaRPr sz="1300">
              <a:latin typeface="Lucida Sans Unicode"/>
              <a:cs typeface="Lucida Sans Unicode"/>
            </a:endParaRPr>
          </a:p>
          <a:p>
            <a:r>
              <a:rPr sz="1350" spc="10" dirty="0">
                <a:solidFill>
                  <a:srgbClr val="2DA2BF"/>
                </a:solidFill>
                <a:latin typeface="Lucida Sans Unicode"/>
                <a:cs typeface="Lucida Sans Unicode"/>
              </a:rPr>
              <a:t>6.</a:t>
            </a:r>
            <a:endParaRPr sz="1300">
              <a:latin typeface="Lucida Sans Unicode"/>
              <a:cs typeface="Lucida Sans Unicode"/>
            </a:endParaRPr>
          </a:p>
        </p:txBody>
      </p:sp>
      <p:sp>
        <p:nvSpPr>
          <p:cNvPr id="3" name="text 1"/>
          <p:cNvSpPr txBox="1"/>
          <p:nvPr/>
        </p:nvSpPr>
        <p:spPr>
          <a:xfrm>
            <a:off x="2453945" y="1420574"/>
            <a:ext cx="604653" cy="307777"/>
          </a:xfrm>
          <a:prstGeom prst="rect">
            <a:avLst/>
          </a:prstGeom>
        </p:spPr>
        <p:txBody>
          <a:bodyPr vert="horz" wrap="none" lIns="0" tIns="0" rIns="0" bIns="0" rtlCol="0">
            <a:spAutoFit/>
          </a:bodyPr>
          <a:lstStyle/>
          <a:p>
            <a:r>
              <a:rPr sz="2000" spc="10" dirty="0">
                <a:latin typeface="Lucida Sans Unicode"/>
                <a:cs typeface="Lucida Sans Unicode"/>
              </a:rPr>
              <a:t>Você</a:t>
            </a:r>
            <a:endParaRPr sz="2000">
              <a:latin typeface="Lucida Sans Unicode"/>
              <a:cs typeface="Lucida Sans Unicode"/>
            </a:endParaRPr>
          </a:p>
        </p:txBody>
      </p:sp>
      <p:sp>
        <p:nvSpPr>
          <p:cNvPr id="4" name="text 1"/>
          <p:cNvSpPr txBox="1"/>
          <p:nvPr/>
        </p:nvSpPr>
        <p:spPr>
          <a:xfrm>
            <a:off x="3128646" y="1420574"/>
            <a:ext cx="2702663" cy="307777"/>
          </a:xfrm>
          <a:prstGeom prst="rect">
            <a:avLst/>
          </a:prstGeom>
        </p:spPr>
        <p:txBody>
          <a:bodyPr vert="horz" wrap="none" lIns="0" tIns="0" rIns="0" bIns="0" rtlCol="0">
            <a:spAutoFit/>
          </a:bodyPr>
          <a:lstStyle/>
          <a:p>
            <a:r>
              <a:rPr sz="2000" spc="10" dirty="0">
                <a:latin typeface="Lucida Sans Unicode"/>
                <a:cs typeface="Lucida Sans Unicode"/>
              </a:rPr>
              <a:t>tem um caso de teste</a:t>
            </a:r>
            <a:endParaRPr sz="2000">
              <a:latin typeface="Lucida Sans Unicode"/>
              <a:cs typeface="Lucida Sans Unicode"/>
            </a:endParaRPr>
          </a:p>
        </p:txBody>
      </p:sp>
      <p:sp>
        <p:nvSpPr>
          <p:cNvPr id="5" name="text 1"/>
          <p:cNvSpPr txBox="1"/>
          <p:nvPr/>
        </p:nvSpPr>
        <p:spPr>
          <a:xfrm>
            <a:off x="5859262" y="1420573"/>
            <a:ext cx="2902398" cy="303160"/>
          </a:xfrm>
          <a:prstGeom prst="rect">
            <a:avLst/>
          </a:prstGeom>
        </p:spPr>
        <p:txBody>
          <a:bodyPr vert="horz" wrap="none" lIns="0" tIns="0" rIns="0" bIns="0" rtlCol="0">
            <a:spAutoFit/>
          </a:bodyPr>
          <a:lstStyle/>
          <a:p>
            <a:r>
              <a:rPr sz="1970" spc="10" dirty="0">
                <a:latin typeface="Lucida Sans Unicode"/>
                <a:cs typeface="Lucida Sans Unicode"/>
              </a:rPr>
              <a:t>no qual um dos lados é</a:t>
            </a:r>
            <a:endParaRPr sz="1900">
              <a:latin typeface="Lucida Sans Unicode"/>
              <a:cs typeface="Lucida Sans Unicode"/>
            </a:endParaRPr>
          </a:p>
        </p:txBody>
      </p:sp>
      <p:sp>
        <p:nvSpPr>
          <p:cNvPr id="6" name="text 1"/>
          <p:cNvSpPr txBox="1"/>
          <p:nvPr/>
        </p:nvSpPr>
        <p:spPr>
          <a:xfrm>
            <a:off x="8827337" y="1420574"/>
            <a:ext cx="666849" cy="307777"/>
          </a:xfrm>
          <a:prstGeom prst="rect">
            <a:avLst/>
          </a:prstGeom>
        </p:spPr>
        <p:txBody>
          <a:bodyPr vert="horz" wrap="none" lIns="0" tIns="0" rIns="0" bIns="0" rtlCol="0">
            <a:spAutoFit/>
          </a:bodyPr>
          <a:lstStyle/>
          <a:p>
            <a:r>
              <a:rPr sz="2000" spc="10" dirty="0">
                <a:latin typeface="Lucida Sans Unicode"/>
                <a:cs typeface="Lucida Sans Unicode"/>
              </a:rPr>
              <a:t>zero?</a:t>
            </a:r>
            <a:endParaRPr sz="2000">
              <a:latin typeface="Lucida Sans Unicode"/>
              <a:cs typeface="Lucida Sans Unicode"/>
            </a:endParaRPr>
          </a:p>
        </p:txBody>
      </p:sp>
      <p:sp>
        <p:nvSpPr>
          <p:cNvPr id="7" name="text 1"/>
          <p:cNvSpPr txBox="1"/>
          <p:nvPr/>
        </p:nvSpPr>
        <p:spPr>
          <a:xfrm>
            <a:off x="2453945" y="1714705"/>
            <a:ext cx="7586051" cy="303160"/>
          </a:xfrm>
          <a:prstGeom prst="rect">
            <a:avLst/>
          </a:prstGeom>
        </p:spPr>
        <p:txBody>
          <a:bodyPr vert="horz" wrap="none" lIns="0" tIns="0" rIns="0" bIns="0" rtlCol="0">
            <a:spAutoFit/>
          </a:bodyPr>
          <a:lstStyle/>
          <a:p>
            <a:r>
              <a:rPr sz="1970" spc="10" dirty="0">
                <a:latin typeface="Lucida Sans Unicode"/>
                <a:cs typeface="Lucida Sans Unicode"/>
              </a:rPr>
              <a:t>Você tem um caso de teste no qual um dos lados tem o valor</a:t>
            </a:r>
            <a:endParaRPr sz="1900">
              <a:latin typeface="Lucida Sans Unicode"/>
              <a:cs typeface="Lucida Sans Unicode"/>
            </a:endParaRPr>
          </a:p>
        </p:txBody>
      </p:sp>
      <p:sp>
        <p:nvSpPr>
          <p:cNvPr id="8" name="text 1"/>
          <p:cNvSpPr txBox="1"/>
          <p:nvPr/>
        </p:nvSpPr>
        <p:spPr>
          <a:xfrm>
            <a:off x="2453945" y="1958546"/>
            <a:ext cx="1183337" cy="307777"/>
          </a:xfrm>
          <a:prstGeom prst="rect">
            <a:avLst/>
          </a:prstGeom>
        </p:spPr>
        <p:txBody>
          <a:bodyPr vert="horz" wrap="none" lIns="0" tIns="0" rIns="0" bIns="0" rtlCol="0">
            <a:spAutoFit/>
          </a:bodyPr>
          <a:lstStyle/>
          <a:p>
            <a:r>
              <a:rPr sz="2000" spc="10" dirty="0">
                <a:latin typeface="Lucida Sans Unicode"/>
                <a:cs typeface="Lucida Sans Unicode"/>
              </a:rPr>
              <a:t>negativo?</a:t>
            </a:r>
            <a:endParaRPr sz="2000">
              <a:latin typeface="Lucida Sans Unicode"/>
              <a:cs typeface="Lucida Sans Unicode"/>
            </a:endParaRPr>
          </a:p>
        </p:txBody>
      </p:sp>
      <p:sp>
        <p:nvSpPr>
          <p:cNvPr id="9" name="text 1"/>
          <p:cNvSpPr txBox="1"/>
          <p:nvPr/>
        </p:nvSpPr>
        <p:spPr>
          <a:xfrm>
            <a:off x="2072641" y="2342874"/>
            <a:ext cx="166071" cy="207749"/>
          </a:xfrm>
          <a:prstGeom prst="rect">
            <a:avLst/>
          </a:prstGeom>
        </p:spPr>
        <p:txBody>
          <a:bodyPr vert="horz" wrap="none" lIns="0" tIns="0" rIns="0" bIns="0" rtlCol="0">
            <a:spAutoFit/>
          </a:bodyPr>
          <a:lstStyle/>
          <a:p>
            <a:r>
              <a:rPr sz="1350" spc="10" dirty="0">
                <a:solidFill>
                  <a:srgbClr val="2DA2BF"/>
                </a:solidFill>
                <a:latin typeface="Lucida Sans Unicode"/>
                <a:cs typeface="Lucida Sans Unicode"/>
              </a:rPr>
              <a:t>7.</a:t>
            </a:r>
            <a:endParaRPr sz="1300">
              <a:latin typeface="Lucida Sans Unicode"/>
              <a:cs typeface="Lucida Sans Unicode"/>
            </a:endParaRPr>
          </a:p>
        </p:txBody>
      </p:sp>
      <p:sp>
        <p:nvSpPr>
          <p:cNvPr id="10" name="text 1"/>
          <p:cNvSpPr txBox="1"/>
          <p:nvPr/>
        </p:nvSpPr>
        <p:spPr>
          <a:xfrm>
            <a:off x="2453945" y="2252678"/>
            <a:ext cx="604653" cy="307777"/>
          </a:xfrm>
          <a:prstGeom prst="rect">
            <a:avLst/>
          </a:prstGeom>
        </p:spPr>
        <p:txBody>
          <a:bodyPr vert="horz" wrap="none" lIns="0" tIns="0" rIns="0" bIns="0" rtlCol="0">
            <a:spAutoFit/>
          </a:bodyPr>
          <a:lstStyle/>
          <a:p>
            <a:r>
              <a:rPr sz="2000" spc="10" dirty="0">
                <a:latin typeface="Lucida Sans Unicode"/>
                <a:cs typeface="Lucida Sans Unicode"/>
              </a:rPr>
              <a:t>Você</a:t>
            </a:r>
            <a:endParaRPr sz="2000">
              <a:latin typeface="Lucida Sans Unicode"/>
              <a:cs typeface="Lucida Sans Unicode"/>
            </a:endParaRPr>
          </a:p>
        </p:txBody>
      </p:sp>
      <p:sp>
        <p:nvSpPr>
          <p:cNvPr id="11" name="text 1"/>
          <p:cNvSpPr txBox="1"/>
          <p:nvPr/>
        </p:nvSpPr>
        <p:spPr>
          <a:xfrm>
            <a:off x="3128646" y="2252678"/>
            <a:ext cx="2702663" cy="307777"/>
          </a:xfrm>
          <a:prstGeom prst="rect">
            <a:avLst/>
          </a:prstGeom>
        </p:spPr>
        <p:txBody>
          <a:bodyPr vert="horz" wrap="none" lIns="0" tIns="0" rIns="0" bIns="0" rtlCol="0">
            <a:spAutoFit/>
          </a:bodyPr>
          <a:lstStyle/>
          <a:p>
            <a:r>
              <a:rPr sz="2000" spc="10" dirty="0">
                <a:latin typeface="Lucida Sans Unicode"/>
                <a:cs typeface="Lucida Sans Unicode"/>
              </a:rPr>
              <a:t>tem um caso de teste</a:t>
            </a:r>
            <a:endParaRPr sz="2000">
              <a:latin typeface="Lucida Sans Unicode"/>
              <a:cs typeface="Lucida Sans Unicode"/>
            </a:endParaRPr>
          </a:p>
        </p:txBody>
      </p:sp>
      <p:sp>
        <p:nvSpPr>
          <p:cNvPr id="12" name="text 1"/>
          <p:cNvSpPr txBox="1"/>
          <p:nvPr/>
        </p:nvSpPr>
        <p:spPr>
          <a:xfrm>
            <a:off x="5859262" y="2252677"/>
            <a:ext cx="4106252" cy="303160"/>
          </a:xfrm>
          <a:prstGeom prst="rect">
            <a:avLst/>
          </a:prstGeom>
        </p:spPr>
        <p:txBody>
          <a:bodyPr vert="horz" wrap="none" lIns="0" tIns="0" rIns="0" bIns="0" rtlCol="0">
            <a:spAutoFit/>
          </a:bodyPr>
          <a:lstStyle/>
          <a:p>
            <a:r>
              <a:rPr sz="1970" spc="10" dirty="0">
                <a:latin typeface="Lucida Sans Unicode"/>
                <a:cs typeface="Lucida Sans Unicode"/>
              </a:rPr>
              <a:t>com 3 inteiros maiores que zero,</a:t>
            </a:r>
            <a:endParaRPr sz="1900">
              <a:latin typeface="Lucida Sans Unicode"/>
              <a:cs typeface="Lucida Sans Unicode"/>
            </a:endParaRPr>
          </a:p>
        </p:txBody>
      </p:sp>
      <p:sp>
        <p:nvSpPr>
          <p:cNvPr id="13" name="text 1"/>
          <p:cNvSpPr txBox="1"/>
          <p:nvPr/>
        </p:nvSpPr>
        <p:spPr>
          <a:xfrm>
            <a:off x="2453944" y="2496183"/>
            <a:ext cx="7042954" cy="303160"/>
          </a:xfrm>
          <a:prstGeom prst="rect">
            <a:avLst/>
          </a:prstGeom>
        </p:spPr>
        <p:txBody>
          <a:bodyPr vert="horz" wrap="none" lIns="0" tIns="0" rIns="0" bIns="0" rtlCol="0">
            <a:spAutoFit/>
          </a:bodyPr>
          <a:lstStyle/>
          <a:p>
            <a:r>
              <a:rPr sz="1970" spc="10" dirty="0">
                <a:latin typeface="Lucida Sans Unicode"/>
                <a:cs typeface="Lucida Sans Unicode"/>
              </a:rPr>
              <a:t>onde a soma de dois lados é igual ao terceiro lado? (Se o</a:t>
            </a:r>
            <a:endParaRPr sz="1900">
              <a:latin typeface="Lucida Sans Unicode"/>
              <a:cs typeface="Lucida Sans Unicode"/>
            </a:endParaRPr>
          </a:p>
        </p:txBody>
      </p:sp>
      <p:sp>
        <p:nvSpPr>
          <p:cNvPr id="14" name="text 1"/>
          <p:cNvSpPr txBox="1"/>
          <p:nvPr/>
        </p:nvSpPr>
        <p:spPr>
          <a:xfrm>
            <a:off x="2453945" y="2740738"/>
            <a:ext cx="7614585" cy="303160"/>
          </a:xfrm>
          <a:prstGeom prst="rect">
            <a:avLst/>
          </a:prstGeom>
        </p:spPr>
        <p:txBody>
          <a:bodyPr vert="horz" wrap="none" lIns="0" tIns="0" rIns="0" bIns="0" rtlCol="0">
            <a:spAutoFit/>
          </a:bodyPr>
          <a:lstStyle/>
          <a:p>
            <a:r>
              <a:rPr sz="1970" spc="10" dirty="0">
                <a:latin typeface="Lucida Sans Unicode"/>
                <a:cs typeface="Lucida Sans Unicode"/>
              </a:rPr>
              <a:t>programa disser que 1,2,3 representa um triângulo escaleno,</a:t>
            </a:r>
            <a:endParaRPr sz="1900">
              <a:latin typeface="Lucida Sans Unicode"/>
              <a:cs typeface="Lucida Sans Unicode"/>
            </a:endParaRPr>
          </a:p>
        </p:txBody>
      </p:sp>
      <p:sp>
        <p:nvSpPr>
          <p:cNvPr id="15" name="text 1"/>
          <p:cNvSpPr txBox="1"/>
          <p:nvPr/>
        </p:nvSpPr>
        <p:spPr>
          <a:xfrm>
            <a:off x="2453944" y="2984578"/>
            <a:ext cx="2592056" cy="303160"/>
          </a:xfrm>
          <a:prstGeom prst="rect">
            <a:avLst/>
          </a:prstGeom>
        </p:spPr>
        <p:txBody>
          <a:bodyPr vert="horz" wrap="none" lIns="0" tIns="0" rIns="0" bIns="0" rtlCol="0">
            <a:spAutoFit/>
          </a:bodyPr>
          <a:lstStyle/>
          <a:p>
            <a:r>
              <a:rPr sz="1970" spc="10" dirty="0">
                <a:latin typeface="Lucida Sans Unicode"/>
                <a:cs typeface="Lucida Sans Unicode"/>
              </a:rPr>
              <a:t>ele contém um erro.)</a:t>
            </a:r>
            <a:endParaRPr sz="1900">
              <a:latin typeface="Lucida Sans Unicode"/>
              <a:cs typeface="Lucida Sans Unicode"/>
            </a:endParaRPr>
          </a:p>
        </p:txBody>
      </p:sp>
      <p:sp>
        <p:nvSpPr>
          <p:cNvPr id="16" name="text 1"/>
          <p:cNvSpPr txBox="1"/>
          <p:nvPr/>
        </p:nvSpPr>
        <p:spPr>
          <a:xfrm>
            <a:off x="2072641" y="3370431"/>
            <a:ext cx="166071" cy="207749"/>
          </a:xfrm>
          <a:prstGeom prst="rect">
            <a:avLst/>
          </a:prstGeom>
        </p:spPr>
        <p:txBody>
          <a:bodyPr vert="horz" wrap="none" lIns="0" tIns="0" rIns="0" bIns="0" rtlCol="0">
            <a:spAutoFit/>
          </a:bodyPr>
          <a:lstStyle/>
          <a:p>
            <a:r>
              <a:rPr sz="1350" spc="10" dirty="0">
                <a:solidFill>
                  <a:srgbClr val="2DA2BF"/>
                </a:solidFill>
                <a:latin typeface="Lucida Sans Unicode"/>
                <a:cs typeface="Lucida Sans Unicode"/>
              </a:rPr>
              <a:t>8.</a:t>
            </a:r>
            <a:endParaRPr sz="1300">
              <a:latin typeface="Lucida Sans Unicode"/>
              <a:cs typeface="Lucida Sans Unicode"/>
            </a:endParaRPr>
          </a:p>
        </p:txBody>
      </p:sp>
      <p:sp>
        <p:nvSpPr>
          <p:cNvPr id="17" name="text 1"/>
          <p:cNvSpPr txBox="1"/>
          <p:nvPr/>
        </p:nvSpPr>
        <p:spPr>
          <a:xfrm>
            <a:off x="2453945" y="3280235"/>
            <a:ext cx="604653" cy="307777"/>
          </a:xfrm>
          <a:prstGeom prst="rect">
            <a:avLst/>
          </a:prstGeom>
        </p:spPr>
        <p:txBody>
          <a:bodyPr vert="horz" wrap="none" lIns="0" tIns="0" rIns="0" bIns="0" rtlCol="0">
            <a:spAutoFit/>
          </a:bodyPr>
          <a:lstStyle/>
          <a:p>
            <a:r>
              <a:rPr sz="2000" spc="10" dirty="0">
                <a:latin typeface="Lucida Sans Unicode"/>
                <a:cs typeface="Lucida Sans Unicode"/>
              </a:rPr>
              <a:t>Você</a:t>
            </a:r>
            <a:endParaRPr sz="2000">
              <a:latin typeface="Lucida Sans Unicode"/>
              <a:cs typeface="Lucida Sans Unicode"/>
            </a:endParaRPr>
          </a:p>
        </p:txBody>
      </p:sp>
      <p:sp>
        <p:nvSpPr>
          <p:cNvPr id="18" name="text 1"/>
          <p:cNvSpPr txBox="1"/>
          <p:nvPr/>
        </p:nvSpPr>
        <p:spPr>
          <a:xfrm>
            <a:off x="3128646" y="3280234"/>
            <a:ext cx="2904321" cy="303160"/>
          </a:xfrm>
          <a:prstGeom prst="rect">
            <a:avLst/>
          </a:prstGeom>
        </p:spPr>
        <p:txBody>
          <a:bodyPr vert="horz" wrap="none" lIns="0" tIns="0" rIns="0" bIns="0" rtlCol="0">
            <a:spAutoFit/>
          </a:bodyPr>
          <a:lstStyle/>
          <a:p>
            <a:r>
              <a:rPr sz="1970" spc="10" dirty="0">
                <a:latin typeface="Lucida Sans Unicode"/>
                <a:cs typeface="Lucida Sans Unicode"/>
              </a:rPr>
              <a:t>tem no mínimo 3 casos</a:t>
            </a:r>
            <a:endParaRPr sz="1900">
              <a:latin typeface="Lucida Sans Unicode"/>
              <a:cs typeface="Lucida Sans Unicode"/>
            </a:endParaRPr>
          </a:p>
        </p:txBody>
      </p:sp>
      <p:sp>
        <p:nvSpPr>
          <p:cNvPr id="19" name="text 1"/>
          <p:cNvSpPr txBox="1"/>
          <p:nvPr/>
        </p:nvSpPr>
        <p:spPr>
          <a:xfrm>
            <a:off x="6096719" y="3280235"/>
            <a:ext cx="1005725" cy="307777"/>
          </a:xfrm>
          <a:prstGeom prst="rect">
            <a:avLst/>
          </a:prstGeom>
        </p:spPr>
        <p:txBody>
          <a:bodyPr vert="horz" wrap="none" lIns="0" tIns="0" rIns="0" bIns="0" rtlCol="0">
            <a:spAutoFit/>
          </a:bodyPr>
          <a:lstStyle/>
          <a:p>
            <a:r>
              <a:rPr sz="2000" spc="10" dirty="0">
                <a:latin typeface="Lucida Sans Unicode"/>
                <a:cs typeface="Lucida Sans Unicode"/>
              </a:rPr>
              <a:t>de teste</a:t>
            </a:r>
            <a:endParaRPr sz="2000">
              <a:latin typeface="Lucida Sans Unicode"/>
              <a:cs typeface="Lucida Sans Unicode"/>
            </a:endParaRPr>
          </a:p>
        </p:txBody>
      </p:sp>
      <p:sp>
        <p:nvSpPr>
          <p:cNvPr id="20" name="text 1"/>
          <p:cNvSpPr txBox="1"/>
          <p:nvPr/>
        </p:nvSpPr>
        <p:spPr>
          <a:xfrm>
            <a:off x="7163108" y="3280234"/>
            <a:ext cx="2748509" cy="303160"/>
          </a:xfrm>
          <a:prstGeom prst="rect">
            <a:avLst/>
          </a:prstGeom>
        </p:spPr>
        <p:txBody>
          <a:bodyPr vert="horz" wrap="none" lIns="0" tIns="0" rIns="0" bIns="0" rtlCol="0">
            <a:spAutoFit/>
          </a:bodyPr>
          <a:lstStyle/>
          <a:p>
            <a:r>
              <a:rPr sz="1970" spc="10" dirty="0">
                <a:latin typeface="Lucida Sans Unicode"/>
                <a:cs typeface="Lucida Sans Unicode"/>
              </a:rPr>
              <a:t>da categoria 7 para as</a:t>
            </a:r>
            <a:endParaRPr sz="1900">
              <a:latin typeface="Lucida Sans Unicode"/>
              <a:cs typeface="Lucida Sans Unicode"/>
            </a:endParaRPr>
          </a:p>
        </p:txBody>
      </p:sp>
      <p:sp>
        <p:nvSpPr>
          <p:cNvPr id="21" name="text 1"/>
          <p:cNvSpPr txBox="1"/>
          <p:nvPr/>
        </p:nvSpPr>
        <p:spPr>
          <a:xfrm>
            <a:off x="2453944" y="3524074"/>
            <a:ext cx="7628050" cy="303160"/>
          </a:xfrm>
          <a:prstGeom prst="rect">
            <a:avLst/>
          </a:prstGeom>
        </p:spPr>
        <p:txBody>
          <a:bodyPr vert="horz" wrap="none" lIns="0" tIns="0" rIns="0" bIns="0" rtlCol="0">
            <a:spAutoFit/>
          </a:bodyPr>
          <a:lstStyle/>
          <a:p>
            <a:r>
              <a:rPr sz="1970" spc="10" dirty="0">
                <a:latin typeface="Lucida Sans Unicode"/>
                <a:cs typeface="Lucida Sans Unicode"/>
              </a:rPr>
              <a:t>quais você tentou as três permutações ? (1,2,3; 1,3,2 e 3,1,2)</a:t>
            </a:r>
            <a:endParaRPr sz="1900">
              <a:latin typeface="Lucida Sans Unicode"/>
              <a:cs typeface="Lucida Sans Unicode"/>
            </a:endParaRPr>
          </a:p>
        </p:txBody>
      </p:sp>
      <p:sp>
        <p:nvSpPr>
          <p:cNvPr id="22" name="text 1"/>
          <p:cNvSpPr txBox="1"/>
          <p:nvPr/>
        </p:nvSpPr>
        <p:spPr>
          <a:xfrm>
            <a:off x="2072641" y="3908069"/>
            <a:ext cx="166071" cy="207749"/>
          </a:xfrm>
          <a:prstGeom prst="rect">
            <a:avLst/>
          </a:prstGeom>
        </p:spPr>
        <p:txBody>
          <a:bodyPr vert="horz" wrap="none" lIns="0" tIns="0" rIns="0" bIns="0" rtlCol="0">
            <a:spAutoFit/>
          </a:bodyPr>
          <a:lstStyle/>
          <a:p>
            <a:r>
              <a:rPr sz="1350" spc="10" dirty="0">
                <a:solidFill>
                  <a:srgbClr val="2DA2BF"/>
                </a:solidFill>
                <a:latin typeface="Lucida Sans Unicode"/>
                <a:cs typeface="Lucida Sans Unicode"/>
              </a:rPr>
              <a:t>9.</a:t>
            </a:r>
            <a:endParaRPr sz="1300">
              <a:latin typeface="Lucida Sans Unicode"/>
              <a:cs typeface="Lucida Sans Unicode"/>
            </a:endParaRPr>
          </a:p>
        </p:txBody>
      </p:sp>
      <p:sp>
        <p:nvSpPr>
          <p:cNvPr id="23" name="text 1"/>
          <p:cNvSpPr txBox="1"/>
          <p:nvPr/>
        </p:nvSpPr>
        <p:spPr>
          <a:xfrm>
            <a:off x="2453944" y="3817872"/>
            <a:ext cx="3340658" cy="303160"/>
          </a:xfrm>
          <a:prstGeom prst="rect">
            <a:avLst/>
          </a:prstGeom>
        </p:spPr>
        <p:txBody>
          <a:bodyPr vert="horz" wrap="none" lIns="0" tIns="0" rIns="0" bIns="0" rtlCol="0">
            <a:spAutoFit/>
          </a:bodyPr>
          <a:lstStyle/>
          <a:p>
            <a:r>
              <a:rPr sz="1970" spc="10" dirty="0">
                <a:latin typeface="Lucida Sans Unicode"/>
                <a:cs typeface="Lucida Sans Unicode"/>
              </a:rPr>
              <a:t>Você tem um caso de teste</a:t>
            </a:r>
            <a:endParaRPr sz="1900">
              <a:latin typeface="Lucida Sans Unicode"/>
              <a:cs typeface="Lucida Sans Unicode"/>
            </a:endParaRPr>
          </a:p>
        </p:txBody>
      </p:sp>
      <p:sp>
        <p:nvSpPr>
          <p:cNvPr id="24" name="text 1"/>
          <p:cNvSpPr txBox="1"/>
          <p:nvPr/>
        </p:nvSpPr>
        <p:spPr>
          <a:xfrm>
            <a:off x="5859772" y="3817872"/>
            <a:ext cx="4106252" cy="303160"/>
          </a:xfrm>
          <a:prstGeom prst="rect">
            <a:avLst/>
          </a:prstGeom>
        </p:spPr>
        <p:txBody>
          <a:bodyPr vert="horz" wrap="none" lIns="0" tIns="0" rIns="0" bIns="0" rtlCol="0">
            <a:spAutoFit/>
          </a:bodyPr>
          <a:lstStyle/>
          <a:p>
            <a:r>
              <a:rPr sz="1970" spc="10" dirty="0">
                <a:latin typeface="Lucida Sans Unicode"/>
                <a:cs typeface="Lucida Sans Unicode"/>
              </a:rPr>
              <a:t>com 3 inteiros maiores que zero,</a:t>
            </a:r>
            <a:endParaRPr sz="1900">
              <a:latin typeface="Lucida Sans Unicode"/>
              <a:cs typeface="Lucida Sans Unicode"/>
            </a:endParaRPr>
          </a:p>
        </p:txBody>
      </p:sp>
      <p:sp>
        <p:nvSpPr>
          <p:cNvPr id="25" name="text 1"/>
          <p:cNvSpPr txBox="1"/>
          <p:nvPr/>
        </p:nvSpPr>
        <p:spPr>
          <a:xfrm>
            <a:off x="2453944" y="4062300"/>
            <a:ext cx="7657546" cy="303160"/>
          </a:xfrm>
          <a:prstGeom prst="rect">
            <a:avLst/>
          </a:prstGeom>
        </p:spPr>
        <p:txBody>
          <a:bodyPr vert="horz" wrap="none" lIns="0" tIns="0" rIns="0" bIns="0" rtlCol="0">
            <a:spAutoFit/>
          </a:bodyPr>
          <a:lstStyle/>
          <a:p>
            <a:r>
              <a:rPr sz="1970" spc="10" dirty="0">
                <a:latin typeface="Lucida Sans Unicode"/>
                <a:cs typeface="Lucida Sans Unicode"/>
              </a:rPr>
              <a:t>onde a soma de dois lados é menor que o terceiro lado (1,2,4</a:t>
            </a:r>
            <a:endParaRPr sz="1900">
              <a:latin typeface="Lucida Sans Unicode"/>
              <a:cs typeface="Lucida Sans Unicode"/>
            </a:endParaRPr>
          </a:p>
        </p:txBody>
      </p:sp>
      <p:sp>
        <p:nvSpPr>
          <p:cNvPr id="26" name="text 1"/>
          <p:cNvSpPr txBox="1"/>
          <p:nvPr/>
        </p:nvSpPr>
        <p:spPr>
          <a:xfrm>
            <a:off x="2453944" y="4306141"/>
            <a:ext cx="1741502" cy="307777"/>
          </a:xfrm>
          <a:prstGeom prst="rect">
            <a:avLst/>
          </a:prstGeom>
        </p:spPr>
        <p:txBody>
          <a:bodyPr vert="horz" wrap="none" lIns="0" tIns="0" rIns="0" bIns="0" rtlCol="0">
            <a:spAutoFit/>
          </a:bodyPr>
          <a:lstStyle/>
          <a:p>
            <a:r>
              <a:rPr sz="2000" spc="10" dirty="0">
                <a:latin typeface="Lucida Sans Unicode"/>
                <a:cs typeface="Lucida Sans Unicode"/>
              </a:rPr>
              <a:t>ou 12,15,30)?</a:t>
            </a:r>
            <a:endParaRPr sz="2000">
              <a:latin typeface="Lucida Sans Unicode"/>
              <a:cs typeface="Lucida Sans Unicode"/>
            </a:endParaRPr>
          </a:p>
        </p:txBody>
      </p:sp>
    </p:spTree>
    <p:extLst>
      <p:ext uri="{BB962C8B-B14F-4D97-AF65-F5344CB8AC3E}">
        <p14:creationId xmlns:p14="http://schemas.microsoft.com/office/powerpoint/2010/main" val="2753937455"/>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69668" y="1403046"/>
            <a:ext cx="7753350" cy="4709623"/>
          </a:xfrm>
          <a:prstGeom prst="rect">
            <a:avLst/>
          </a:prstGeom>
        </p:spPr>
        <p:txBody>
          <a:bodyPr vert="horz" wrap="square" lIns="0" tIns="13335" rIns="0" bIns="0" rtlCol="0">
            <a:spAutoFit/>
          </a:bodyPr>
          <a:lstStyle/>
          <a:p>
            <a:pPr marL="12700">
              <a:spcBef>
                <a:spcPts val="105"/>
              </a:spcBef>
              <a:tabLst>
                <a:tab pos="268605" algn="l"/>
              </a:tabLst>
            </a:pPr>
            <a:r>
              <a:rPr sz="2600" spc="90" dirty="0" smtClean="0">
                <a:latin typeface="Arial"/>
                <a:cs typeface="Arial"/>
              </a:rPr>
              <a:t>Open</a:t>
            </a:r>
            <a:r>
              <a:rPr sz="2600" spc="80" dirty="0" smtClean="0">
                <a:latin typeface="Arial"/>
                <a:cs typeface="Arial"/>
              </a:rPr>
              <a:t> </a:t>
            </a:r>
            <a:r>
              <a:rPr sz="2600" spc="35" dirty="0">
                <a:latin typeface="Arial"/>
                <a:cs typeface="Arial"/>
              </a:rPr>
              <a:t>Source</a:t>
            </a:r>
            <a:endParaRPr sz="2600" dirty="0">
              <a:latin typeface="Arial"/>
              <a:cs typeface="Arial"/>
            </a:endParaRPr>
          </a:p>
          <a:p>
            <a:pPr>
              <a:spcBef>
                <a:spcPts val="30"/>
              </a:spcBef>
            </a:pPr>
            <a:endParaRPr sz="3150" dirty="0">
              <a:latin typeface="Times New Roman"/>
              <a:cs typeface="Times New Roman"/>
            </a:endParaRPr>
          </a:p>
          <a:p>
            <a:pPr marL="268605" marR="130175" indent="-256540">
              <a:lnSpc>
                <a:spcPts val="2810"/>
              </a:lnSpc>
              <a:spcBef>
                <a:spcPts val="5"/>
              </a:spcBef>
              <a:tabLst>
                <a:tab pos="268605" algn="l"/>
              </a:tabLst>
            </a:pPr>
            <a:r>
              <a:rPr sz="2600" spc="75" dirty="0" smtClean="0">
                <a:latin typeface="Arial"/>
                <a:cs typeface="Arial"/>
              </a:rPr>
              <a:t>Selenium </a:t>
            </a:r>
            <a:r>
              <a:rPr sz="2600" spc="-75" dirty="0">
                <a:latin typeface="Arial"/>
                <a:cs typeface="Arial"/>
              </a:rPr>
              <a:t>IDE </a:t>
            </a:r>
            <a:r>
              <a:rPr sz="2600" dirty="0">
                <a:latin typeface="Arial"/>
                <a:cs typeface="Arial"/>
              </a:rPr>
              <a:t>é </a:t>
            </a:r>
            <a:r>
              <a:rPr sz="2600" spc="220" dirty="0">
                <a:latin typeface="Arial"/>
                <a:cs typeface="Arial"/>
              </a:rPr>
              <a:t>um </a:t>
            </a:r>
            <a:r>
              <a:rPr sz="2600" spc="240" dirty="0">
                <a:latin typeface="Arial"/>
                <a:cs typeface="Arial"/>
              </a:rPr>
              <a:t>plug-in </a:t>
            </a:r>
            <a:r>
              <a:rPr sz="2600" spc="90" dirty="0">
                <a:latin typeface="Arial"/>
                <a:cs typeface="Arial"/>
              </a:rPr>
              <a:t>para </a:t>
            </a:r>
            <a:r>
              <a:rPr sz="2600" spc="150" dirty="0">
                <a:latin typeface="Arial"/>
                <a:cs typeface="Arial"/>
              </a:rPr>
              <a:t>o </a:t>
            </a:r>
            <a:r>
              <a:rPr sz="2600" spc="120" dirty="0">
                <a:latin typeface="Arial"/>
                <a:cs typeface="Arial"/>
              </a:rPr>
              <a:t>Firefox</a:t>
            </a:r>
            <a:r>
              <a:rPr sz="2600" spc="-25" dirty="0">
                <a:latin typeface="Arial"/>
                <a:cs typeface="Arial"/>
              </a:rPr>
              <a:t> </a:t>
            </a:r>
            <a:r>
              <a:rPr sz="2600" spc="120" dirty="0">
                <a:latin typeface="Arial"/>
                <a:cs typeface="Arial"/>
              </a:rPr>
              <a:t>que  </a:t>
            </a:r>
            <a:r>
              <a:rPr sz="2600" spc="155" dirty="0">
                <a:latin typeface="Arial"/>
                <a:cs typeface="Arial"/>
              </a:rPr>
              <a:t>permite </a:t>
            </a:r>
            <a:r>
              <a:rPr sz="2600" spc="100" dirty="0">
                <a:latin typeface="Arial"/>
                <a:cs typeface="Arial"/>
              </a:rPr>
              <a:t>gravar </a:t>
            </a:r>
            <a:r>
              <a:rPr sz="2600" dirty="0">
                <a:latin typeface="Arial"/>
                <a:cs typeface="Arial"/>
              </a:rPr>
              <a:t>e </a:t>
            </a:r>
            <a:r>
              <a:rPr sz="2600" spc="110" dirty="0">
                <a:latin typeface="Arial"/>
                <a:cs typeface="Arial"/>
              </a:rPr>
              <a:t>executar </a:t>
            </a:r>
            <a:r>
              <a:rPr sz="2600" spc="85" dirty="0">
                <a:latin typeface="Arial"/>
                <a:cs typeface="Arial"/>
              </a:rPr>
              <a:t>os</a:t>
            </a:r>
            <a:r>
              <a:rPr sz="2600" spc="105" dirty="0">
                <a:latin typeface="Arial"/>
                <a:cs typeface="Arial"/>
              </a:rPr>
              <a:t> </a:t>
            </a:r>
            <a:r>
              <a:rPr sz="2600" spc="85" dirty="0">
                <a:latin typeface="Arial"/>
                <a:cs typeface="Arial"/>
              </a:rPr>
              <a:t>testes</a:t>
            </a:r>
            <a:endParaRPr sz="2600" dirty="0">
              <a:latin typeface="Arial"/>
              <a:cs typeface="Arial"/>
            </a:endParaRPr>
          </a:p>
          <a:p>
            <a:pPr marL="268605" marR="1039494" indent="-256540">
              <a:lnSpc>
                <a:spcPts val="2810"/>
              </a:lnSpc>
              <a:spcBef>
                <a:spcPts val="3595"/>
              </a:spcBef>
              <a:tabLst>
                <a:tab pos="268605" algn="l"/>
              </a:tabLst>
            </a:pPr>
            <a:r>
              <a:rPr sz="2600" spc="100" dirty="0" err="1" smtClean="0">
                <a:latin typeface="Arial"/>
                <a:cs typeface="Arial"/>
              </a:rPr>
              <a:t>Pode</a:t>
            </a:r>
            <a:r>
              <a:rPr sz="2600" spc="100" dirty="0" smtClean="0">
                <a:latin typeface="Arial"/>
                <a:cs typeface="Arial"/>
              </a:rPr>
              <a:t>-se </a:t>
            </a:r>
            <a:r>
              <a:rPr sz="2600" spc="110" dirty="0">
                <a:latin typeface="Arial"/>
                <a:cs typeface="Arial"/>
              </a:rPr>
              <a:t>então </a:t>
            </a:r>
            <a:r>
              <a:rPr sz="2600" spc="155" dirty="0">
                <a:latin typeface="Arial"/>
                <a:cs typeface="Arial"/>
              </a:rPr>
              <a:t>exportar </a:t>
            </a:r>
            <a:r>
              <a:rPr sz="2600" spc="85" dirty="0">
                <a:latin typeface="Arial"/>
                <a:cs typeface="Arial"/>
              </a:rPr>
              <a:t>os </a:t>
            </a:r>
            <a:r>
              <a:rPr sz="2600" spc="90" dirty="0">
                <a:latin typeface="Arial"/>
                <a:cs typeface="Arial"/>
              </a:rPr>
              <a:t>testes para </a:t>
            </a:r>
            <a:r>
              <a:rPr sz="2600" spc="-10" dirty="0">
                <a:latin typeface="Arial"/>
                <a:cs typeface="Arial"/>
              </a:rPr>
              <a:t>a  </a:t>
            </a:r>
            <a:r>
              <a:rPr sz="2600" spc="130" dirty="0">
                <a:latin typeface="Arial"/>
                <a:cs typeface="Arial"/>
              </a:rPr>
              <a:t>maioria </a:t>
            </a:r>
            <a:r>
              <a:rPr sz="2600" spc="65" dirty="0">
                <a:latin typeface="Arial"/>
                <a:cs typeface="Arial"/>
              </a:rPr>
              <a:t>das</a:t>
            </a:r>
            <a:r>
              <a:rPr sz="2600" spc="40" dirty="0">
                <a:latin typeface="Arial"/>
                <a:cs typeface="Arial"/>
              </a:rPr>
              <a:t> </a:t>
            </a:r>
            <a:r>
              <a:rPr sz="2600" spc="120" dirty="0">
                <a:latin typeface="Arial"/>
                <a:cs typeface="Arial"/>
              </a:rPr>
              <a:t>linguagens.</a:t>
            </a:r>
            <a:endParaRPr sz="2600" dirty="0">
              <a:latin typeface="Arial"/>
              <a:cs typeface="Arial"/>
            </a:endParaRPr>
          </a:p>
          <a:p>
            <a:pPr>
              <a:spcBef>
                <a:spcPts val="45"/>
              </a:spcBef>
            </a:pPr>
            <a:endParaRPr sz="3100" dirty="0">
              <a:latin typeface="Times New Roman"/>
              <a:cs typeface="Times New Roman"/>
            </a:endParaRPr>
          </a:p>
          <a:p>
            <a:pPr marL="268605" marR="5080" indent="-256540">
              <a:lnSpc>
                <a:spcPts val="2810"/>
              </a:lnSpc>
              <a:tabLst>
                <a:tab pos="268605" algn="l"/>
              </a:tabLst>
            </a:pPr>
            <a:r>
              <a:rPr sz="2600" dirty="0" smtClean="0">
                <a:latin typeface="Arial"/>
                <a:cs typeface="Arial"/>
              </a:rPr>
              <a:t>O </a:t>
            </a:r>
            <a:r>
              <a:rPr sz="2600" spc="100" dirty="0">
                <a:latin typeface="Arial"/>
                <a:cs typeface="Arial"/>
              </a:rPr>
              <a:t>teste </a:t>
            </a:r>
            <a:r>
              <a:rPr sz="2600" spc="155" dirty="0">
                <a:latin typeface="Arial"/>
                <a:cs typeface="Arial"/>
              </a:rPr>
              <a:t>exportado </a:t>
            </a:r>
            <a:r>
              <a:rPr sz="2600" spc="130" dirty="0">
                <a:latin typeface="Arial"/>
                <a:cs typeface="Arial"/>
              </a:rPr>
              <a:t>pode </a:t>
            </a:r>
            <a:r>
              <a:rPr sz="2600" spc="140" dirty="0">
                <a:latin typeface="Arial"/>
                <a:cs typeface="Arial"/>
              </a:rPr>
              <a:t>rodar </a:t>
            </a:r>
            <a:r>
              <a:rPr sz="2600" spc="135" dirty="0">
                <a:latin typeface="Arial"/>
                <a:cs typeface="Arial"/>
              </a:rPr>
              <a:t>em qualquer  </a:t>
            </a:r>
            <a:r>
              <a:rPr sz="2600" spc="125" dirty="0">
                <a:latin typeface="Arial"/>
                <a:cs typeface="Arial"/>
              </a:rPr>
              <a:t>browser </a:t>
            </a:r>
            <a:r>
              <a:rPr sz="2600" dirty="0">
                <a:latin typeface="Arial"/>
                <a:cs typeface="Arial"/>
              </a:rPr>
              <a:t>e </a:t>
            </a:r>
            <a:r>
              <a:rPr sz="2600" spc="135" dirty="0">
                <a:latin typeface="Arial"/>
                <a:cs typeface="Arial"/>
              </a:rPr>
              <a:t>qualquer </a:t>
            </a:r>
            <a:r>
              <a:rPr sz="2600" spc="140" dirty="0">
                <a:latin typeface="Arial"/>
                <a:cs typeface="Arial"/>
              </a:rPr>
              <a:t>plataforma </a:t>
            </a:r>
            <a:r>
              <a:rPr sz="2600" spc="160" dirty="0">
                <a:latin typeface="Arial"/>
                <a:cs typeface="Arial"/>
              </a:rPr>
              <a:t>utilizando</a:t>
            </a:r>
            <a:r>
              <a:rPr sz="2600" spc="-10" dirty="0">
                <a:latin typeface="Arial"/>
                <a:cs typeface="Arial"/>
              </a:rPr>
              <a:t> </a:t>
            </a:r>
            <a:r>
              <a:rPr sz="2600" spc="90" dirty="0">
                <a:latin typeface="Arial"/>
                <a:cs typeface="Arial"/>
              </a:rPr>
              <a:t>para  </a:t>
            </a:r>
            <a:r>
              <a:rPr sz="2600" spc="95" dirty="0">
                <a:latin typeface="Arial"/>
                <a:cs typeface="Arial"/>
              </a:rPr>
              <a:t>isso </a:t>
            </a:r>
            <a:r>
              <a:rPr sz="2600" spc="150" dirty="0">
                <a:latin typeface="Arial"/>
                <a:cs typeface="Arial"/>
              </a:rPr>
              <a:t>o </a:t>
            </a:r>
            <a:r>
              <a:rPr sz="2600" spc="80" dirty="0">
                <a:latin typeface="Arial"/>
                <a:cs typeface="Arial"/>
              </a:rPr>
              <a:t>Selenium </a:t>
            </a:r>
            <a:r>
              <a:rPr sz="2600" spc="85" dirty="0">
                <a:latin typeface="Arial"/>
                <a:cs typeface="Arial"/>
              </a:rPr>
              <a:t>Webdriver </a:t>
            </a:r>
            <a:r>
              <a:rPr sz="2600" spc="125" dirty="0">
                <a:latin typeface="Arial"/>
                <a:cs typeface="Arial"/>
              </a:rPr>
              <a:t>(antigo </a:t>
            </a:r>
            <a:r>
              <a:rPr sz="2600" spc="75" dirty="0">
                <a:latin typeface="Arial"/>
                <a:cs typeface="Arial"/>
              </a:rPr>
              <a:t>Selenium  </a:t>
            </a:r>
            <a:r>
              <a:rPr sz="2600" spc="-60" dirty="0">
                <a:latin typeface="Arial"/>
                <a:cs typeface="Arial"/>
              </a:rPr>
              <a:t>RC).</a:t>
            </a:r>
            <a:endParaRPr sz="2600" dirty="0">
              <a:latin typeface="Arial"/>
              <a:cs typeface="Arial"/>
            </a:endParaRPr>
          </a:p>
        </p:txBody>
      </p:sp>
      <p:sp>
        <p:nvSpPr>
          <p:cNvPr id="3" name="object 3"/>
          <p:cNvSpPr/>
          <p:nvPr/>
        </p:nvSpPr>
        <p:spPr>
          <a:xfrm>
            <a:off x="5085588" y="388620"/>
            <a:ext cx="2001012" cy="405384"/>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28288189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25011" y="3148584"/>
            <a:ext cx="5279136" cy="432815"/>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99297700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287338"/>
            <a:ext cx="10058400" cy="1449387"/>
          </a:xfrm>
          <a:prstGeom prst="rect">
            <a:avLst/>
          </a:prstGeom>
        </p:spPr>
        <p:txBody>
          <a:bodyPr vert="horz" wrap="square" lIns="0" tIns="13335" rIns="0" bIns="0" rtlCol="0" anchor="b">
            <a:spAutoFit/>
          </a:bodyPr>
          <a:lstStyle/>
          <a:p>
            <a:pPr marL="12700">
              <a:lnSpc>
                <a:spcPct val="100000"/>
              </a:lnSpc>
              <a:spcBef>
                <a:spcPts val="105"/>
              </a:spcBef>
            </a:pPr>
            <a:r>
              <a:rPr sz="3200" spc="85" dirty="0"/>
              <a:t>Seleniu</a:t>
            </a:r>
            <a:r>
              <a:rPr sz="3200" spc="140" dirty="0"/>
              <a:t>m</a:t>
            </a:r>
            <a:r>
              <a:rPr sz="3200" spc="775" dirty="0"/>
              <a:t>-</a:t>
            </a:r>
            <a:r>
              <a:rPr sz="3200" spc="-100" dirty="0"/>
              <a:t>IDE</a:t>
            </a:r>
            <a:endParaRPr sz="3200" dirty="0"/>
          </a:p>
        </p:txBody>
      </p:sp>
      <p:sp>
        <p:nvSpPr>
          <p:cNvPr id="3" name="object 3"/>
          <p:cNvSpPr txBox="1"/>
          <p:nvPr/>
        </p:nvSpPr>
        <p:spPr>
          <a:xfrm>
            <a:off x="1712469" y="522479"/>
            <a:ext cx="8724265" cy="5166995"/>
          </a:xfrm>
          <a:prstGeom prst="rect">
            <a:avLst/>
          </a:prstGeom>
        </p:spPr>
        <p:txBody>
          <a:bodyPr vert="horz" wrap="square" lIns="0" tIns="12700" rIns="0" bIns="0" rtlCol="0">
            <a:spAutoFit/>
          </a:bodyPr>
          <a:lstStyle/>
          <a:p>
            <a:pPr marL="268605" marR="570865" indent="-256540">
              <a:spcBef>
                <a:spcPts val="100"/>
              </a:spcBef>
              <a:tabLst>
                <a:tab pos="268605" algn="l"/>
              </a:tabLst>
            </a:pPr>
            <a:r>
              <a:rPr sz="2700" spc="140" dirty="0" err="1" smtClean="0">
                <a:latin typeface="Arial"/>
                <a:cs typeface="Arial"/>
              </a:rPr>
              <a:t>Ambiente</a:t>
            </a:r>
            <a:r>
              <a:rPr sz="2700" spc="140" dirty="0" smtClean="0">
                <a:latin typeface="Arial"/>
                <a:cs typeface="Arial"/>
              </a:rPr>
              <a:t> </a:t>
            </a:r>
            <a:r>
              <a:rPr sz="2700" spc="95" dirty="0">
                <a:latin typeface="Arial"/>
                <a:cs typeface="Arial"/>
              </a:rPr>
              <a:t>de </a:t>
            </a:r>
            <a:r>
              <a:rPr sz="2700" spc="120" dirty="0">
                <a:latin typeface="Arial"/>
                <a:cs typeface="Arial"/>
              </a:rPr>
              <a:t>desenvolvimento </a:t>
            </a:r>
            <a:r>
              <a:rPr sz="2700" spc="140" dirty="0">
                <a:latin typeface="Arial"/>
                <a:cs typeface="Arial"/>
              </a:rPr>
              <a:t>integrado </a:t>
            </a:r>
            <a:r>
              <a:rPr sz="2700" spc="90" dirty="0">
                <a:latin typeface="Arial"/>
                <a:cs typeface="Arial"/>
              </a:rPr>
              <a:t>para </a:t>
            </a:r>
            <a:r>
              <a:rPr sz="2700" spc="-15" dirty="0">
                <a:latin typeface="Arial"/>
                <a:cs typeface="Arial"/>
              </a:rPr>
              <a:t>a  </a:t>
            </a:r>
            <a:r>
              <a:rPr sz="2700" spc="114" dirty="0">
                <a:latin typeface="Arial"/>
                <a:cs typeface="Arial"/>
              </a:rPr>
              <a:t>construção </a:t>
            </a:r>
            <a:r>
              <a:rPr sz="2700" spc="100" dirty="0">
                <a:latin typeface="Arial"/>
                <a:cs typeface="Arial"/>
              </a:rPr>
              <a:t>de </a:t>
            </a:r>
            <a:r>
              <a:rPr sz="2700" spc="40" dirty="0">
                <a:latin typeface="Arial"/>
                <a:cs typeface="Arial"/>
              </a:rPr>
              <a:t>casos </a:t>
            </a:r>
            <a:r>
              <a:rPr sz="2700" spc="95" dirty="0">
                <a:latin typeface="Arial"/>
                <a:cs typeface="Arial"/>
              </a:rPr>
              <a:t>de</a:t>
            </a:r>
            <a:r>
              <a:rPr sz="2700" spc="135" dirty="0">
                <a:latin typeface="Arial"/>
                <a:cs typeface="Arial"/>
              </a:rPr>
              <a:t> </a:t>
            </a:r>
            <a:r>
              <a:rPr sz="2700" spc="90" dirty="0">
                <a:latin typeface="Arial"/>
                <a:cs typeface="Arial"/>
              </a:rPr>
              <a:t>testes.</a:t>
            </a:r>
            <a:endParaRPr sz="2700" dirty="0">
              <a:latin typeface="Arial"/>
              <a:cs typeface="Arial"/>
            </a:endParaRPr>
          </a:p>
          <a:p>
            <a:pPr marL="268605" marR="5080" indent="-256540">
              <a:spcBef>
                <a:spcPts val="395"/>
              </a:spcBef>
              <a:tabLst>
                <a:tab pos="268605" algn="l"/>
              </a:tabLst>
            </a:pPr>
            <a:r>
              <a:rPr sz="2700" spc="80" dirty="0" err="1" smtClean="0">
                <a:latin typeface="Arial"/>
                <a:cs typeface="Arial"/>
              </a:rPr>
              <a:t>Funciona</a:t>
            </a:r>
            <a:r>
              <a:rPr sz="2700" spc="80" dirty="0" smtClean="0">
                <a:latin typeface="Arial"/>
                <a:cs typeface="Arial"/>
              </a:rPr>
              <a:t> </a:t>
            </a:r>
            <a:r>
              <a:rPr sz="2700" spc="150" dirty="0">
                <a:latin typeface="Arial"/>
                <a:cs typeface="Arial"/>
              </a:rPr>
              <a:t>como </a:t>
            </a:r>
            <a:r>
              <a:rPr sz="2700" spc="220" dirty="0">
                <a:latin typeface="Arial"/>
                <a:cs typeface="Arial"/>
              </a:rPr>
              <a:t>um </a:t>
            </a:r>
            <a:r>
              <a:rPr sz="2700" spc="245" dirty="0">
                <a:latin typeface="Arial"/>
                <a:cs typeface="Arial"/>
              </a:rPr>
              <a:t>plug-in </a:t>
            </a:r>
            <a:r>
              <a:rPr sz="2700" spc="175" dirty="0">
                <a:latin typeface="Arial"/>
                <a:cs typeface="Arial"/>
              </a:rPr>
              <a:t>do </a:t>
            </a:r>
            <a:r>
              <a:rPr sz="2700" spc="190" dirty="0">
                <a:latin typeface="Arial"/>
                <a:cs typeface="Arial"/>
              </a:rPr>
              <a:t>firefox </a:t>
            </a:r>
            <a:r>
              <a:rPr sz="2700" dirty="0">
                <a:latin typeface="Arial"/>
                <a:cs typeface="Arial"/>
              </a:rPr>
              <a:t>e </a:t>
            </a:r>
            <a:r>
              <a:rPr sz="2700" spc="114" dirty="0">
                <a:latin typeface="Arial"/>
                <a:cs typeface="Arial"/>
              </a:rPr>
              <a:t>provê</a:t>
            </a:r>
            <a:r>
              <a:rPr sz="2700" spc="-300" dirty="0">
                <a:latin typeface="Arial"/>
                <a:cs typeface="Arial"/>
              </a:rPr>
              <a:t> </a:t>
            </a:r>
            <a:r>
              <a:rPr sz="2700" spc="145" dirty="0">
                <a:latin typeface="Arial"/>
                <a:cs typeface="Arial"/>
              </a:rPr>
              <a:t>uma  </a:t>
            </a:r>
            <a:r>
              <a:rPr sz="2700" spc="114" dirty="0">
                <a:latin typeface="Arial"/>
                <a:cs typeface="Arial"/>
              </a:rPr>
              <a:t>interface </a:t>
            </a:r>
            <a:r>
              <a:rPr sz="2700" spc="90" dirty="0">
                <a:latin typeface="Arial"/>
                <a:cs typeface="Arial"/>
              </a:rPr>
              <a:t>para </a:t>
            </a:r>
            <a:r>
              <a:rPr sz="2700" spc="155" dirty="0">
                <a:latin typeface="Arial"/>
                <a:cs typeface="Arial"/>
              </a:rPr>
              <a:t>o </a:t>
            </a:r>
            <a:r>
              <a:rPr sz="2700" spc="120" dirty="0">
                <a:latin typeface="Arial"/>
                <a:cs typeface="Arial"/>
              </a:rPr>
              <a:t>desenvolvimento </a:t>
            </a:r>
            <a:r>
              <a:rPr sz="2700" spc="95" dirty="0">
                <a:latin typeface="Arial"/>
                <a:cs typeface="Arial"/>
              </a:rPr>
              <a:t>de </a:t>
            </a:r>
            <a:r>
              <a:rPr sz="2700" spc="90" dirty="0">
                <a:latin typeface="Arial"/>
                <a:cs typeface="Arial"/>
              </a:rPr>
              <a:t>testes  </a:t>
            </a:r>
            <a:r>
              <a:rPr sz="2700" spc="135" dirty="0">
                <a:latin typeface="Arial"/>
                <a:cs typeface="Arial"/>
              </a:rPr>
              <a:t>individuais </a:t>
            </a:r>
            <a:r>
              <a:rPr sz="2700" spc="160" dirty="0">
                <a:latin typeface="Arial"/>
                <a:cs typeface="Arial"/>
              </a:rPr>
              <a:t>ou </a:t>
            </a:r>
            <a:r>
              <a:rPr sz="2700" spc="110" dirty="0">
                <a:latin typeface="Arial"/>
                <a:cs typeface="Arial"/>
              </a:rPr>
              <a:t>suites</a:t>
            </a:r>
            <a:r>
              <a:rPr sz="2700" spc="-50" dirty="0">
                <a:latin typeface="Arial"/>
                <a:cs typeface="Arial"/>
              </a:rPr>
              <a:t> </a:t>
            </a:r>
            <a:r>
              <a:rPr sz="2700" spc="120" dirty="0">
                <a:latin typeface="Arial"/>
                <a:cs typeface="Arial"/>
              </a:rPr>
              <a:t>inteiras.</a:t>
            </a:r>
            <a:endParaRPr sz="2700" dirty="0">
              <a:latin typeface="Arial"/>
              <a:cs typeface="Arial"/>
            </a:endParaRPr>
          </a:p>
          <a:p>
            <a:pPr marL="268605" marR="243840" indent="-256540">
              <a:spcBef>
                <a:spcPts val="409"/>
              </a:spcBef>
              <a:tabLst>
                <a:tab pos="268605" algn="l"/>
              </a:tabLst>
            </a:pPr>
            <a:r>
              <a:rPr sz="2700" spc="85" dirty="0" smtClean="0">
                <a:latin typeface="Arial"/>
                <a:cs typeface="Arial"/>
              </a:rPr>
              <a:t>Selenium-IDE </a:t>
            </a:r>
            <a:r>
              <a:rPr sz="2700" spc="120" dirty="0">
                <a:latin typeface="Arial"/>
                <a:cs typeface="Arial"/>
              </a:rPr>
              <a:t>possui </a:t>
            </a:r>
            <a:r>
              <a:rPr sz="2700" spc="145" dirty="0">
                <a:latin typeface="Arial"/>
                <a:cs typeface="Arial"/>
              </a:rPr>
              <a:t>uma </a:t>
            </a:r>
            <a:r>
              <a:rPr sz="2700" spc="135" dirty="0">
                <a:latin typeface="Arial"/>
                <a:cs typeface="Arial"/>
              </a:rPr>
              <a:t>funcionalidade </a:t>
            </a:r>
            <a:r>
              <a:rPr sz="2700" spc="95" dirty="0">
                <a:latin typeface="Arial"/>
                <a:cs typeface="Arial"/>
              </a:rPr>
              <a:t>de  </a:t>
            </a:r>
            <a:r>
              <a:rPr sz="2700" spc="70" dirty="0">
                <a:latin typeface="Arial"/>
                <a:cs typeface="Arial"/>
              </a:rPr>
              <a:t>gravação </a:t>
            </a:r>
            <a:r>
              <a:rPr sz="2700" spc="120" dirty="0">
                <a:latin typeface="Arial"/>
                <a:cs typeface="Arial"/>
              </a:rPr>
              <a:t>que irá </a:t>
            </a:r>
            <a:r>
              <a:rPr sz="2700" spc="105" dirty="0">
                <a:latin typeface="Arial"/>
                <a:cs typeface="Arial"/>
              </a:rPr>
              <a:t>armazenar </a:t>
            </a:r>
            <a:r>
              <a:rPr sz="2700" spc="5" dirty="0">
                <a:latin typeface="Arial"/>
                <a:cs typeface="Arial"/>
              </a:rPr>
              <a:t>as </a:t>
            </a:r>
            <a:r>
              <a:rPr sz="2700" spc="35" dirty="0">
                <a:latin typeface="Arial"/>
                <a:cs typeface="Arial"/>
              </a:rPr>
              <a:t>ações </a:t>
            </a:r>
            <a:r>
              <a:rPr sz="2700" spc="170" dirty="0">
                <a:latin typeface="Arial"/>
                <a:cs typeface="Arial"/>
              </a:rPr>
              <a:t>do </a:t>
            </a:r>
            <a:r>
              <a:rPr sz="2700" spc="110" dirty="0">
                <a:latin typeface="Arial"/>
                <a:cs typeface="Arial"/>
              </a:rPr>
              <a:t>usuários  </a:t>
            </a:r>
            <a:r>
              <a:rPr sz="2700" spc="130" dirty="0">
                <a:latin typeface="Arial"/>
                <a:cs typeface="Arial"/>
              </a:rPr>
              <a:t>em </a:t>
            </a:r>
            <a:r>
              <a:rPr sz="2700" spc="220" dirty="0">
                <a:latin typeface="Arial"/>
                <a:cs typeface="Arial"/>
              </a:rPr>
              <a:t>um </a:t>
            </a:r>
            <a:r>
              <a:rPr sz="2700" spc="85" dirty="0">
                <a:latin typeface="Arial"/>
                <a:cs typeface="Arial"/>
              </a:rPr>
              <a:t>Script </a:t>
            </a:r>
            <a:r>
              <a:rPr sz="2700" spc="120" dirty="0">
                <a:latin typeface="Arial"/>
                <a:cs typeface="Arial"/>
              </a:rPr>
              <a:t>que poderá </a:t>
            </a:r>
            <a:r>
              <a:rPr sz="2700" spc="75" dirty="0">
                <a:latin typeface="Arial"/>
                <a:cs typeface="Arial"/>
              </a:rPr>
              <a:t>ser </a:t>
            </a:r>
            <a:r>
              <a:rPr sz="2700" spc="120" dirty="0">
                <a:latin typeface="Arial"/>
                <a:cs typeface="Arial"/>
              </a:rPr>
              <a:t>executado  </a:t>
            </a:r>
            <a:r>
              <a:rPr sz="2700" spc="110" dirty="0">
                <a:latin typeface="Arial"/>
                <a:cs typeface="Arial"/>
              </a:rPr>
              <a:t>novamente.</a:t>
            </a:r>
            <a:endParaRPr sz="2700" dirty="0">
              <a:latin typeface="Arial"/>
              <a:cs typeface="Arial"/>
            </a:endParaRPr>
          </a:p>
          <a:p>
            <a:pPr marL="268605" marR="1015365" indent="-256540">
              <a:spcBef>
                <a:spcPts val="400"/>
              </a:spcBef>
              <a:tabLst>
                <a:tab pos="268605" algn="l"/>
              </a:tabLst>
            </a:pPr>
            <a:r>
              <a:rPr sz="2700" spc="80" dirty="0" err="1" smtClean="0">
                <a:latin typeface="Arial"/>
                <a:cs typeface="Arial"/>
              </a:rPr>
              <a:t>Permite</a:t>
            </a:r>
            <a:r>
              <a:rPr sz="2700" spc="80" dirty="0" smtClean="0">
                <a:latin typeface="Arial"/>
                <a:cs typeface="Arial"/>
              </a:rPr>
              <a:t> </a:t>
            </a:r>
            <a:r>
              <a:rPr sz="2700" spc="120" dirty="0">
                <a:latin typeface="Arial"/>
                <a:cs typeface="Arial"/>
              </a:rPr>
              <a:t>que </a:t>
            </a:r>
            <a:r>
              <a:rPr sz="2700" spc="155" dirty="0">
                <a:latin typeface="Arial"/>
                <a:cs typeface="Arial"/>
              </a:rPr>
              <a:t>o </a:t>
            </a:r>
            <a:r>
              <a:rPr sz="2700" spc="125" dirty="0">
                <a:latin typeface="Arial"/>
                <a:cs typeface="Arial"/>
              </a:rPr>
              <a:t>usuário </a:t>
            </a:r>
            <a:r>
              <a:rPr sz="2700" spc="100" dirty="0">
                <a:latin typeface="Arial"/>
                <a:cs typeface="Arial"/>
              </a:rPr>
              <a:t>realize </a:t>
            </a:r>
            <a:r>
              <a:rPr sz="2700" spc="85" dirty="0">
                <a:latin typeface="Arial"/>
                <a:cs typeface="Arial"/>
              </a:rPr>
              <a:t>verificações </a:t>
            </a:r>
            <a:r>
              <a:rPr sz="2700" spc="95" dirty="0">
                <a:latin typeface="Arial"/>
                <a:cs typeface="Arial"/>
              </a:rPr>
              <a:t>de  </a:t>
            </a:r>
            <a:r>
              <a:rPr sz="2700" spc="80" dirty="0">
                <a:latin typeface="Arial"/>
                <a:cs typeface="Arial"/>
              </a:rPr>
              <a:t>valores </a:t>
            </a:r>
            <a:r>
              <a:rPr sz="2700" spc="65" dirty="0">
                <a:latin typeface="Arial"/>
                <a:cs typeface="Arial"/>
              </a:rPr>
              <a:t>das</a:t>
            </a:r>
            <a:r>
              <a:rPr sz="2700" spc="105" dirty="0">
                <a:latin typeface="Arial"/>
                <a:cs typeface="Arial"/>
              </a:rPr>
              <a:t> </a:t>
            </a:r>
            <a:r>
              <a:rPr sz="2700" spc="90" dirty="0">
                <a:latin typeface="Arial"/>
                <a:cs typeface="Arial"/>
              </a:rPr>
              <a:t>telas.</a:t>
            </a:r>
            <a:endParaRPr sz="2700" dirty="0">
              <a:latin typeface="Arial"/>
              <a:cs typeface="Arial"/>
            </a:endParaRPr>
          </a:p>
          <a:p>
            <a:pPr marL="12700">
              <a:spcBef>
                <a:spcPts val="395"/>
              </a:spcBef>
              <a:tabLst>
                <a:tab pos="268605" algn="l"/>
              </a:tabLst>
            </a:pPr>
            <a:r>
              <a:rPr sz="2700" spc="80" dirty="0" err="1" smtClean="0">
                <a:latin typeface="Arial"/>
                <a:cs typeface="Arial"/>
              </a:rPr>
              <a:t>Permite</a:t>
            </a:r>
            <a:r>
              <a:rPr sz="2700" spc="80" dirty="0" smtClean="0">
                <a:latin typeface="Arial"/>
                <a:cs typeface="Arial"/>
              </a:rPr>
              <a:t> </a:t>
            </a:r>
            <a:r>
              <a:rPr sz="2700" spc="165" dirty="0">
                <a:latin typeface="Arial"/>
                <a:cs typeface="Arial"/>
              </a:rPr>
              <a:t>total </a:t>
            </a:r>
            <a:r>
              <a:rPr sz="2700" spc="85" dirty="0">
                <a:latin typeface="Arial"/>
                <a:cs typeface="Arial"/>
              </a:rPr>
              <a:t>edição </a:t>
            </a:r>
            <a:r>
              <a:rPr sz="2700" spc="120" dirty="0">
                <a:latin typeface="Arial"/>
                <a:cs typeface="Arial"/>
              </a:rPr>
              <a:t>dos </a:t>
            </a:r>
            <a:r>
              <a:rPr sz="2700" spc="40" dirty="0">
                <a:latin typeface="Arial"/>
                <a:cs typeface="Arial"/>
              </a:rPr>
              <a:t>casos </a:t>
            </a:r>
            <a:r>
              <a:rPr sz="2700" spc="95" dirty="0">
                <a:latin typeface="Arial"/>
                <a:cs typeface="Arial"/>
              </a:rPr>
              <a:t>de</a:t>
            </a:r>
            <a:r>
              <a:rPr sz="2700" spc="105" dirty="0">
                <a:latin typeface="Arial"/>
                <a:cs typeface="Arial"/>
              </a:rPr>
              <a:t> </a:t>
            </a:r>
            <a:r>
              <a:rPr sz="2700" spc="100" dirty="0">
                <a:latin typeface="Arial"/>
                <a:cs typeface="Arial"/>
              </a:rPr>
              <a:t>teste.</a:t>
            </a:r>
            <a:endParaRPr sz="2700" dirty="0">
              <a:latin typeface="Arial"/>
              <a:cs typeface="Arial"/>
            </a:endParaRPr>
          </a:p>
        </p:txBody>
      </p:sp>
    </p:spTree>
    <p:extLst>
      <p:ext uri="{BB962C8B-B14F-4D97-AF65-F5344CB8AC3E}">
        <p14:creationId xmlns:p14="http://schemas.microsoft.com/office/powerpoint/2010/main" val="257363372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578429" y="-121994"/>
            <a:ext cx="10058400" cy="1449387"/>
          </a:xfrm>
          <a:prstGeom prst="rect">
            <a:avLst/>
          </a:prstGeom>
        </p:spPr>
        <p:txBody>
          <a:bodyPr vert="horz" wrap="square" lIns="0" tIns="12700" rIns="0" bIns="0" rtlCol="0" anchor="b">
            <a:spAutoFit/>
          </a:bodyPr>
          <a:lstStyle/>
          <a:p>
            <a:pPr marL="273050">
              <a:lnSpc>
                <a:spcPct val="100000"/>
              </a:lnSpc>
              <a:spcBef>
                <a:spcPts val="100"/>
              </a:spcBef>
            </a:pPr>
            <a:r>
              <a:rPr spc="105" dirty="0"/>
              <a:t>Selenium</a:t>
            </a:r>
            <a:r>
              <a:rPr spc="70" dirty="0"/>
              <a:t> </a:t>
            </a:r>
            <a:r>
              <a:rPr spc="110" dirty="0"/>
              <a:t>Webdriver</a:t>
            </a:r>
          </a:p>
        </p:txBody>
      </p:sp>
      <p:sp>
        <p:nvSpPr>
          <p:cNvPr id="3" name="object 3"/>
          <p:cNvSpPr txBox="1"/>
          <p:nvPr/>
        </p:nvSpPr>
        <p:spPr>
          <a:xfrm>
            <a:off x="2017269" y="1328370"/>
            <a:ext cx="8041005" cy="1306195"/>
          </a:xfrm>
          <a:prstGeom prst="rect">
            <a:avLst/>
          </a:prstGeom>
        </p:spPr>
        <p:txBody>
          <a:bodyPr vert="horz" wrap="square" lIns="0" tIns="12065" rIns="0" bIns="0" rtlCol="0">
            <a:spAutoFit/>
          </a:bodyPr>
          <a:lstStyle/>
          <a:p>
            <a:pPr marL="268605" marR="5080" indent="-256540">
              <a:spcBef>
                <a:spcPts val="95"/>
              </a:spcBef>
              <a:tabLst>
                <a:tab pos="268605" algn="l"/>
              </a:tabLst>
            </a:pPr>
            <a:r>
              <a:rPr sz="2800" spc="-355" dirty="0" smtClean="0">
                <a:latin typeface="Arial"/>
                <a:cs typeface="Arial"/>
              </a:rPr>
              <a:t>É </a:t>
            </a:r>
            <a:r>
              <a:rPr sz="2800" spc="150" dirty="0">
                <a:latin typeface="Arial"/>
                <a:cs typeface="Arial"/>
              </a:rPr>
              <a:t>uma </a:t>
            </a:r>
            <a:r>
              <a:rPr sz="2800" spc="-80" dirty="0">
                <a:latin typeface="Arial"/>
                <a:cs typeface="Arial"/>
              </a:rPr>
              <a:t>API </a:t>
            </a:r>
            <a:r>
              <a:rPr sz="2800" spc="120" dirty="0">
                <a:latin typeface="Arial"/>
                <a:cs typeface="Arial"/>
              </a:rPr>
              <a:t>disponível </a:t>
            </a:r>
            <a:r>
              <a:rPr sz="2800" spc="135" dirty="0">
                <a:latin typeface="Arial"/>
                <a:cs typeface="Arial"/>
              </a:rPr>
              <a:t>em </a:t>
            </a:r>
            <a:r>
              <a:rPr sz="2800" spc="80" dirty="0">
                <a:latin typeface="Arial"/>
                <a:cs typeface="Arial"/>
              </a:rPr>
              <a:t>diversas </a:t>
            </a:r>
            <a:r>
              <a:rPr sz="2800" spc="125" dirty="0">
                <a:latin typeface="Arial"/>
                <a:cs typeface="Arial"/>
              </a:rPr>
              <a:t>linguagens  que </a:t>
            </a:r>
            <a:r>
              <a:rPr sz="2800" spc="160" dirty="0">
                <a:latin typeface="Arial"/>
                <a:cs typeface="Arial"/>
              </a:rPr>
              <a:t>permite </a:t>
            </a:r>
            <a:r>
              <a:rPr sz="2800" spc="85" dirty="0">
                <a:latin typeface="Arial"/>
                <a:cs typeface="Arial"/>
              </a:rPr>
              <a:t>execução </a:t>
            </a:r>
            <a:r>
              <a:rPr sz="2800" spc="135" dirty="0">
                <a:latin typeface="Arial"/>
                <a:cs typeface="Arial"/>
              </a:rPr>
              <a:t>em </a:t>
            </a:r>
            <a:r>
              <a:rPr sz="2800" spc="150" dirty="0">
                <a:latin typeface="Arial"/>
                <a:cs typeface="Arial"/>
              </a:rPr>
              <a:t>bat </a:t>
            </a:r>
            <a:r>
              <a:rPr sz="2800" spc="175" dirty="0">
                <a:latin typeface="Arial"/>
                <a:cs typeface="Arial"/>
              </a:rPr>
              <a:t>do </a:t>
            </a:r>
            <a:r>
              <a:rPr sz="2800" spc="105" dirty="0">
                <a:latin typeface="Arial"/>
                <a:cs typeface="Arial"/>
              </a:rPr>
              <a:t>teste  </a:t>
            </a:r>
            <a:r>
              <a:rPr sz="2800" spc="150" dirty="0">
                <a:latin typeface="Arial"/>
                <a:cs typeface="Arial"/>
              </a:rPr>
              <a:t>simulando </a:t>
            </a:r>
            <a:r>
              <a:rPr sz="2800" spc="160" dirty="0">
                <a:latin typeface="Arial"/>
                <a:cs typeface="Arial"/>
              </a:rPr>
              <a:t>o </a:t>
            </a:r>
            <a:r>
              <a:rPr sz="2800" spc="120" dirty="0">
                <a:latin typeface="Arial"/>
                <a:cs typeface="Arial"/>
              </a:rPr>
              <a:t>uso </a:t>
            </a:r>
            <a:r>
              <a:rPr sz="2800" spc="175" dirty="0">
                <a:latin typeface="Arial"/>
                <a:cs typeface="Arial"/>
              </a:rPr>
              <a:t>do</a:t>
            </a:r>
            <a:r>
              <a:rPr sz="2800" spc="40" dirty="0">
                <a:latin typeface="Arial"/>
                <a:cs typeface="Arial"/>
              </a:rPr>
              <a:t> </a:t>
            </a:r>
            <a:r>
              <a:rPr sz="2800" spc="105" dirty="0">
                <a:latin typeface="Arial"/>
                <a:cs typeface="Arial"/>
              </a:rPr>
              <a:t>navegador.</a:t>
            </a:r>
            <a:endParaRPr sz="2800" dirty="0">
              <a:latin typeface="Arial"/>
              <a:cs typeface="Arial"/>
            </a:endParaRPr>
          </a:p>
        </p:txBody>
      </p:sp>
      <p:sp>
        <p:nvSpPr>
          <p:cNvPr id="4" name="object 4"/>
          <p:cNvSpPr/>
          <p:nvPr/>
        </p:nvSpPr>
        <p:spPr>
          <a:xfrm>
            <a:off x="2208276" y="2636518"/>
            <a:ext cx="8241792" cy="422147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4284677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287338"/>
            <a:ext cx="10058400" cy="1449387"/>
          </a:xfrm>
          <a:prstGeom prst="rect">
            <a:avLst/>
          </a:prstGeom>
        </p:spPr>
        <p:txBody>
          <a:bodyPr vert="horz" wrap="square" lIns="0" tIns="12700" rIns="0" bIns="0" rtlCol="0" anchor="b">
            <a:spAutoFit/>
          </a:bodyPr>
          <a:lstStyle/>
          <a:p>
            <a:pPr marL="12700">
              <a:lnSpc>
                <a:spcPct val="100000"/>
              </a:lnSpc>
              <a:spcBef>
                <a:spcPts val="100"/>
              </a:spcBef>
            </a:pPr>
            <a:r>
              <a:rPr sz="3600" spc="-155" dirty="0">
                <a:latin typeface="Trebuchet MS"/>
                <a:cs typeface="Trebuchet MS"/>
              </a:rPr>
              <a:t>Selenium-Grid</a:t>
            </a:r>
            <a:endParaRPr sz="3600" dirty="0">
              <a:latin typeface="Trebuchet MS"/>
              <a:cs typeface="Trebuchet MS"/>
            </a:endParaRPr>
          </a:p>
        </p:txBody>
      </p:sp>
      <p:sp>
        <p:nvSpPr>
          <p:cNvPr id="3" name="object 3"/>
          <p:cNvSpPr txBox="1"/>
          <p:nvPr/>
        </p:nvSpPr>
        <p:spPr>
          <a:xfrm>
            <a:off x="1874492" y="1736725"/>
            <a:ext cx="7599045" cy="3459922"/>
          </a:xfrm>
          <a:prstGeom prst="rect">
            <a:avLst/>
          </a:prstGeom>
        </p:spPr>
        <p:txBody>
          <a:bodyPr vert="horz" wrap="square" lIns="0" tIns="12700" rIns="0" bIns="0" rtlCol="0">
            <a:spAutoFit/>
          </a:bodyPr>
          <a:lstStyle/>
          <a:p>
            <a:pPr marL="268605" marR="569595" indent="-256540">
              <a:spcBef>
                <a:spcPts val="100"/>
              </a:spcBef>
              <a:tabLst>
                <a:tab pos="268605" algn="l"/>
              </a:tabLst>
            </a:pPr>
            <a:r>
              <a:rPr sz="2700" spc="130" dirty="0" smtClean="0">
                <a:latin typeface="Arial"/>
                <a:cs typeface="Arial"/>
              </a:rPr>
              <a:t>Selenium-Grid </a:t>
            </a:r>
            <a:r>
              <a:rPr sz="2700" spc="155" dirty="0">
                <a:latin typeface="Arial"/>
                <a:cs typeface="Arial"/>
              </a:rPr>
              <a:t>permite </a:t>
            </a:r>
            <a:r>
              <a:rPr sz="2700" spc="120" dirty="0">
                <a:latin typeface="Arial"/>
                <a:cs typeface="Arial"/>
              </a:rPr>
              <a:t>que </a:t>
            </a:r>
            <a:r>
              <a:rPr sz="2700" spc="155" dirty="0">
                <a:latin typeface="Arial"/>
                <a:cs typeface="Arial"/>
              </a:rPr>
              <a:t>o </a:t>
            </a:r>
            <a:r>
              <a:rPr sz="2700" spc="70" dirty="0">
                <a:latin typeface="Arial"/>
                <a:cs typeface="Arial"/>
              </a:rPr>
              <a:t>Selenium  </a:t>
            </a:r>
            <a:r>
              <a:rPr sz="2700" spc="80" dirty="0">
                <a:latin typeface="Arial"/>
                <a:cs typeface="Arial"/>
              </a:rPr>
              <a:t>Webdriver </a:t>
            </a:r>
            <a:r>
              <a:rPr sz="2700" spc="135" dirty="0">
                <a:latin typeface="Arial"/>
                <a:cs typeface="Arial"/>
              </a:rPr>
              <a:t>rode </a:t>
            </a:r>
            <a:r>
              <a:rPr sz="2700" spc="130" dirty="0">
                <a:latin typeface="Arial"/>
                <a:cs typeface="Arial"/>
              </a:rPr>
              <a:t>em </a:t>
            </a:r>
            <a:r>
              <a:rPr sz="2700" spc="180" dirty="0">
                <a:latin typeface="Arial"/>
                <a:cs typeface="Arial"/>
              </a:rPr>
              <a:t>múltiplos</a:t>
            </a:r>
            <a:r>
              <a:rPr sz="2700" spc="15" dirty="0">
                <a:latin typeface="Arial"/>
                <a:cs typeface="Arial"/>
              </a:rPr>
              <a:t> </a:t>
            </a:r>
            <a:r>
              <a:rPr sz="2700" spc="114" dirty="0">
                <a:latin typeface="Arial"/>
                <a:cs typeface="Arial"/>
              </a:rPr>
              <a:t>ambientes,  </a:t>
            </a:r>
            <a:r>
              <a:rPr sz="2700" spc="85" dirty="0">
                <a:latin typeface="Arial"/>
                <a:cs typeface="Arial"/>
              </a:rPr>
              <a:t>navegadores </a:t>
            </a:r>
            <a:r>
              <a:rPr sz="2700" spc="125" dirty="0">
                <a:latin typeface="Arial"/>
                <a:cs typeface="Arial"/>
              </a:rPr>
              <a:t>diferentes </a:t>
            </a:r>
            <a:r>
              <a:rPr sz="2700" dirty="0">
                <a:latin typeface="Arial"/>
                <a:cs typeface="Arial"/>
              </a:rPr>
              <a:t>e </a:t>
            </a:r>
            <a:r>
              <a:rPr sz="2700" spc="130" dirty="0">
                <a:latin typeface="Arial"/>
                <a:cs typeface="Arial"/>
              </a:rPr>
              <a:t>em  </a:t>
            </a:r>
            <a:r>
              <a:rPr sz="2700" spc="145" dirty="0">
                <a:latin typeface="Arial"/>
                <a:cs typeface="Arial"/>
              </a:rPr>
              <a:t>VMs/computadores</a:t>
            </a:r>
            <a:r>
              <a:rPr sz="2700" spc="90" dirty="0">
                <a:latin typeface="Arial"/>
                <a:cs typeface="Arial"/>
              </a:rPr>
              <a:t> </a:t>
            </a:r>
            <a:r>
              <a:rPr sz="2700" spc="120" dirty="0">
                <a:latin typeface="Arial"/>
                <a:cs typeface="Arial"/>
              </a:rPr>
              <a:t>diferentes.</a:t>
            </a:r>
            <a:endParaRPr sz="2700" dirty="0">
              <a:latin typeface="Arial"/>
              <a:cs typeface="Arial"/>
            </a:endParaRPr>
          </a:p>
          <a:p>
            <a:pPr>
              <a:spcBef>
                <a:spcPts val="20"/>
              </a:spcBef>
            </a:pPr>
            <a:endParaRPr sz="3500" dirty="0">
              <a:latin typeface="Times New Roman"/>
              <a:cs typeface="Times New Roman"/>
            </a:endParaRPr>
          </a:p>
          <a:p>
            <a:pPr marL="268605" marR="5080" indent="-256540">
              <a:spcBef>
                <a:spcPts val="5"/>
              </a:spcBef>
              <a:tabLst>
                <a:tab pos="268605" algn="l"/>
              </a:tabLst>
            </a:pPr>
            <a:r>
              <a:rPr sz="2700" spc="55" dirty="0" err="1" smtClean="0">
                <a:latin typeface="Arial"/>
                <a:cs typeface="Arial"/>
              </a:rPr>
              <a:t>Isso</a:t>
            </a:r>
            <a:r>
              <a:rPr sz="2700" spc="55" dirty="0" smtClean="0">
                <a:latin typeface="Arial"/>
                <a:cs typeface="Arial"/>
              </a:rPr>
              <a:t> </a:t>
            </a:r>
            <a:r>
              <a:rPr sz="2700" spc="155" dirty="0">
                <a:latin typeface="Arial"/>
                <a:cs typeface="Arial"/>
              </a:rPr>
              <a:t>permite </a:t>
            </a:r>
            <a:r>
              <a:rPr sz="2700" spc="120" dirty="0">
                <a:latin typeface="Arial"/>
                <a:cs typeface="Arial"/>
              </a:rPr>
              <a:t>que </a:t>
            </a:r>
            <a:r>
              <a:rPr sz="2700" spc="10" dirty="0">
                <a:latin typeface="Arial"/>
                <a:cs typeface="Arial"/>
              </a:rPr>
              <a:t>se </a:t>
            </a:r>
            <a:r>
              <a:rPr sz="2700" spc="125" dirty="0">
                <a:latin typeface="Arial"/>
                <a:cs typeface="Arial"/>
              </a:rPr>
              <a:t>executem </a:t>
            </a:r>
            <a:r>
              <a:rPr sz="2700" spc="90" dirty="0">
                <a:latin typeface="Arial"/>
                <a:cs typeface="Arial"/>
              </a:rPr>
              <a:t>testes </a:t>
            </a:r>
            <a:r>
              <a:rPr sz="2700" spc="130" dirty="0">
                <a:latin typeface="Arial"/>
                <a:cs typeface="Arial"/>
              </a:rPr>
              <a:t>em  </a:t>
            </a:r>
            <a:r>
              <a:rPr sz="2700" spc="105" dirty="0">
                <a:latin typeface="Arial"/>
                <a:cs typeface="Arial"/>
              </a:rPr>
              <a:t>paralelo </a:t>
            </a:r>
            <a:r>
              <a:rPr sz="2700" spc="155" dirty="0">
                <a:latin typeface="Arial"/>
                <a:cs typeface="Arial"/>
              </a:rPr>
              <a:t>o </a:t>
            </a:r>
            <a:r>
              <a:rPr sz="2700" spc="120" dirty="0">
                <a:latin typeface="Arial"/>
                <a:cs typeface="Arial"/>
              </a:rPr>
              <a:t>que </a:t>
            </a:r>
            <a:r>
              <a:rPr sz="2700" spc="155" dirty="0">
                <a:latin typeface="Arial"/>
                <a:cs typeface="Arial"/>
              </a:rPr>
              <a:t>permite </a:t>
            </a:r>
            <a:r>
              <a:rPr sz="2700" spc="120" dirty="0">
                <a:latin typeface="Arial"/>
                <a:cs typeface="Arial"/>
              </a:rPr>
              <a:t>que </a:t>
            </a:r>
            <a:r>
              <a:rPr sz="2700" spc="-15" dirty="0">
                <a:latin typeface="Arial"/>
                <a:cs typeface="Arial"/>
              </a:rPr>
              <a:t>a </a:t>
            </a:r>
            <a:r>
              <a:rPr sz="2700" spc="125" dirty="0">
                <a:latin typeface="Arial"/>
                <a:cs typeface="Arial"/>
              </a:rPr>
              <a:t>suite </a:t>
            </a:r>
            <a:r>
              <a:rPr sz="2700" spc="95" dirty="0">
                <a:latin typeface="Arial"/>
                <a:cs typeface="Arial"/>
              </a:rPr>
              <a:t>de</a:t>
            </a:r>
            <a:r>
              <a:rPr sz="2700" spc="-40" dirty="0">
                <a:latin typeface="Arial"/>
                <a:cs typeface="Arial"/>
              </a:rPr>
              <a:t> </a:t>
            </a:r>
            <a:r>
              <a:rPr sz="2700" spc="90" dirty="0">
                <a:latin typeface="Arial"/>
                <a:cs typeface="Arial"/>
              </a:rPr>
              <a:t>testes  </a:t>
            </a:r>
            <a:r>
              <a:rPr sz="2700" spc="135" dirty="0">
                <a:latin typeface="Arial"/>
                <a:cs typeface="Arial"/>
              </a:rPr>
              <a:t>rode </a:t>
            </a:r>
            <a:r>
              <a:rPr sz="2700" spc="150" dirty="0">
                <a:latin typeface="Arial"/>
                <a:cs typeface="Arial"/>
              </a:rPr>
              <a:t>bem </a:t>
            </a:r>
            <a:r>
              <a:rPr sz="2700" spc="114" dirty="0">
                <a:latin typeface="Arial"/>
                <a:cs typeface="Arial"/>
              </a:rPr>
              <a:t>mais</a:t>
            </a:r>
            <a:r>
              <a:rPr sz="2700" spc="-5" dirty="0">
                <a:latin typeface="Arial"/>
                <a:cs typeface="Arial"/>
              </a:rPr>
              <a:t> </a:t>
            </a:r>
            <a:r>
              <a:rPr sz="2700" spc="140" dirty="0">
                <a:latin typeface="Arial"/>
                <a:cs typeface="Arial"/>
              </a:rPr>
              <a:t>rápido.</a:t>
            </a:r>
            <a:endParaRPr sz="2700" dirty="0">
              <a:latin typeface="Arial"/>
              <a:cs typeface="Arial"/>
            </a:endParaRPr>
          </a:p>
        </p:txBody>
      </p:sp>
    </p:spTree>
    <p:extLst>
      <p:ext uri="{BB962C8B-B14F-4D97-AF65-F5344CB8AC3E}">
        <p14:creationId xmlns:p14="http://schemas.microsoft.com/office/powerpoint/2010/main" val="276049963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827019" y="245363"/>
            <a:ext cx="6661404" cy="851916"/>
          </a:xfrm>
          <a:prstGeom prst="rect">
            <a:avLst/>
          </a:prstGeom>
          <a:blipFill>
            <a:blip r:embed="rId2" cstate="print"/>
            <a:stretch>
              <a:fillRect/>
            </a:stretch>
          </a:blipFill>
        </p:spPr>
        <p:txBody>
          <a:bodyPr wrap="square" lIns="0" tIns="0" rIns="0" bIns="0" rtlCol="0"/>
          <a:lstStyle/>
          <a:p>
            <a:endParaRPr dirty="0"/>
          </a:p>
        </p:txBody>
      </p:sp>
      <p:sp>
        <p:nvSpPr>
          <p:cNvPr id="3" name="object 3"/>
          <p:cNvSpPr txBox="1"/>
          <p:nvPr/>
        </p:nvSpPr>
        <p:spPr>
          <a:xfrm>
            <a:off x="2124518" y="1179539"/>
            <a:ext cx="8066405" cy="5214248"/>
          </a:xfrm>
          <a:prstGeom prst="rect">
            <a:avLst/>
          </a:prstGeom>
        </p:spPr>
        <p:txBody>
          <a:bodyPr vert="horz" wrap="square" lIns="0" tIns="12700" rIns="0" bIns="0" rtlCol="0">
            <a:spAutoFit/>
          </a:bodyPr>
          <a:lstStyle/>
          <a:p>
            <a:pPr marL="12700">
              <a:spcBef>
                <a:spcPts val="100"/>
              </a:spcBef>
              <a:buAutoNum type="arabicParenR"/>
              <a:tabLst>
                <a:tab pos="368300" algn="l"/>
              </a:tabLst>
            </a:pPr>
            <a:r>
              <a:rPr sz="2400" b="1" dirty="0">
                <a:latin typeface="Arial"/>
                <a:cs typeface="Arial"/>
              </a:rPr>
              <a:t>Início: </a:t>
            </a:r>
            <a:r>
              <a:rPr sz="2400" b="1" spc="-5" dirty="0">
                <a:latin typeface="Arial"/>
                <a:cs typeface="Arial"/>
              </a:rPr>
              <a:t>Faça os testes </a:t>
            </a:r>
            <a:r>
              <a:rPr sz="2400" b="1" dirty="0">
                <a:latin typeface="Arial"/>
                <a:cs typeface="Arial"/>
              </a:rPr>
              <a:t>no</a:t>
            </a:r>
            <a:r>
              <a:rPr sz="2400" b="1" spc="-15" dirty="0">
                <a:latin typeface="Arial"/>
                <a:cs typeface="Arial"/>
              </a:rPr>
              <a:t> </a:t>
            </a:r>
            <a:r>
              <a:rPr sz="2400" b="1" spc="-5" dirty="0">
                <a:latin typeface="Arial"/>
                <a:cs typeface="Arial"/>
              </a:rPr>
              <a:t>Firefox.</a:t>
            </a:r>
            <a:endParaRPr sz="2400" dirty="0">
              <a:latin typeface="Arial"/>
              <a:cs typeface="Arial"/>
            </a:endParaRPr>
          </a:p>
          <a:p>
            <a:pPr marL="12700" marR="112395"/>
            <a:r>
              <a:rPr sz="2400" b="1" u="heavy" spc="-5" dirty="0">
                <a:solidFill>
                  <a:srgbClr val="FF8118"/>
                </a:solidFill>
                <a:uFill>
                  <a:solidFill>
                    <a:srgbClr val="FF8118"/>
                  </a:solidFill>
                </a:uFill>
                <a:latin typeface="Arial"/>
                <a:cs typeface="Arial"/>
                <a:hlinkClick r:id="rId3"/>
              </a:rPr>
              <a:t>Selenium IDE</a:t>
            </a:r>
            <a:r>
              <a:rPr sz="2400" b="1" spc="-5" dirty="0">
                <a:solidFill>
                  <a:srgbClr val="FF8118"/>
                </a:solidFill>
                <a:latin typeface="Arial"/>
                <a:cs typeface="Arial"/>
                <a:hlinkClick r:id="rId3"/>
              </a:rPr>
              <a:t> </a:t>
            </a:r>
            <a:r>
              <a:rPr sz="2400" spc="-5" dirty="0">
                <a:latin typeface="Arial"/>
                <a:cs typeface="Arial"/>
              </a:rPr>
              <a:t>é um plug-in do Firefox que grava clicks,  digitação e outras operações que </a:t>
            </a:r>
            <a:r>
              <a:rPr sz="2400" dirty="0">
                <a:latin typeface="Arial"/>
                <a:cs typeface="Arial"/>
              </a:rPr>
              <a:t>fazem testes </a:t>
            </a:r>
            <a:r>
              <a:rPr sz="2400" spc="-5" dirty="0">
                <a:latin typeface="Arial"/>
                <a:cs typeface="Arial"/>
              </a:rPr>
              <a:t>que </a:t>
            </a:r>
            <a:r>
              <a:rPr sz="2400" spc="-10" dirty="0">
                <a:latin typeface="Arial"/>
                <a:cs typeface="Arial"/>
              </a:rPr>
              <a:t>podem  </a:t>
            </a:r>
            <a:r>
              <a:rPr sz="2400" spc="-35" dirty="0">
                <a:latin typeface="Arial"/>
                <a:cs typeface="Arial"/>
              </a:rPr>
              <a:t>ser, </a:t>
            </a:r>
            <a:r>
              <a:rPr sz="2400" spc="-5" dirty="0">
                <a:latin typeface="Arial"/>
                <a:cs typeface="Arial"/>
              </a:rPr>
              <a:t>depois, re-executados em um</a:t>
            </a:r>
            <a:r>
              <a:rPr sz="2400" spc="80" dirty="0">
                <a:latin typeface="Arial"/>
                <a:cs typeface="Arial"/>
              </a:rPr>
              <a:t> </a:t>
            </a:r>
            <a:r>
              <a:rPr sz="2400" spc="-20" dirty="0">
                <a:latin typeface="Arial"/>
                <a:cs typeface="Arial"/>
              </a:rPr>
              <a:t>browser.</a:t>
            </a:r>
            <a:endParaRPr sz="2400" dirty="0">
              <a:latin typeface="Arial"/>
              <a:cs typeface="Arial"/>
            </a:endParaRPr>
          </a:p>
          <a:p>
            <a:pPr>
              <a:spcBef>
                <a:spcPts val="10"/>
              </a:spcBef>
            </a:pPr>
            <a:endParaRPr sz="2500" dirty="0">
              <a:latin typeface="Times New Roman"/>
              <a:cs typeface="Times New Roman"/>
            </a:endParaRPr>
          </a:p>
          <a:p>
            <a:pPr marL="12700" marR="5080">
              <a:buAutoNum type="arabicParenR" startAt="2"/>
              <a:tabLst>
                <a:tab pos="368300" algn="l"/>
              </a:tabLst>
            </a:pPr>
            <a:r>
              <a:rPr sz="2400" b="1" spc="-5" dirty="0">
                <a:latin typeface="Arial"/>
                <a:cs typeface="Arial"/>
              </a:rPr>
              <a:t>Customização: sua linguagem, seu </a:t>
            </a:r>
            <a:r>
              <a:rPr sz="2400" b="1" spc="-15" dirty="0">
                <a:latin typeface="Arial"/>
                <a:cs typeface="Arial"/>
              </a:rPr>
              <a:t>browser. </a:t>
            </a:r>
            <a:r>
              <a:rPr sz="2400" b="1" u="heavy" spc="-15" dirty="0">
                <a:solidFill>
                  <a:srgbClr val="FF8118"/>
                </a:solidFill>
                <a:uFill>
                  <a:solidFill>
                    <a:srgbClr val="FF8118"/>
                  </a:solidFill>
                </a:uFill>
                <a:latin typeface="Arial"/>
                <a:cs typeface="Arial"/>
              </a:rPr>
              <a:t> </a:t>
            </a:r>
            <a:r>
              <a:rPr sz="2400" b="1" u="heavy" spc="-5" dirty="0">
                <a:solidFill>
                  <a:srgbClr val="FF8118"/>
                </a:solidFill>
                <a:uFill>
                  <a:solidFill>
                    <a:srgbClr val="FF8118"/>
                  </a:solidFill>
                </a:uFill>
                <a:latin typeface="Arial"/>
                <a:cs typeface="Arial"/>
                <a:hlinkClick r:id="rId4"/>
              </a:rPr>
              <a:t>Selenium </a:t>
            </a:r>
            <a:r>
              <a:rPr sz="2400" b="1" u="heavy" spc="-10" dirty="0">
                <a:solidFill>
                  <a:srgbClr val="EB631B"/>
                </a:solidFill>
                <a:uFill>
                  <a:solidFill>
                    <a:srgbClr val="FF8118"/>
                  </a:solidFill>
                </a:uFill>
                <a:latin typeface="Arial"/>
                <a:cs typeface="Arial"/>
              </a:rPr>
              <a:t>Webdriver</a:t>
            </a:r>
            <a:r>
              <a:rPr sz="2400" b="1" spc="-10" dirty="0">
                <a:solidFill>
                  <a:srgbClr val="EB631B"/>
                </a:solidFill>
                <a:latin typeface="Arial"/>
                <a:cs typeface="Arial"/>
              </a:rPr>
              <a:t> </a:t>
            </a:r>
            <a:r>
              <a:rPr sz="2400" spc="-5" dirty="0">
                <a:latin typeface="Arial"/>
                <a:cs typeface="Arial"/>
              </a:rPr>
              <a:t>roda os </a:t>
            </a:r>
            <a:r>
              <a:rPr sz="2400" dirty="0">
                <a:latin typeface="Arial"/>
                <a:cs typeface="Arial"/>
              </a:rPr>
              <a:t>testes </a:t>
            </a:r>
            <a:r>
              <a:rPr sz="2400" spc="-5" dirty="0">
                <a:latin typeface="Arial"/>
                <a:cs typeface="Arial"/>
              </a:rPr>
              <a:t>em múltiplos browsers  e plataformas. Permite rodar os </a:t>
            </a:r>
            <a:r>
              <a:rPr sz="2400" dirty="0">
                <a:latin typeface="Arial"/>
                <a:cs typeface="Arial"/>
              </a:rPr>
              <a:t>testes </a:t>
            </a:r>
            <a:r>
              <a:rPr sz="2400" spc="-5" dirty="0">
                <a:latin typeface="Arial"/>
                <a:cs typeface="Arial"/>
              </a:rPr>
              <a:t>em sua linguagem  preferida.</a:t>
            </a:r>
            <a:endParaRPr sz="2400" dirty="0">
              <a:latin typeface="Arial"/>
              <a:cs typeface="Arial"/>
            </a:endParaRPr>
          </a:p>
          <a:p>
            <a:pPr>
              <a:spcBef>
                <a:spcPts val="5"/>
              </a:spcBef>
              <a:buFont typeface="Arial"/>
              <a:buAutoNum type="arabicParenR" startAt="2"/>
            </a:pPr>
            <a:endParaRPr sz="2500" dirty="0">
              <a:latin typeface="Times New Roman"/>
              <a:cs typeface="Times New Roman"/>
            </a:endParaRPr>
          </a:p>
          <a:p>
            <a:pPr marL="12700">
              <a:buAutoNum type="arabicParenR" startAt="2"/>
              <a:tabLst>
                <a:tab pos="368300" algn="l"/>
              </a:tabLst>
            </a:pPr>
            <a:r>
              <a:rPr sz="2400" b="1" spc="-5" dirty="0">
                <a:latin typeface="Arial"/>
                <a:cs typeface="Arial"/>
              </a:rPr>
              <a:t>Implantação: escalável, mais</a:t>
            </a:r>
            <a:r>
              <a:rPr sz="2400" b="1" spc="10" dirty="0">
                <a:latin typeface="Arial"/>
                <a:cs typeface="Arial"/>
              </a:rPr>
              <a:t> </a:t>
            </a:r>
            <a:r>
              <a:rPr sz="2400" b="1" spc="-5" dirty="0">
                <a:latin typeface="Arial"/>
                <a:cs typeface="Arial"/>
              </a:rPr>
              <a:t>rápido</a:t>
            </a:r>
            <a:endParaRPr sz="2400" dirty="0">
              <a:latin typeface="Arial"/>
              <a:cs typeface="Arial"/>
            </a:endParaRPr>
          </a:p>
          <a:p>
            <a:pPr marL="12700" marR="35560"/>
            <a:r>
              <a:rPr sz="2400" b="1" u="heavy" spc="-5" dirty="0">
                <a:solidFill>
                  <a:srgbClr val="FF8118"/>
                </a:solidFill>
                <a:uFill>
                  <a:solidFill>
                    <a:srgbClr val="FF8118"/>
                  </a:solidFill>
                </a:uFill>
                <a:latin typeface="Arial"/>
                <a:cs typeface="Arial"/>
                <a:hlinkClick r:id="rId5"/>
              </a:rPr>
              <a:t>Selenium </a:t>
            </a:r>
            <a:r>
              <a:rPr sz="2400" b="1" u="heavy" dirty="0">
                <a:solidFill>
                  <a:srgbClr val="FF8118"/>
                </a:solidFill>
                <a:uFill>
                  <a:solidFill>
                    <a:srgbClr val="FF8118"/>
                  </a:solidFill>
                </a:uFill>
                <a:latin typeface="Arial"/>
                <a:cs typeface="Arial"/>
                <a:hlinkClick r:id="rId5"/>
              </a:rPr>
              <a:t>Grid</a:t>
            </a:r>
            <a:r>
              <a:rPr sz="2400" b="1" dirty="0">
                <a:solidFill>
                  <a:srgbClr val="FF8118"/>
                </a:solidFill>
                <a:latin typeface="Arial"/>
                <a:cs typeface="Arial"/>
                <a:hlinkClick r:id="rId5"/>
              </a:rPr>
              <a:t> </a:t>
            </a:r>
            <a:r>
              <a:rPr sz="2400" spc="-5" dirty="0">
                <a:latin typeface="Arial"/>
                <a:cs typeface="Arial"/>
              </a:rPr>
              <a:t>extende o Selenium </a:t>
            </a:r>
            <a:r>
              <a:rPr sz="2400" spc="-10" dirty="0">
                <a:latin typeface="Arial"/>
                <a:cs typeface="Arial"/>
              </a:rPr>
              <a:t>Webdriver </a:t>
            </a:r>
            <a:r>
              <a:rPr sz="2400" spc="-5" dirty="0">
                <a:latin typeface="Arial"/>
                <a:cs typeface="Arial"/>
              </a:rPr>
              <a:t>para que </a:t>
            </a:r>
            <a:r>
              <a:rPr sz="2400" spc="-10" dirty="0">
                <a:latin typeface="Arial"/>
                <a:cs typeface="Arial"/>
              </a:rPr>
              <a:t>os  </a:t>
            </a:r>
            <a:r>
              <a:rPr sz="2400" dirty="0">
                <a:latin typeface="Arial"/>
                <a:cs typeface="Arial"/>
              </a:rPr>
              <a:t>testes </a:t>
            </a:r>
            <a:r>
              <a:rPr sz="2400" spc="-5" dirty="0">
                <a:latin typeface="Arial"/>
                <a:cs typeface="Arial"/>
              </a:rPr>
              <a:t>sejam distribuídos em múltiplos servidores,  economizando tempo rodando os </a:t>
            </a:r>
            <a:r>
              <a:rPr sz="2400" dirty="0">
                <a:latin typeface="Arial"/>
                <a:cs typeface="Arial"/>
              </a:rPr>
              <a:t>testes </a:t>
            </a:r>
            <a:r>
              <a:rPr sz="2400" spc="-5" dirty="0">
                <a:latin typeface="Arial"/>
                <a:cs typeface="Arial"/>
              </a:rPr>
              <a:t>em</a:t>
            </a:r>
            <a:r>
              <a:rPr sz="2400" spc="65" dirty="0">
                <a:latin typeface="Arial"/>
                <a:cs typeface="Arial"/>
              </a:rPr>
              <a:t> </a:t>
            </a:r>
            <a:r>
              <a:rPr sz="2400" spc="-5" dirty="0">
                <a:latin typeface="Arial"/>
                <a:cs typeface="Arial"/>
              </a:rPr>
              <a:t>paralelo.</a:t>
            </a:r>
            <a:endParaRPr sz="2400" dirty="0">
              <a:latin typeface="Arial"/>
              <a:cs typeface="Arial"/>
            </a:endParaRPr>
          </a:p>
        </p:txBody>
      </p:sp>
    </p:spTree>
    <p:extLst>
      <p:ext uri="{BB962C8B-B14F-4D97-AF65-F5344CB8AC3E}">
        <p14:creationId xmlns:p14="http://schemas.microsoft.com/office/powerpoint/2010/main" val="31408755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436914" y="623751"/>
            <a:ext cx="9887550" cy="5692071"/>
          </a:xfrm>
          <a:prstGeom prst="rect">
            <a:avLst/>
          </a:prstGeom>
        </p:spPr>
        <p:txBody>
          <a:bodyPr vert="horz" wrap="square" lIns="0" tIns="49530" rIns="0" bIns="0" rtlCol="0">
            <a:spAutoFit/>
          </a:bodyPr>
          <a:lstStyle/>
          <a:p>
            <a:pPr marL="268605" marR="335280" indent="-255904">
              <a:lnSpc>
                <a:spcPts val="2380"/>
              </a:lnSpc>
              <a:spcBef>
                <a:spcPts val="390"/>
              </a:spcBef>
              <a:buAutoNum type="arabicParenR"/>
              <a:tabLst>
                <a:tab pos="368300" algn="l"/>
              </a:tabLst>
            </a:pPr>
            <a:r>
              <a:rPr sz="2200" b="1" u="heavy" spc="-50" dirty="0">
                <a:uFill>
                  <a:solidFill>
                    <a:srgbClr val="000000"/>
                  </a:solidFill>
                </a:uFill>
                <a:latin typeface="Arial"/>
                <a:cs typeface="Arial"/>
              </a:rPr>
              <a:t>Ações</a:t>
            </a:r>
            <a:r>
              <a:rPr sz="2200" b="1" spc="-50" dirty="0">
                <a:latin typeface="Arial"/>
                <a:cs typeface="Arial"/>
              </a:rPr>
              <a:t> </a:t>
            </a:r>
            <a:r>
              <a:rPr sz="2200" spc="40" dirty="0">
                <a:latin typeface="Arial"/>
                <a:cs typeface="Arial"/>
              </a:rPr>
              <a:t>são </a:t>
            </a:r>
            <a:r>
              <a:rPr sz="2200" spc="95" dirty="0">
                <a:latin typeface="Arial"/>
                <a:cs typeface="Arial"/>
              </a:rPr>
              <a:t>comandos que </a:t>
            </a:r>
            <a:r>
              <a:rPr sz="2200" spc="100" dirty="0">
                <a:latin typeface="Arial"/>
                <a:cs typeface="Arial"/>
              </a:rPr>
              <a:t>geralmente </a:t>
            </a:r>
            <a:r>
              <a:rPr sz="2200" spc="125" dirty="0">
                <a:latin typeface="Arial"/>
                <a:cs typeface="Arial"/>
              </a:rPr>
              <a:t>manipulam o </a:t>
            </a:r>
            <a:r>
              <a:rPr sz="2200" spc="75" dirty="0">
                <a:latin typeface="Arial"/>
                <a:cs typeface="Arial"/>
              </a:rPr>
              <a:t>estado  </a:t>
            </a:r>
            <a:r>
              <a:rPr sz="2200" spc="70" dirty="0">
                <a:latin typeface="Arial"/>
                <a:cs typeface="Arial"/>
              </a:rPr>
              <a:t>da </a:t>
            </a:r>
            <a:r>
              <a:rPr sz="2200" spc="60" dirty="0">
                <a:latin typeface="Arial"/>
                <a:cs typeface="Arial"/>
              </a:rPr>
              <a:t>aplicação. </a:t>
            </a:r>
            <a:r>
              <a:rPr sz="2200" spc="85" dirty="0">
                <a:latin typeface="Arial"/>
                <a:cs typeface="Arial"/>
              </a:rPr>
              <a:t>Exemplo </a:t>
            </a:r>
            <a:r>
              <a:rPr sz="2200" spc="75" dirty="0">
                <a:latin typeface="Arial"/>
                <a:cs typeface="Arial"/>
              </a:rPr>
              <a:t>de </a:t>
            </a:r>
            <a:r>
              <a:rPr sz="2200" spc="35" dirty="0">
                <a:latin typeface="Arial"/>
                <a:cs typeface="Arial"/>
              </a:rPr>
              <a:t>ações: </a:t>
            </a:r>
            <a:r>
              <a:rPr sz="2200" spc="100" dirty="0">
                <a:latin typeface="Arial"/>
                <a:cs typeface="Arial"/>
              </a:rPr>
              <a:t>“click </a:t>
            </a:r>
            <a:r>
              <a:rPr sz="2200" spc="30" dirty="0">
                <a:latin typeface="Arial"/>
                <a:cs typeface="Arial"/>
              </a:rPr>
              <a:t>nesse </a:t>
            </a:r>
            <a:r>
              <a:rPr sz="2200" spc="135" dirty="0">
                <a:latin typeface="Arial"/>
                <a:cs typeface="Arial"/>
              </a:rPr>
              <a:t>link” </a:t>
            </a:r>
            <a:r>
              <a:rPr sz="2200" dirty="0">
                <a:latin typeface="Arial"/>
                <a:cs typeface="Arial"/>
              </a:rPr>
              <a:t>e  </a:t>
            </a:r>
            <a:r>
              <a:rPr sz="2200" spc="65" dirty="0">
                <a:latin typeface="Arial"/>
                <a:cs typeface="Arial"/>
              </a:rPr>
              <a:t>“selecione aquela</a:t>
            </a:r>
            <a:r>
              <a:rPr sz="2200" spc="135" dirty="0">
                <a:latin typeface="Arial"/>
                <a:cs typeface="Arial"/>
              </a:rPr>
              <a:t> </a:t>
            </a:r>
            <a:r>
              <a:rPr sz="2200" spc="80" dirty="0">
                <a:latin typeface="Arial"/>
                <a:cs typeface="Arial"/>
              </a:rPr>
              <a:t>opção”.</a:t>
            </a:r>
            <a:endParaRPr sz="2200" dirty="0">
              <a:latin typeface="Arial"/>
              <a:cs typeface="Arial"/>
            </a:endParaRPr>
          </a:p>
          <a:p>
            <a:pPr marL="12700">
              <a:lnSpc>
                <a:spcPts val="2510"/>
              </a:lnSpc>
              <a:spcBef>
                <a:spcPts val="90"/>
              </a:spcBef>
              <a:tabLst>
                <a:tab pos="268605" algn="l"/>
              </a:tabLst>
            </a:pPr>
            <a:r>
              <a:rPr sz="2200" spc="5" dirty="0" err="1" smtClean="0">
                <a:latin typeface="Arial"/>
                <a:cs typeface="Arial"/>
              </a:rPr>
              <a:t>Pode</a:t>
            </a:r>
            <a:r>
              <a:rPr sz="2200" spc="5" dirty="0" smtClean="0">
                <a:latin typeface="Arial"/>
                <a:cs typeface="Arial"/>
              </a:rPr>
              <a:t> </a:t>
            </a:r>
            <a:r>
              <a:rPr sz="2200" spc="60" dirty="0">
                <a:latin typeface="Arial"/>
                <a:cs typeface="Arial"/>
              </a:rPr>
              <a:t>ser </a:t>
            </a:r>
            <a:r>
              <a:rPr sz="2200" spc="65" dirty="0">
                <a:latin typeface="Arial"/>
                <a:cs typeface="Arial"/>
              </a:rPr>
              <a:t>chamada </a:t>
            </a:r>
            <a:r>
              <a:rPr sz="2200" spc="120" dirty="0">
                <a:latin typeface="Arial"/>
                <a:cs typeface="Arial"/>
              </a:rPr>
              <a:t>com </a:t>
            </a:r>
            <a:r>
              <a:rPr sz="2200" spc="125" dirty="0">
                <a:latin typeface="Arial"/>
                <a:cs typeface="Arial"/>
              </a:rPr>
              <a:t>o </a:t>
            </a:r>
            <a:r>
              <a:rPr sz="2200" spc="140" dirty="0">
                <a:latin typeface="Arial"/>
                <a:cs typeface="Arial"/>
              </a:rPr>
              <a:t>sufixo </a:t>
            </a:r>
            <a:r>
              <a:rPr sz="2200" spc="70" dirty="0">
                <a:latin typeface="Arial"/>
                <a:cs typeface="Arial"/>
              </a:rPr>
              <a:t>“AndWait”,</a:t>
            </a:r>
            <a:r>
              <a:rPr sz="2200" spc="150" dirty="0">
                <a:latin typeface="Arial"/>
                <a:cs typeface="Arial"/>
              </a:rPr>
              <a:t> </a:t>
            </a:r>
            <a:r>
              <a:rPr sz="2200" spc="30" dirty="0">
                <a:latin typeface="Arial"/>
                <a:cs typeface="Arial"/>
              </a:rPr>
              <a:t>Ex.:</a:t>
            </a:r>
            <a:endParaRPr sz="2200" dirty="0">
              <a:latin typeface="Arial"/>
              <a:cs typeface="Arial"/>
            </a:endParaRPr>
          </a:p>
          <a:p>
            <a:pPr marL="268605">
              <a:lnSpc>
                <a:spcPts val="2510"/>
              </a:lnSpc>
            </a:pPr>
            <a:r>
              <a:rPr sz="2200" spc="80" dirty="0">
                <a:latin typeface="Arial"/>
                <a:cs typeface="Arial"/>
              </a:rPr>
              <a:t>“clickAndWait”.</a:t>
            </a:r>
            <a:endParaRPr sz="2200" dirty="0">
              <a:latin typeface="Arial"/>
              <a:cs typeface="Arial"/>
            </a:endParaRPr>
          </a:p>
          <a:p>
            <a:pPr>
              <a:spcBef>
                <a:spcPts val="45"/>
              </a:spcBef>
            </a:pPr>
            <a:endParaRPr sz="2750" dirty="0">
              <a:latin typeface="Times New Roman"/>
              <a:cs typeface="Times New Roman"/>
            </a:endParaRPr>
          </a:p>
          <a:p>
            <a:pPr marL="268605" marR="321310" indent="-255904">
              <a:lnSpc>
                <a:spcPts val="2380"/>
              </a:lnSpc>
              <a:spcBef>
                <a:spcPts val="5"/>
              </a:spcBef>
              <a:buFont typeface="Arial"/>
              <a:buAutoNum type="arabicParenR" startAt="2"/>
              <a:tabLst>
                <a:tab pos="368300" algn="l"/>
              </a:tabLst>
            </a:pPr>
            <a:r>
              <a:rPr sz="2200" b="1" u="heavy" spc="-60" dirty="0">
                <a:uFill>
                  <a:solidFill>
                    <a:srgbClr val="000000"/>
                  </a:solidFill>
                </a:uFill>
                <a:latin typeface="Arial"/>
                <a:cs typeface="Arial"/>
              </a:rPr>
              <a:t>Accessors</a:t>
            </a:r>
            <a:r>
              <a:rPr sz="2200" b="1" spc="-60" dirty="0">
                <a:latin typeface="Arial"/>
                <a:cs typeface="Arial"/>
              </a:rPr>
              <a:t> </a:t>
            </a:r>
            <a:r>
              <a:rPr sz="2200" spc="80" dirty="0">
                <a:latin typeface="Arial"/>
                <a:cs typeface="Arial"/>
              </a:rPr>
              <a:t>Examinam </a:t>
            </a:r>
            <a:r>
              <a:rPr sz="2200" spc="125" dirty="0">
                <a:latin typeface="Arial"/>
                <a:cs typeface="Arial"/>
              </a:rPr>
              <a:t>o </a:t>
            </a:r>
            <a:r>
              <a:rPr sz="2200" spc="75" dirty="0">
                <a:latin typeface="Arial"/>
                <a:cs typeface="Arial"/>
              </a:rPr>
              <a:t>estado </a:t>
            </a:r>
            <a:r>
              <a:rPr sz="2200" spc="70" dirty="0">
                <a:latin typeface="Arial"/>
                <a:cs typeface="Arial"/>
              </a:rPr>
              <a:t>da </a:t>
            </a:r>
            <a:r>
              <a:rPr sz="2200" spc="60" dirty="0">
                <a:latin typeface="Arial"/>
                <a:cs typeface="Arial"/>
              </a:rPr>
              <a:t>aplicação </a:t>
            </a:r>
            <a:r>
              <a:rPr sz="2200" dirty="0">
                <a:latin typeface="Arial"/>
                <a:cs typeface="Arial"/>
              </a:rPr>
              <a:t>e </a:t>
            </a:r>
            <a:r>
              <a:rPr sz="2200" spc="75" dirty="0">
                <a:latin typeface="Arial"/>
                <a:cs typeface="Arial"/>
              </a:rPr>
              <a:t>armazena </a:t>
            </a:r>
            <a:r>
              <a:rPr sz="2200" spc="65" dirty="0">
                <a:latin typeface="Arial"/>
                <a:cs typeface="Arial"/>
              </a:rPr>
              <a:t>os  </a:t>
            </a:r>
            <a:r>
              <a:rPr sz="2200" spc="90" dirty="0">
                <a:latin typeface="Arial"/>
                <a:cs typeface="Arial"/>
              </a:rPr>
              <a:t>resultados </a:t>
            </a:r>
            <a:r>
              <a:rPr sz="2200" spc="105" dirty="0">
                <a:latin typeface="Arial"/>
                <a:cs typeface="Arial"/>
              </a:rPr>
              <a:t>em </a:t>
            </a:r>
            <a:r>
              <a:rPr sz="2200" spc="60" dirty="0">
                <a:latin typeface="Arial"/>
                <a:cs typeface="Arial"/>
              </a:rPr>
              <a:t>variáveis., </a:t>
            </a:r>
            <a:r>
              <a:rPr sz="2200" spc="30" dirty="0">
                <a:latin typeface="Arial"/>
                <a:cs typeface="Arial"/>
              </a:rPr>
              <a:t>Ex.:</a:t>
            </a:r>
            <a:r>
              <a:rPr sz="2200" spc="160" dirty="0">
                <a:latin typeface="Arial"/>
                <a:cs typeface="Arial"/>
              </a:rPr>
              <a:t> </a:t>
            </a:r>
            <a:r>
              <a:rPr sz="2200" spc="95" dirty="0">
                <a:latin typeface="Arial"/>
                <a:cs typeface="Arial"/>
              </a:rPr>
              <a:t>“storeTitle”.</a:t>
            </a:r>
            <a:endParaRPr sz="2200" dirty="0">
              <a:latin typeface="Arial"/>
              <a:cs typeface="Arial"/>
            </a:endParaRPr>
          </a:p>
          <a:p>
            <a:pPr marL="12700">
              <a:spcBef>
                <a:spcPts val="90"/>
              </a:spcBef>
              <a:tabLst>
                <a:tab pos="268605" algn="l"/>
              </a:tabLst>
            </a:pPr>
            <a:r>
              <a:rPr sz="2200" spc="80" dirty="0" err="1" smtClean="0">
                <a:latin typeface="Arial"/>
                <a:cs typeface="Arial"/>
              </a:rPr>
              <a:t>Pode</a:t>
            </a:r>
            <a:r>
              <a:rPr sz="2200" spc="80" dirty="0" smtClean="0">
                <a:latin typeface="Arial"/>
                <a:cs typeface="Arial"/>
              </a:rPr>
              <a:t>-se </a:t>
            </a:r>
            <a:r>
              <a:rPr sz="2200" spc="90" dirty="0">
                <a:latin typeface="Arial"/>
                <a:cs typeface="Arial"/>
              </a:rPr>
              <a:t>gerar </a:t>
            </a:r>
            <a:r>
              <a:rPr sz="2200" spc="75" dirty="0">
                <a:latin typeface="Arial"/>
                <a:cs typeface="Arial"/>
              </a:rPr>
              <a:t>Asssertions</a:t>
            </a:r>
            <a:r>
              <a:rPr sz="2200" spc="165" dirty="0">
                <a:latin typeface="Arial"/>
                <a:cs typeface="Arial"/>
              </a:rPr>
              <a:t> </a:t>
            </a:r>
            <a:r>
              <a:rPr sz="2200" spc="90" dirty="0">
                <a:latin typeface="Arial"/>
                <a:cs typeface="Arial"/>
              </a:rPr>
              <a:t>automáticas.</a:t>
            </a:r>
            <a:endParaRPr sz="2200" dirty="0">
              <a:latin typeface="Arial"/>
              <a:cs typeface="Arial"/>
            </a:endParaRPr>
          </a:p>
          <a:p>
            <a:pPr>
              <a:spcBef>
                <a:spcPts val="20"/>
              </a:spcBef>
            </a:pPr>
            <a:endParaRPr sz="2750" dirty="0">
              <a:latin typeface="Times New Roman"/>
              <a:cs typeface="Times New Roman"/>
            </a:endParaRPr>
          </a:p>
          <a:p>
            <a:pPr marL="268605" marR="5080" indent="-255904">
              <a:lnSpc>
                <a:spcPct val="90000"/>
              </a:lnSpc>
              <a:buFont typeface="Arial"/>
              <a:buAutoNum type="arabicParenR" startAt="3"/>
              <a:tabLst>
                <a:tab pos="368300" algn="l"/>
              </a:tabLst>
            </a:pPr>
            <a:r>
              <a:rPr sz="2200" b="1" u="heavy" spc="-55" dirty="0">
                <a:uFill>
                  <a:solidFill>
                    <a:srgbClr val="000000"/>
                  </a:solidFill>
                </a:uFill>
                <a:latin typeface="Arial"/>
                <a:cs typeface="Arial"/>
              </a:rPr>
              <a:t>Asserssões</a:t>
            </a:r>
            <a:r>
              <a:rPr sz="2200" b="1" spc="-55" dirty="0">
                <a:latin typeface="Arial"/>
                <a:cs typeface="Arial"/>
              </a:rPr>
              <a:t> </a:t>
            </a:r>
            <a:r>
              <a:rPr sz="2200" spc="40" dirty="0">
                <a:latin typeface="Arial"/>
                <a:cs typeface="Arial"/>
              </a:rPr>
              <a:t>são </a:t>
            </a:r>
            <a:r>
              <a:rPr sz="2200" spc="114" dirty="0">
                <a:latin typeface="Arial"/>
                <a:cs typeface="Arial"/>
              </a:rPr>
              <a:t>como </a:t>
            </a:r>
            <a:r>
              <a:rPr sz="2200" spc="50" dirty="0">
                <a:latin typeface="Arial"/>
                <a:cs typeface="Arial"/>
              </a:rPr>
              <a:t>Accessors, </a:t>
            </a:r>
            <a:r>
              <a:rPr sz="2200" spc="75" dirty="0">
                <a:latin typeface="Arial"/>
                <a:cs typeface="Arial"/>
              </a:rPr>
              <a:t>mas </a:t>
            </a:r>
            <a:r>
              <a:rPr sz="2200" spc="100" dirty="0">
                <a:latin typeface="Arial"/>
                <a:cs typeface="Arial"/>
              </a:rPr>
              <a:t>verificam </a:t>
            </a:r>
            <a:r>
              <a:rPr sz="2200" spc="95" dirty="0">
                <a:latin typeface="Arial"/>
                <a:cs typeface="Arial"/>
              </a:rPr>
              <a:t>que </a:t>
            </a:r>
            <a:r>
              <a:rPr sz="2200" spc="125" dirty="0">
                <a:latin typeface="Arial"/>
                <a:cs typeface="Arial"/>
              </a:rPr>
              <a:t>o </a:t>
            </a:r>
            <a:r>
              <a:rPr sz="2200" spc="75" dirty="0">
                <a:latin typeface="Arial"/>
                <a:cs typeface="Arial"/>
              </a:rPr>
              <a:t>estado  </a:t>
            </a:r>
            <a:r>
              <a:rPr sz="2200" spc="70" dirty="0">
                <a:latin typeface="Arial"/>
                <a:cs typeface="Arial"/>
              </a:rPr>
              <a:t>da </a:t>
            </a:r>
            <a:r>
              <a:rPr sz="2200" spc="60" dirty="0">
                <a:latin typeface="Arial"/>
                <a:cs typeface="Arial"/>
              </a:rPr>
              <a:t>aplicação </a:t>
            </a:r>
            <a:r>
              <a:rPr sz="2200" spc="50" dirty="0">
                <a:latin typeface="Arial"/>
                <a:cs typeface="Arial"/>
              </a:rPr>
              <a:t>está </a:t>
            </a:r>
            <a:r>
              <a:rPr sz="2200" spc="120" dirty="0">
                <a:latin typeface="Arial"/>
                <a:cs typeface="Arial"/>
              </a:rPr>
              <a:t>conforme </a:t>
            </a:r>
            <a:r>
              <a:rPr sz="2200" spc="55" dirty="0">
                <a:latin typeface="Arial"/>
                <a:cs typeface="Arial"/>
              </a:rPr>
              <a:t>ao </a:t>
            </a:r>
            <a:r>
              <a:rPr sz="2200" spc="95" dirty="0">
                <a:latin typeface="Arial"/>
                <a:cs typeface="Arial"/>
              </a:rPr>
              <a:t>que </a:t>
            </a:r>
            <a:r>
              <a:rPr sz="2200" spc="10" dirty="0">
                <a:latin typeface="Arial"/>
                <a:cs typeface="Arial"/>
              </a:rPr>
              <a:t>se </a:t>
            </a:r>
            <a:r>
              <a:rPr sz="2200" spc="55" dirty="0">
                <a:latin typeface="Arial"/>
                <a:cs typeface="Arial"/>
              </a:rPr>
              <a:t>espera. </a:t>
            </a:r>
            <a:r>
              <a:rPr sz="2200" spc="30" dirty="0">
                <a:latin typeface="Arial"/>
                <a:cs typeface="Arial"/>
              </a:rPr>
              <a:t>Ex.: </a:t>
            </a:r>
            <a:r>
              <a:rPr sz="2200" spc="65" dirty="0">
                <a:latin typeface="Arial"/>
                <a:cs typeface="Arial"/>
              </a:rPr>
              <a:t>“Tenha  </a:t>
            </a:r>
            <a:r>
              <a:rPr sz="2200" spc="70" dirty="0">
                <a:latin typeface="Arial"/>
                <a:cs typeface="Arial"/>
              </a:rPr>
              <a:t>certeza </a:t>
            </a:r>
            <a:r>
              <a:rPr sz="2200" spc="95" dirty="0">
                <a:latin typeface="Arial"/>
                <a:cs typeface="Arial"/>
              </a:rPr>
              <a:t>que </a:t>
            </a:r>
            <a:r>
              <a:rPr sz="2200" spc="125" dirty="0">
                <a:latin typeface="Arial"/>
                <a:cs typeface="Arial"/>
              </a:rPr>
              <a:t>o </a:t>
            </a:r>
            <a:r>
              <a:rPr sz="2200" spc="135" dirty="0">
                <a:latin typeface="Arial"/>
                <a:cs typeface="Arial"/>
              </a:rPr>
              <a:t>título </a:t>
            </a:r>
            <a:r>
              <a:rPr sz="2200" spc="70" dirty="0">
                <a:latin typeface="Arial"/>
                <a:cs typeface="Arial"/>
              </a:rPr>
              <a:t>da </a:t>
            </a:r>
            <a:r>
              <a:rPr sz="2200" spc="90" dirty="0">
                <a:latin typeface="Arial"/>
                <a:cs typeface="Arial"/>
              </a:rPr>
              <a:t>página </a:t>
            </a:r>
            <a:r>
              <a:rPr sz="2200" dirty="0">
                <a:latin typeface="Arial"/>
                <a:cs typeface="Arial"/>
              </a:rPr>
              <a:t>é </a:t>
            </a:r>
            <a:r>
              <a:rPr sz="2200" spc="25" dirty="0">
                <a:latin typeface="Arial"/>
                <a:cs typeface="Arial"/>
              </a:rPr>
              <a:t>X”, </a:t>
            </a:r>
            <a:r>
              <a:rPr sz="2200" spc="105" dirty="0">
                <a:latin typeface="Arial"/>
                <a:cs typeface="Arial"/>
              </a:rPr>
              <a:t>“verifique </a:t>
            </a:r>
            <a:r>
              <a:rPr sz="2200" spc="95" dirty="0">
                <a:latin typeface="Arial"/>
                <a:cs typeface="Arial"/>
              </a:rPr>
              <a:t>que </a:t>
            </a:r>
            <a:r>
              <a:rPr sz="2200" spc="125" dirty="0">
                <a:latin typeface="Arial"/>
                <a:cs typeface="Arial"/>
              </a:rPr>
              <a:t>o  </a:t>
            </a:r>
            <a:r>
              <a:rPr sz="2200" spc="105" dirty="0">
                <a:latin typeface="Arial"/>
                <a:cs typeface="Arial"/>
              </a:rPr>
              <a:t>checkbox </a:t>
            </a:r>
            <a:r>
              <a:rPr sz="2200" spc="45" dirty="0">
                <a:latin typeface="Arial"/>
                <a:cs typeface="Arial"/>
              </a:rPr>
              <a:t>está</a:t>
            </a:r>
            <a:r>
              <a:rPr sz="2200" spc="95" dirty="0">
                <a:latin typeface="Arial"/>
                <a:cs typeface="Arial"/>
              </a:rPr>
              <a:t> </a:t>
            </a:r>
            <a:r>
              <a:rPr sz="2200" spc="65" dirty="0">
                <a:latin typeface="Arial"/>
                <a:cs typeface="Arial"/>
              </a:rPr>
              <a:t>checado”.</a:t>
            </a:r>
            <a:endParaRPr sz="2200" dirty="0">
              <a:latin typeface="Arial"/>
              <a:cs typeface="Arial"/>
            </a:endParaRPr>
          </a:p>
          <a:p>
            <a:pPr>
              <a:spcBef>
                <a:spcPts val="5"/>
              </a:spcBef>
            </a:pPr>
            <a:endParaRPr sz="2750" dirty="0">
              <a:latin typeface="Times New Roman"/>
              <a:cs typeface="Times New Roman"/>
            </a:endParaRPr>
          </a:p>
          <a:p>
            <a:pPr marL="268605" marR="738505" indent="-256540">
              <a:lnSpc>
                <a:spcPct val="90000"/>
              </a:lnSpc>
              <a:tabLst>
                <a:tab pos="268605" algn="l"/>
              </a:tabLst>
            </a:pPr>
            <a:r>
              <a:rPr sz="2200" spc="90" dirty="0" err="1" smtClean="0">
                <a:latin typeface="Arial"/>
                <a:cs typeface="Arial"/>
              </a:rPr>
              <a:t>Todos</a:t>
            </a:r>
            <a:r>
              <a:rPr sz="2200" spc="90" dirty="0" smtClean="0">
                <a:latin typeface="Arial"/>
                <a:cs typeface="Arial"/>
              </a:rPr>
              <a:t> </a:t>
            </a:r>
            <a:r>
              <a:rPr sz="2200" spc="65" dirty="0">
                <a:latin typeface="Arial"/>
                <a:cs typeface="Arial"/>
              </a:rPr>
              <a:t>os </a:t>
            </a:r>
            <a:r>
              <a:rPr sz="2200" spc="75" dirty="0">
                <a:latin typeface="Arial"/>
                <a:cs typeface="Arial"/>
              </a:rPr>
              <a:t>assertions </a:t>
            </a:r>
            <a:r>
              <a:rPr sz="2200" spc="135" dirty="0">
                <a:latin typeface="Arial"/>
                <a:cs typeface="Arial"/>
              </a:rPr>
              <a:t>do </a:t>
            </a:r>
            <a:r>
              <a:rPr sz="2200" spc="60" dirty="0">
                <a:latin typeface="Arial"/>
                <a:cs typeface="Arial"/>
              </a:rPr>
              <a:t>Selenium </a:t>
            </a:r>
            <a:r>
              <a:rPr sz="2200" spc="105" dirty="0">
                <a:latin typeface="Arial"/>
                <a:cs typeface="Arial"/>
              </a:rPr>
              <a:t>pode </a:t>
            </a:r>
            <a:r>
              <a:rPr sz="2200" spc="60" dirty="0">
                <a:latin typeface="Arial"/>
                <a:cs typeface="Arial"/>
              </a:rPr>
              <a:t>ser </a:t>
            </a:r>
            <a:r>
              <a:rPr sz="2200" spc="85" dirty="0">
                <a:latin typeface="Arial"/>
                <a:cs typeface="Arial"/>
              </a:rPr>
              <a:t>usado </a:t>
            </a:r>
            <a:r>
              <a:rPr sz="2200" spc="105" dirty="0">
                <a:latin typeface="Arial"/>
                <a:cs typeface="Arial"/>
              </a:rPr>
              <a:t>em </a:t>
            </a:r>
            <a:r>
              <a:rPr sz="2200" spc="165" dirty="0">
                <a:latin typeface="Arial"/>
                <a:cs typeface="Arial"/>
              </a:rPr>
              <a:t>3  </a:t>
            </a:r>
            <a:r>
              <a:rPr sz="2200" spc="100" dirty="0">
                <a:latin typeface="Arial"/>
                <a:cs typeface="Arial"/>
              </a:rPr>
              <a:t>modeos: </a:t>
            </a:r>
            <a:r>
              <a:rPr sz="2200" spc="70" dirty="0">
                <a:latin typeface="Arial"/>
                <a:cs typeface="Arial"/>
              </a:rPr>
              <a:t>“assert”, </a:t>
            </a:r>
            <a:r>
              <a:rPr sz="2200" spc="90" dirty="0">
                <a:latin typeface="Arial"/>
                <a:cs typeface="Arial"/>
              </a:rPr>
              <a:t>“verify”, and </a:t>
            </a:r>
            <a:r>
              <a:rPr sz="2200" spc="85" dirty="0">
                <a:latin typeface="Arial"/>
                <a:cs typeface="Arial"/>
              </a:rPr>
              <a:t>” </a:t>
            </a:r>
            <a:r>
              <a:rPr sz="2200" spc="80" dirty="0">
                <a:latin typeface="Arial"/>
                <a:cs typeface="Arial"/>
              </a:rPr>
              <a:t>waitFor”. </a:t>
            </a:r>
            <a:r>
              <a:rPr sz="2200" spc="5" dirty="0">
                <a:latin typeface="Arial"/>
                <a:cs typeface="Arial"/>
              </a:rPr>
              <a:t>Por </a:t>
            </a:r>
            <a:r>
              <a:rPr sz="2200" spc="114" dirty="0">
                <a:latin typeface="Arial"/>
                <a:cs typeface="Arial"/>
              </a:rPr>
              <a:t>exempolo,  </a:t>
            </a:r>
            <a:r>
              <a:rPr sz="2200" spc="140" dirty="0">
                <a:latin typeface="Arial"/>
                <a:cs typeface="Arial"/>
              </a:rPr>
              <a:t>pode-se </a:t>
            </a:r>
            <a:r>
              <a:rPr sz="2200" spc="85" dirty="0">
                <a:latin typeface="Arial"/>
                <a:cs typeface="Arial"/>
              </a:rPr>
              <a:t>“assertText”, </a:t>
            </a:r>
            <a:r>
              <a:rPr sz="2200" spc="100" dirty="0">
                <a:latin typeface="Arial"/>
                <a:cs typeface="Arial"/>
              </a:rPr>
              <a:t>“verifyText” </a:t>
            </a:r>
            <a:r>
              <a:rPr sz="2200" spc="90" dirty="0">
                <a:latin typeface="Arial"/>
                <a:cs typeface="Arial"/>
              </a:rPr>
              <a:t>and</a:t>
            </a:r>
            <a:r>
              <a:rPr sz="2200" spc="145" dirty="0">
                <a:latin typeface="Arial"/>
                <a:cs typeface="Arial"/>
              </a:rPr>
              <a:t> </a:t>
            </a:r>
            <a:r>
              <a:rPr sz="2200" spc="90" dirty="0">
                <a:latin typeface="Arial"/>
                <a:cs typeface="Arial"/>
              </a:rPr>
              <a:t>“waitForText”.</a:t>
            </a:r>
            <a:endParaRPr sz="2200" dirty="0">
              <a:latin typeface="Arial"/>
              <a:cs typeface="Arial"/>
            </a:endParaRPr>
          </a:p>
        </p:txBody>
      </p:sp>
      <p:sp>
        <p:nvSpPr>
          <p:cNvPr id="3" name="object 3"/>
          <p:cNvSpPr/>
          <p:nvPr/>
        </p:nvSpPr>
        <p:spPr>
          <a:xfrm>
            <a:off x="3765804" y="85344"/>
            <a:ext cx="4645152" cy="364235"/>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9529723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7571" y="1328057"/>
            <a:ext cx="3352800" cy="4379976"/>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4652772" y="274321"/>
            <a:ext cx="2900172" cy="405383"/>
          </a:xfrm>
          <a:prstGeom prst="rect">
            <a:avLst/>
          </a:prstGeom>
          <a:blipFill>
            <a:blip r:embed="rId3" cstate="print"/>
            <a:stretch>
              <a:fillRect/>
            </a:stretch>
          </a:blipFill>
        </p:spPr>
        <p:txBody>
          <a:bodyPr wrap="square" lIns="0" tIns="0" rIns="0" bIns="0" rtlCol="0"/>
          <a:lstStyle/>
          <a:p>
            <a:endParaRPr dirty="0"/>
          </a:p>
        </p:txBody>
      </p:sp>
      <p:sp>
        <p:nvSpPr>
          <p:cNvPr id="4" name="object 4"/>
          <p:cNvSpPr txBox="1"/>
          <p:nvPr/>
        </p:nvSpPr>
        <p:spPr>
          <a:xfrm>
            <a:off x="8026580" y="831614"/>
            <a:ext cx="1305560" cy="1122680"/>
          </a:xfrm>
          <a:prstGeom prst="rect">
            <a:avLst/>
          </a:prstGeom>
        </p:spPr>
        <p:txBody>
          <a:bodyPr vert="horz" wrap="square" lIns="0" tIns="12700" rIns="0" bIns="0" rtlCol="0">
            <a:spAutoFit/>
          </a:bodyPr>
          <a:lstStyle/>
          <a:p>
            <a:pPr marL="12700">
              <a:spcBef>
                <a:spcPts val="100"/>
              </a:spcBef>
            </a:pPr>
            <a:r>
              <a:rPr spc="-25" dirty="0">
                <a:latin typeface="Trebuchet MS"/>
                <a:cs typeface="Trebuchet MS"/>
              </a:rPr>
              <a:t>A </a:t>
            </a:r>
            <a:r>
              <a:rPr spc="-100" dirty="0">
                <a:latin typeface="Trebuchet MS"/>
                <a:cs typeface="Trebuchet MS"/>
              </a:rPr>
              <a:t>lista</a:t>
            </a:r>
            <a:r>
              <a:rPr spc="-254" dirty="0">
                <a:latin typeface="Trebuchet MS"/>
                <a:cs typeface="Trebuchet MS"/>
              </a:rPr>
              <a:t> </a:t>
            </a:r>
            <a:r>
              <a:rPr spc="-80" dirty="0">
                <a:latin typeface="Trebuchet MS"/>
                <a:cs typeface="Trebuchet MS"/>
              </a:rPr>
              <a:t>de</a:t>
            </a:r>
            <a:endParaRPr dirty="0">
              <a:latin typeface="Trebuchet MS"/>
              <a:cs typeface="Trebuchet MS"/>
            </a:endParaRPr>
          </a:p>
          <a:p>
            <a:pPr marL="12700" marR="5080"/>
            <a:r>
              <a:rPr spc="-65" dirty="0">
                <a:latin typeface="Trebuchet MS"/>
                <a:cs typeface="Trebuchet MS"/>
              </a:rPr>
              <a:t>que </a:t>
            </a:r>
            <a:r>
              <a:rPr spc="-20" dirty="0">
                <a:latin typeface="Trebuchet MS"/>
                <a:cs typeface="Trebuchet MS"/>
              </a:rPr>
              <a:t>o </a:t>
            </a:r>
            <a:r>
              <a:rPr spc="-70" dirty="0">
                <a:latin typeface="Trebuchet MS"/>
                <a:cs typeface="Trebuchet MS"/>
              </a:rPr>
              <a:t>caso</a:t>
            </a:r>
            <a:r>
              <a:rPr spc="-390" dirty="0">
                <a:latin typeface="Trebuchet MS"/>
                <a:cs typeface="Trebuchet MS"/>
              </a:rPr>
              <a:t> </a:t>
            </a:r>
            <a:r>
              <a:rPr spc="-80" dirty="0">
                <a:latin typeface="Trebuchet MS"/>
                <a:cs typeface="Trebuchet MS"/>
              </a:rPr>
              <a:t>de  </a:t>
            </a:r>
            <a:r>
              <a:rPr spc="-100" dirty="0">
                <a:latin typeface="Trebuchet MS"/>
                <a:cs typeface="Trebuchet MS"/>
              </a:rPr>
              <a:t>teste </a:t>
            </a:r>
            <a:r>
              <a:rPr spc="-90" dirty="0">
                <a:latin typeface="Trebuchet MS"/>
                <a:cs typeface="Trebuchet MS"/>
              </a:rPr>
              <a:t>atual  </a:t>
            </a:r>
            <a:r>
              <a:rPr spc="-95" dirty="0">
                <a:latin typeface="Trebuchet MS"/>
                <a:cs typeface="Trebuchet MS"/>
              </a:rPr>
              <a:t>vai</a:t>
            </a:r>
            <a:r>
              <a:rPr spc="-160" dirty="0">
                <a:latin typeface="Trebuchet MS"/>
                <a:cs typeface="Trebuchet MS"/>
              </a:rPr>
              <a:t> </a:t>
            </a:r>
            <a:r>
              <a:rPr spc="-105" dirty="0">
                <a:latin typeface="Trebuchet MS"/>
                <a:cs typeface="Trebuchet MS"/>
              </a:rPr>
              <a:t>executar</a:t>
            </a:r>
            <a:endParaRPr dirty="0">
              <a:latin typeface="Trebuchet MS"/>
              <a:cs typeface="Trebuchet MS"/>
            </a:endParaRPr>
          </a:p>
        </p:txBody>
      </p:sp>
      <p:sp>
        <p:nvSpPr>
          <p:cNvPr id="5" name="object 5"/>
          <p:cNvSpPr txBox="1"/>
          <p:nvPr/>
        </p:nvSpPr>
        <p:spPr>
          <a:xfrm>
            <a:off x="2539215" y="2203595"/>
            <a:ext cx="1526540" cy="574040"/>
          </a:xfrm>
          <a:prstGeom prst="rect">
            <a:avLst/>
          </a:prstGeom>
        </p:spPr>
        <p:txBody>
          <a:bodyPr vert="horz" wrap="square" lIns="0" tIns="12700" rIns="0" bIns="0" rtlCol="0">
            <a:spAutoFit/>
          </a:bodyPr>
          <a:lstStyle/>
          <a:p>
            <a:pPr marL="12700" marR="5080">
              <a:spcBef>
                <a:spcPts val="100"/>
              </a:spcBef>
            </a:pPr>
            <a:r>
              <a:rPr spc="-85" dirty="0">
                <a:latin typeface="Trebuchet MS"/>
                <a:cs typeface="Trebuchet MS"/>
              </a:rPr>
              <a:t>Página </a:t>
            </a:r>
            <a:r>
              <a:rPr spc="-50" dirty="0">
                <a:latin typeface="Trebuchet MS"/>
                <a:cs typeface="Trebuchet MS"/>
              </a:rPr>
              <a:t>Web</a:t>
            </a:r>
            <a:r>
              <a:rPr spc="-235" dirty="0">
                <a:latin typeface="Trebuchet MS"/>
                <a:cs typeface="Trebuchet MS"/>
              </a:rPr>
              <a:t> </a:t>
            </a:r>
            <a:r>
              <a:rPr spc="-65" dirty="0">
                <a:latin typeface="Trebuchet MS"/>
                <a:cs typeface="Trebuchet MS"/>
              </a:rPr>
              <a:t>que  </a:t>
            </a:r>
            <a:r>
              <a:rPr spc="-80" dirty="0">
                <a:latin typeface="Trebuchet MS"/>
                <a:cs typeface="Trebuchet MS"/>
              </a:rPr>
              <a:t>será</a:t>
            </a:r>
            <a:r>
              <a:rPr spc="-150" dirty="0">
                <a:latin typeface="Trebuchet MS"/>
                <a:cs typeface="Trebuchet MS"/>
              </a:rPr>
              <a:t> </a:t>
            </a:r>
            <a:r>
              <a:rPr spc="-95" dirty="0">
                <a:latin typeface="Trebuchet MS"/>
                <a:cs typeface="Trebuchet MS"/>
              </a:rPr>
              <a:t>testada</a:t>
            </a:r>
            <a:endParaRPr dirty="0">
              <a:latin typeface="Trebuchet MS"/>
              <a:cs typeface="Trebuchet MS"/>
            </a:endParaRPr>
          </a:p>
        </p:txBody>
      </p:sp>
      <p:sp>
        <p:nvSpPr>
          <p:cNvPr id="6" name="object 6"/>
          <p:cNvSpPr txBox="1"/>
          <p:nvPr/>
        </p:nvSpPr>
        <p:spPr>
          <a:xfrm>
            <a:off x="2539215" y="4398410"/>
            <a:ext cx="1917700" cy="1671955"/>
          </a:xfrm>
          <a:prstGeom prst="rect">
            <a:avLst/>
          </a:prstGeom>
        </p:spPr>
        <p:txBody>
          <a:bodyPr vert="horz" wrap="square" lIns="0" tIns="12700" rIns="0" bIns="0" rtlCol="0">
            <a:spAutoFit/>
          </a:bodyPr>
          <a:lstStyle/>
          <a:p>
            <a:pPr marL="12700" marR="5080">
              <a:spcBef>
                <a:spcPts val="100"/>
              </a:spcBef>
            </a:pPr>
            <a:r>
              <a:rPr spc="-25" dirty="0">
                <a:latin typeface="Trebuchet MS"/>
                <a:cs typeface="Trebuchet MS"/>
              </a:rPr>
              <a:t>O </a:t>
            </a:r>
            <a:r>
              <a:rPr spc="-70" dirty="0">
                <a:latin typeface="Trebuchet MS"/>
                <a:cs typeface="Trebuchet MS"/>
              </a:rPr>
              <a:t>log </a:t>
            </a:r>
            <a:r>
              <a:rPr spc="-40" dirty="0">
                <a:latin typeface="Trebuchet MS"/>
                <a:cs typeface="Trebuchet MS"/>
              </a:rPr>
              <a:t>dos </a:t>
            </a:r>
            <a:r>
              <a:rPr spc="-70" dirty="0">
                <a:latin typeface="Trebuchet MS"/>
                <a:cs typeface="Trebuchet MS"/>
              </a:rPr>
              <a:t>eventos  </a:t>
            </a:r>
            <a:r>
              <a:rPr spc="-65" dirty="0">
                <a:latin typeface="Trebuchet MS"/>
                <a:cs typeface="Trebuchet MS"/>
              </a:rPr>
              <a:t>que </a:t>
            </a:r>
            <a:r>
              <a:rPr spc="-85" dirty="0">
                <a:latin typeface="Trebuchet MS"/>
                <a:cs typeface="Trebuchet MS"/>
              </a:rPr>
              <a:t>foram  </a:t>
            </a:r>
            <a:r>
              <a:rPr spc="-100" dirty="0">
                <a:latin typeface="Trebuchet MS"/>
                <a:cs typeface="Trebuchet MS"/>
              </a:rPr>
              <a:t>executados,  </a:t>
            </a:r>
            <a:r>
              <a:rPr spc="-80" dirty="0">
                <a:latin typeface="Trebuchet MS"/>
                <a:cs typeface="Trebuchet MS"/>
              </a:rPr>
              <a:t>incluindo </a:t>
            </a:r>
            <a:r>
              <a:rPr spc="-70" dirty="0">
                <a:latin typeface="Trebuchet MS"/>
                <a:cs typeface="Trebuchet MS"/>
              </a:rPr>
              <a:t>qualquer  erro </a:t>
            </a:r>
            <a:r>
              <a:rPr spc="-30" dirty="0">
                <a:latin typeface="Trebuchet MS"/>
                <a:cs typeface="Trebuchet MS"/>
              </a:rPr>
              <a:t>ou </a:t>
            </a:r>
            <a:r>
              <a:rPr spc="-70" dirty="0">
                <a:latin typeface="Trebuchet MS"/>
                <a:cs typeface="Trebuchet MS"/>
              </a:rPr>
              <a:t>warning</a:t>
            </a:r>
            <a:r>
              <a:rPr spc="-370" dirty="0">
                <a:latin typeface="Trebuchet MS"/>
                <a:cs typeface="Trebuchet MS"/>
              </a:rPr>
              <a:t> </a:t>
            </a:r>
            <a:r>
              <a:rPr spc="-65" dirty="0">
                <a:latin typeface="Trebuchet MS"/>
                <a:cs typeface="Trebuchet MS"/>
              </a:rPr>
              <a:t>que  </a:t>
            </a:r>
            <a:r>
              <a:rPr spc="-60" dirty="0">
                <a:latin typeface="Trebuchet MS"/>
                <a:cs typeface="Trebuchet MS"/>
              </a:rPr>
              <a:t>pode </a:t>
            </a:r>
            <a:r>
              <a:rPr spc="-100" dirty="0">
                <a:latin typeface="Trebuchet MS"/>
                <a:cs typeface="Trebuchet MS"/>
              </a:rPr>
              <a:t>ter</a:t>
            </a:r>
            <a:r>
              <a:rPr spc="-210" dirty="0">
                <a:latin typeface="Trebuchet MS"/>
                <a:cs typeface="Trebuchet MS"/>
              </a:rPr>
              <a:t> </a:t>
            </a:r>
            <a:r>
              <a:rPr spc="-70" dirty="0">
                <a:latin typeface="Trebuchet MS"/>
                <a:cs typeface="Trebuchet MS"/>
              </a:rPr>
              <a:t>ocorrido</a:t>
            </a:r>
            <a:endParaRPr dirty="0">
              <a:latin typeface="Trebuchet MS"/>
              <a:cs typeface="Trebuchet MS"/>
            </a:endParaRPr>
          </a:p>
        </p:txBody>
      </p:sp>
      <p:sp>
        <p:nvSpPr>
          <p:cNvPr id="7" name="object 7"/>
          <p:cNvSpPr/>
          <p:nvPr/>
        </p:nvSpPr>
        <p:spPr>
          <a:xfrm>
            <a:off x="4067991" y="1664861"/>
            <a:ext cx="1549908" cy="1030224"/>
          </a:xfrm>
          <a:prstGeom prst="rect">
            <a:avLst/>
          </a:prstGeom>
          <a:blipFill>
            <a:blip r:embed="rId4" cstate="print"/>
            <a:stretch>
              <a:fillRect/>
            </a:stretch>
          </a:blipFill>
        </p:spPr>
        <p:txBody>
          <a:bodyPr wrap="square" lIns="0" tIns="0" rIns="0" bIns="0" rtlCol="0"/>
          <a:lstStyle/>
          <a:p>
            <a:endParaRPr dirty="0"/>
          </a:p>
        </p:txBody>
      </p:sp>
      <p:sp>
        <p:nvSpPr>
          <p:cNvPr id="8" name="object 8"/>
          <p:cNvSpPr/>
          <p:nvPr/>
        </p:nvSpPr>
        <p:spPr>
          <a:xfrm>
            <a:off x="4121457" y="1954421"/>
            <a:ext cx="1158240" cy="648970"/>
          </a:xfrm>
          <a:custGeom>
            <a:avLst/>
            <a:gdLst/>
            <a:ahLst/>
            <a:cxnLst/>
            <a:rect l="l" t="t" r="r" b="b"/>
            <a:pathLst>
              <a:path w="1158239" h="648969">
                <a:moveTo>
                  <a:pt x="1033329" y="69926"/>
                </a:moveTo>
                <a:lnTo>
                  <a:pt x="12064" y="614680"/>
                </a:lnTo>
                <a:lnTo>
                  <a:pt x="30225" y="648462"/>
                </a:lnTo>
                <a:lnTo>
                  <a:pt x="1012756" y="124422"/>
                </a:lnTo>
                <a:lnTo>
                  <a:pt x="1046067" y="70414"/>
                </a:lnTo>
                <a:lnTo>
                  <a:pt x="1033329" y="69926"/>
                </a:lnTo>
                <a:close/>
              </a:path>
              <a:path w="1158239" h="648969">
                <a:moveTo>
                  <a:pt x="982532" y="67980"/>
                </a:moveTo>
                <a:lnTo>
                  <a:pt x="0" y="592074"/>
                </a:lnTo>
                <a:lnTo>
                  <a:pt x="6095" y="603376"/>
                </a:lnTo>
                <a:lnTo>
                  <a:pt x="1007990" y="68955"/>
                </a:lnTo>
                <a:lnTo>
                  <a:pt x="982532" y="67980"/>
                </a:lnTo>
                <a:close/>
              </a:path>
              <a:path w="1158239" h="648969">
                <a:moveTo>
                  <a:pt x="1143278" y="34798"/>
                </a:moveTo>
                <a:lnTo>
                  <a:pt x="1099185" y="34798"/>
                </a:lnTo>
                <a:lnTo>
                  <a:pt x="1117218" y="68707"/>
                </a:lnTo>
                <a:lnTo>
                  <a:pt x="1012756" y="124422"/>
                </a:lnTo>
                <a:lnTo>
                  <a:pt x="958214" y="212851"/>
                </a:lnTo>
                <a:lnTo>
                  <a:pt x="953823" y="224809"/>
                </a:lnTo>
                <a:lnTo>
                  <a:pt x="954325" y="237077"/>
                </a:lnTo>
                <a:lnTo>
                  <a:pt x="959375" y="248249"/>
                </a:lnTo>
                <a:lnTo>
                  <a:pt x="968628" y="256921"/>
                </a:lnTo>
                <a:lnTo>
                  <a:pt x="980586" y="261312"/>
                </a:lnTo>
                <a:lnTo>
                  <a:pt x="992854" y="260810"/>
                </a:lnTo>
                <a:lnTo>
                  <a:pt x="1004026" y="255760"/>
                </a:lnTo>
                <a:lnTo>
                  <a:pt x="1012698" y="246507"/>
                </a:lnTo>
                <a:lnTo>
                  <a:pt x="1143278" y="34798"/>
                </a:lnTo>
                <a:close/>
              </a:path>
              <a:path w="1158239" h="648969">
                <a:moveTo>
                  <a:pt x="1046067" y="70414"/>
                </a:moveTo>
                <a:lnTo>
                  <a:pt x="1012756" y="124422"/>
                </a:lnTo>
                <a:lnTo>
                  <a:pt x="1110075" y="72516"/>
                </a:lnTo>
                <a:lnTo>
                  <a:pt x="1100963" y="72516"/>
                </a:lnTo>
                <a:lnTo>
                  <a:pt x="1046067" y="70414"/>
                </a:lnTo>
                <a:close/>
              </a:path>
              <a:path w="1158239" h="648969">
                <a:moveTo>
                  <a:pt x="1084928" y="42402"/>
                </a:moveTo>
                <a:lnTo>
                  <a:pt x="1052761" y="59560"/>
                </a:lnTo>
                <a:lnTo>
                  <a:pt x="1046067" y="70414"/>
                </a:lnTo>
                <a:lnTo>
                  <a:pt x="1100963" y="72516"/>
                </a:lnTo>
                <a:lnTo>
                  <a:pt x="1084928" y="42402"/>
                </a:lnTo>
                <a:close/>
              </a:path>
              <a:path w="1158239" h="648969">
                <a:moveTo>
                  <a:pt x="1099185" y="34798"/>
                </a:moveTo>
                <a:lnTo>
                  <a:pt x="1084928" y="42402"/>
                </a:lnTo>
                <a:lnTo>
                  <a:pt x="1100963" y="72516"/>
                </a:lnTo>
                <a:lnTo>
                  <a:pt x="1110075" y="72516"/>
                </a:lnTo>
                <a:lnTo>
                  <a:pt x="1117218" y="68707"/>
                </a:lnTo>
                <a:lnTo>
                  <a:pt x="1099185" y="34798"/>
                </a:lnTo>
                <a:close/>
              </a:path>
              <a:path w="1158239" h="648969">
                <a:moveTo>
                  <a:pt x="1052761" y="59560"/>
                </a:moveTo>
                <a:lnTo>
                  <a:pt x="1033329" y="69926"/>
                </a:lnTo>
                <a:lnTo>
                  <a:pt x="1046067" y="70414"/>
                </a:lnTo>
                <a:lnTo>
                  <a:pt x="1052761" y="59560"/>
                </a:lnTo>
                <a:close/>
              </a:path>
              <a:path w="1158239" h="648969">
                <a:moveTo>
                  <a:pt x="1066078" y="37970"/>
                </a:moveTo>
                <a:lnTo>
                  <a:pt x="1007990" y="68955"/>
                </a:lnTo>
                <a:lnTo>
                  <a:pt x="1033329" y="69926"/>
                </a:lnTo>
                <a:lnTo>
                  <a:pt x="1052761" y="59560"/>
                </a:lnTo>
                <a:lnTo>
                  <a:pt x="1066078" y="37970"/>
                </a:lnTo>
                <a:close/>
              </a:path>
              <a:path w="1158239" h="648969">
                <a:moveTo>
                  <a:pt x="1087120" y="12191"/>
                </a:moveTo>
                <a:lnTo>
                  <a:pt x="982532" y="67980"/>
                </a:lnTo>
                <a:lnTo>
                  <a:pt x="1007990" y="68955"/>
                </a:lnTo>
                <a:lnTo>
                  <a:pt x="1066078" y="37970"/>
                </a:lnTo>
                <a:lnTo>
                  <a:pt x="1074927" y="23622"/>
                </a:lnTo>
                <a:lnTo>
                  <a:pt x="1092977" y="23622"/>
                </a:lnTo>
                <a:lnTo>
                  <a:pt x="1093215" y="23495"/>
                </a:lnTo>
                <a:lnTo>
                  <a:pt x="1087120" y="12191"/>
                </a:lnTo>
                <a:close/>
              </a:path>
              <a:path w="1158239" h="648969">
                <a:moveTo>
                  <a:pt x="881252" y="0"/>
                </a:moveTo>
                <a:lnTo>
                  <a:pt x="868715" y="2051"/>
                </a:lnTo>
                <a:lnTo>
                  <a:pt x="858297" y="8509"/>
                </a:lnTo>
                <a:lnTo>
                  <a:pt x="851070" y="18395"/>
                </a:lnTo>
                <a:lnTo>
                  <a:pt x="848105" y="30734"/>
                </a:lnTo>
                <a:lnTo>
                  <a:pt x="850104" y="43344"/>
                </a:lnTo>
                <a:lnTo>
                  <a:pt x="856567" y="53800"/>
                </a:lnTo>
                <a:lnTo>
                  <a:pt x="866483" y="61041"/>
                </a:lnTo>
                <a:lnTo>
                  <a:pt x="878839" y="64008"/>
                </a:lnTo>
                <a:lnTo>
                  <a:pt x="982532" y="67980"/>
                </a:lnTo>
                <a:lnTo>
                  <a:pt x="1087120" y="12191"/>
                </a:lnTo>
                <a:lnTo>
                  <a:pt x="1157221" y="12191"/>
                </a:lnTo>
                <a:lnTo>
                  <a:pt x="1158239" y="10540"/>
                </a:lnTo>
                <a:lnTo>
                  <a:pt x="881252" y="0"/>
                </a:lnTo>
                <a:close/>
              </a:path>
              <a:path w="1158239" h="648969">
                <a:moveTo>
                  <a:pt x="1078920" y="31120"/>
                </a:moveTo>
                <a:lnTo>
                  <a:pt x="1066078" y="37970"/>
                </a:lnTo>
                <a:lnTo>
                  <a:pt x="1052761" y="59560"/>
                </a:lnTo>
                <a:lnTo>
                  <a:pt x="1084928" y="42402"/>
                </a:lnTo>
                <a:lnTo>
                  <a:pt x="1078920" y="31120"/>
                </a:lnTo>
                <a:close/>
              </a:path>
              <a:path w="1158239" h="648969">
                <a:moveTo>
                  <a:pt x="1157221" y="12191"/>
                </a:moveTo>
                <a:lnTo>
                  <a:pt x="1087120" y="12191"/>
                </a:lnTo>
                <a:lnTo>
                  <a:pt x="1093215" y="23495"/>
                </a:lnTo>
                <a:lnTo>
                  <a:pt x="1078920" y="31120"/>
                </a:lnTo>
                <a:lnTo>
                  <a:pt x="1084928" y="42402"/>
                </a:lnTo>
                <a:lnTo>
                  <a:pt x="1099185" y="34798"/>
                </a:lnTo>
                <a:lnTo>
                  <a:pt x="1143278" y="34798"/>
                </a:lnTo>
                <a:lnTo>
                  <a:pt x="1157221" y="12191"/>
                </a:lnTo>
                <a:close/>
              </a:path>
              <a:path w="1158239" h="648969">
                <a:moveTo>
                  <a:pt x="1074927" y="23622"/>
                </a:moveTo>
                <a:lnTo>
                  <a:pt x="1066078" y="37970"/>
                </a:lnTo>
                <a:lnTo>
                  <a:pt x="1078920" y="31120"/>
                </a:lnTo>
                <a:lnTo>
                  <a:pt x="1074927" y="23622"/>
                </a:lnTo>
                <a:close/>
              </a:path>
              <a:path w="1158239" h="648969">
                <a:moveTo>
                  <a:pt x="1092977" y="23622"/>
                </a:moveTo>
                <a:lnTo>
                  <a:pt x="1074927" y="23622"/>
                </a:lnTo>
                <a:lnTo>
                  <a:pt x="1078920" y="31120"/>
                </a:lnTo>
                <a:lnTo>
                  <a:pt x="1092977" y="23622"/>
                </a:lnTo>
                <a:close/>
              </a:path>
            </a:pathLst>
          </a:custGeom>
          <a:solidFill>
            <a:srgbClr val="FF0000"/>
          </a:solidFill>
        </p:spPr>
        <p:txBody>
          <a:bodyPr wrap="square" lIns="0" tIns="0" rIns="0" bIns="0" rtlCol="0"/>
          <a:lstStyle/>
          <a:p>
            <a:endParaRPr dirty="0"/>
          </a:p>
        </p:txBody>
      </p:sp>
      <p:sp>
        <p:nvSpPr>
          <p:cNvPr id="9" name="object 9"/>
          <p:cNvSpPr/>
          <p:nvPr/>
        </p:nvSpPr>
        <p:spPr>
          <a:xfrm>
            <a:off x="7080939" y="2004712"/>
            <a:ext cx="1028699" cy="1473708"/>
          </a:xfrm>
          <a:prstGeom prst="rect">
            <a:avLst/>
          </a:prstGeom>
          <a:blipFill>
            <a:blip r:embed="rId5" cstate="print"/>
            <a:stretch>
              <a:fillRect/>
            </a:stretch>
          </a:blipFill>
        </p:spPr>
        <p:txBody>
          <a:bodyPr wrap="square" lIns="0" tIns="0" rIns="0" bIns="0" rtlCol="0"/>
          <a:lstStyle/>
          <a:p>
            <a:endParaRPr dirty="0"/>
          </a:p>
        </p:txBody>
      </p:sp>
      <p:sp>
        <p:nvSpPr>
          <p:cNvPr id="10" name="object 10"/>
          <p:cNvSpPr/>
          <p:nvPr/>
        </p:nvSpPr>
        <p:spPr>
          <a:xfrm>
            <a:off x="7416726" y="2019317"/>
            <a:ext cx="640080" cy="1083310"/>
          </a:xfrm>
          <a:custGeom>
            <a:avLst/>
            <a:gdLst/>
            <a:ahLst/>
            <a:cxnLst/>
            <a:rect l="l" t="t" r="r" b="b"/>
            <a:pathLst>
              <a:path w="640079" h="1083310">
                <a:moveTo>
                  <a:pt x="31750" y="773302"/>
                </a:moveTo>
                <a:lnTo>
                  <a:pt x="19323" y="775969"/>
                </a:lnTo>
                <a:lnTo>
                  <a:pt x="9207" y="782923"/>
                </a:lnTo>
                <a:lnTo>
                  <a:pt x="2424" y="793162"/>
                </a:lnTo>
                <a:lnTo>
                  <a:pt x="0" y="805688"/>
                </a:lnTo>
                <a:lnTo>
                  <a:pt x="2413" y="1082802"/>
                </a:lnTo>
                <a:lnTo>
                  <a:pt x="70431" y="1043559"/>
                </a:lnTo>
                <a:lnTo>
                  <a:pt x="61722" y="1043559"/>
                </a:lnTo>
                <a:lnTo>
                  <a:pt x="28448" y="1024509"/>
                </a:lnTo>
                <a:lnTo>
                  <a:pt x="32076" y="1018159"/>
                </a:lnTo>
                <a:lnTo>
                  <a:pt x="17272" y="1018159"/>
                </a:lnTo>
                <a:lnTo>
                  <a:pt x="6223" y="1011809"/>
                </a:lnTo>
                <a:lnTo>
                  <a:pt x="64957" y="909009"/>
                </a:lnTo>
                <a:lnTo>
                  <a:pt x="64008" y="805052"/>
                </a:lnTo>
                <a:lnTo>
                  <a:pt x="61396" y="792626"/>
                </a:lnTo>
                <a:lnTo>
                  <a:pt x="54451" y="782510"/>
                </a:lnTo>
                <a:lnTo>
                  <a:pt x="44219" y="775727"/>
                </a:lnTo>
                <a:lnTo>
                  <a:pt x="31750" y="773302"/>
                </a:lnTo>
                <a:close/>
              </a:path>
              <a:path w="640079" h="1083310">
                <a:moveTo>
                  <a:pt x="36442" y="1010517"/>
                </a:moveTo>
                <a:lnTo>
                  <a:pt x="28448" y="1024509"/>
                </a:lnTo>
                <a:lnTo>
                  <a:pt x="61722" y="1043559"/>
                </a:lnTo>
                <a:lnTo>
                  <a:pt x="70939" y="1027429"/>
                </a:lnTo>
                <a:lnTo>
                  <a:pt x="66040" y="1027429"/>
                </a:lnTo>
                <a:lnTo>
                  <a:pt x="36442" y="1010517"/>
                </a:lnTo>
                <a:close/>
              </a:path>
              <a:path w="640079" h="1083310">
                <a:moveTo>
                  <a:pt x="222571" y="884733"/>
                </a:moveTo>
                <a:lnTo>
                  <a:pt x="210566" y="888746"/>
                </a:lnTo>
                <a:lnTo>
                  <a:pt x="120429" y="940829"/>
                </a:lnTo>
                <a:lnTo>
                  <a:pt x="61722" y="1043559"/>
                </a:lnTo>
                <a:lnTo>
                  <a:pt x="70431" y="1043559"/>
                </a:lnTo>
                <a:lnTo>
                  <a:pt x="242570" y="944244"/>
                </a:lnTo>
                <a:lnTo>
                  <a:pt x="252057" y="935811"/>
                </a:lnTo>
                <a:lnTo>
                  <a:pt x="257413" y="924782"/>
                </a:lnTo>
                <a:lnTo>
                  <a:pt x="258268" y="912562"/>
                </a:lnTo>
                <a:lnTo>
                  <a:pt x="254254" y="900556"/>
                </a:lnTo>
                <a:lnTo>
                  <a:pt x="245820" y="890996"/>
                </a:lnTo>
                <a:lnTo>
                  <a:pt x="234791" y="885602"/>
                </a:lnTo>
                <a:lnTo>
                  <a:pt x="222571" y="884733"/>
                </a:lnTo>
                <a:close/>
              </a:path>
              <a:path w="640079" h="1083310">
                <a:moveTo>
                  <a:pt x="65538" y="972548"/>
                </a:moveTo>
                <a:lnTo>
                  <a:pt x="54487" y="978933"/>
                </a:lnTo>
                <a:lnTo>
                  <a:pt x="36442" y="1010517"/>
                </a:lnTo>
                <a:lnTo>
                  <a:pt x="66040" y="1027429"/>
                </a:lnTo>
                <a:lnTo>
                  <a:pt x="65538" y="972548"/>
                </a:lnTo>
                <a:close/>
              </a:path>
              <a:path w="640079" h="1083310">
                <a:moveTo>
                  <a:pt x="120429" y="940829"/>
                </a:moveTo>
                <a:lnTo>
                  <a:pt x="65538" y="972548"/>
                </a:lnTo>
                <a:lnTo>
                  <a:pt x="66040" y="1027429"/>
                </a:lnTo>
                <a:lnTo>
                  <a:pt x="70939" y="1027429"/>
                </a:lnTo>
                <a:lnTo>
                  <a:pt x="120429" y="940829"/>
                </a:lnTo>
                <a:close/>
              </a:path>
              <a:path w="640079" h="1083310">
                <a:moveTo>
                  <a:pt x="64957" y="909009"/>
                </a:moveTo>
                <a:lnTo>
                  <a:pt x="6223" y="1011809"/>
                </a:lnTo>
                <a:lnTo>
                  <a:pt x="17272" y="1018159"/>
                </a:lnTo>
                <a:lnTo>
                  <a:pt x="25283" y="1004140"/>
                </a:lnTo>
                <a:lnTo>
                  <a:pt x="18034" y="999998"/>
                </a:lnTo>
                <a:lnTo>
                  <a:pt x="32392" y="991701"/>
                </a:lnTo>
                <a:lnTo>
                  <a:pt x="65189" y="934311"/>
                </a:lnTo>
                <a:lnTo>
                  <a:pt x="64957" y="909009"/>
                </a:lnTo>
                <a:close/>
              </a:path>
              <a:path w="640079" h="1083310">
                <a:moveTo>
                  <a:pt x="25283" y="1004140"/>
                </a:moveTo>
                <a:lnTo>
                  <a:pt x="17272" y="1018159"/>
                </a:lnTo>
                <a:lnTo>
                  <a:pt x="32076" y="1018159"/>
                </a:lnTo>
                <a:lnTo>
                  <a:pt x="36442" y="1010517"/>
                </a:lnTo>
                <a:lnTo>
                  <a:pt x="25283" y="1004140"/>
                </a:lnTo>
                <a:close/>
              </a:path>
              <a:path w="640079" h="1083310">
                <a:moveTo>
                  <a:pt x="54487" y="978933"/>
                </a:moveTo>
                <a:lnTo>
                  <a:pt x="32392" y="991701"/>
                </a:lnTo>
                <a:lnTo>
                  <a:pt x="25283" y="1004140"/>
                </a:lnTo>
                <a:lnTo>
                  <a:pt x="36442" y="1010517"/>
                </a:lnTo>
                <a:lnTo>
                  <a:pt x="54487" y="978933"/>
                </a:lnTo>
                <a:close/>
              </a:path>
              <a:path w="640079" h="1083310">
                <a:moveTo>
                  <a:pt x="32392" y="991701"/>
                </a:moveTo>
                <a:lnTo>
                  <a:pt x="18034" y="999998"/>
                </a:lnTo>
                <a:lnTo>
                  <a:pt x="25283" y="1004140"/>
                </a:lnTo>
                <a:lnTo>
                  <a:pt x="32392" y="991701"/>
                </a:lnTo>
                <a:close/>
              </a:path>
              <a:path w="640079" h="1083310">
                <a:moveTo>
                  <a:pt x="65189" y="934311"/>
                </a:moveTo>
                <a:lnTo>
                  <a:pt x="32392" y="991701"/>
                </a:lnTo>
                <a:lnTo>
                  <a:pt x="54487" y="978933"/>
                </a:lnTo>
                <a:lnTo>
                  <a:pt x="65421" y="959796"/>
                </a:lnTo>
                <a:lnTo>
                  <a:pt x="65189" y="934311"/>
                </a:lnTo>
                <a:close/>
              </a:path>
              <a:path w="640079" h="1083310">
                <a:moveTo>
                  <a:pt x="65421" y="959796"/>
                </a:moveTo>
                <a:lnTo>
                  <a:pt x="54487" y="978933"/>
                </a:lnTo>
                <a:lnTo>
                  <a:pt x="65538" y="972548"/>
                </a:lnTo>
                <a:lnTo>
                  <a:pt x="65421" y="959796"/>
                </a:lnTo>
                <a:close/>
              </a:path>
              <a:path w="640079" h="1083310">
                <a:moveTo>
                  <a:pt x="606551" y="12700"/>
                </a:moveTo>
                <a:lnTo>
                  <a:pt x="65421" y="959796"/>
                </a:lnTo>
                <a:lnTo>
                  <a:pt x="65538" y="972548"/>
                </a:lnTo>
                <a:lnTo>
                  <a:pt x="120429" y="940829"/>
                </a:lnTo>
                <a:lnTo>
                  <a:pt x="639952" y="31750"/>
                </a:lnTo>
                <a:lnTo>
                  <a:pt x="606551" y="12700"/>
                </a:lnTo>
                <a:close/>
              </a:path>
              <a:path w="640079" h="1083310">
                <a:moveTo>
                  <a:pt x="584326" y="0"/>
                </a:moveTo>
                <a:lnTo>
                  <a:pt x="64957" y="909009"/>
                </a:lnTo>
                <a:lnTo>
                  <a:pt x="65189" y="934311"/>
                </a:lnTo>
                <a:lnTo>
                  <a:pt x="595502" y="6350"/>
                </a:lnTo>
                <a:lnTo>
                  <a:pt x="584326" y="0"/>
                </a:lnTo>
                <a:close/>
              </a:path>
            </a:pathLst>
          </a:custGeom>
          <a:solidFill>
            <a:srgbClr val="FF0000"/>
          </a:solidFill>
        </p:spPr>
        <p:txBody>
          <a:bodyPr wrap="square" lIns="0" tIns="0" rIns="0" bIns="0" rtlCol="0"/>
          <a:lstStyle/>
          <a:p>
            <a:endParaRPr dirty="0"/>
          </a:p>
        </p:txBody>
      </p:sp>
      <p:sp>
        <p:nvSpPr>
          <p:cNvPr id="11" name="object 11"/>
          <p:cNvSpPr/>
          <p:nvPr/>
        </p:nvSpPr>
        <p:spPr>
          <a:xfrm>
            <a:off x="4069516" y="5093860"/>
            <a:ext cx="1319783" cy="877824"/>
          </a:xfrm>
          <a:prstGeom prst="rect">
            <a:avLst/>
          </a:prstGeom>
          <a:blipFill>
            <a:blip r:embed="rId6" cstate="print"/>
            <a:stretch>
              <a:fillRect/>
            </a:stretch>
          </a:blipFill>
        </p:spPr>
        <p:txBody>
          <a:bodyPr wrap="square" lIns="0" tIns="0" rIns="0" bIns="0" rtlCol="0"/>
          <a:lstStyle/>
          <a:p>
            <a:endParaRPr dirty="0"/>
          </a:p>
        </p:txBody>
      </p:sp>
      <p:sp>
        <p:nvSpPr>
          <p:cNvPr id="12" name="object 12"/>
          <p:cNvSpPr/>
          <p:nvPr/>
        </p:nvSpPr>
        <p:spPr>
          <a:xfrm>
            <a:off x="4122220" y="5376182"/>
            <a:ext cx="929005" cy="504190"/>
          </a:xfrm>
          <a:custGeom>
            <a:avLst/>
            <a:gdLst/>
            <a:ahLst/>
            <a:cxnLst/>
            <a:rect l="l" t="t" r="r" b="b"/>
            <a:pathLst>
              <a:path w="929004" h="504189">
                <a:moveTo>
                  <a:pt x="802571" y="73832"/>
                </a:moveTo>
                <a:lnTo>
                  <a:pt x="11430" y="469379"/>
                </a:lnTo>
                <a:lnTo>
                  <a:pt x="28701" y="503732"/>
                </a:lnTo>
                <a:lnTo>
                  <a:pt x="780555" y="127761"/>
                </a:lnTo>
                <a:lnTo>
                  <a:pt x="815282" y="74652"/>
                </a:lnTo>
                <a:lnTo>
                  <a:pt x="802571" y="73832"/>
                </a:lnTo>
                <a:close/>
              </a:path>
              <a:path w="929004" h="504189">
                <a:moveTo>
                  <a:pt x="751866" y="70559"/>
                </a:moveTo>
                <a:lnTo>
                  <a:pt x="0" y="446481"/>
                </a:lnTo>
                <a:lnTo>
                  <a:pt x="5714" y="457936"/>
                </a:lnTo>
                <a:lnTo>
                  <a:pt x="777219" y="72195"/>
                </a:lnTo>
                <a:lnTo>
                  <a:pt x="751866" y="70559"/>
                </a:lnTo>
                <a:close/>
              </a:path>
              <a:path w="929004" h="504189">
                <a:moveTo>
                  <a:pt x="914051" y="40525"/>
                </a:moveTo>
                <a:lnTo>
                  <a:pt x="869188" y="40525"/>
                </a:lnTo>
                <a:lnTo>
                  <a:pt x="886333" y="74866"/>
                </a:lnTo>
                <a:lnTo>
                  <a:pt x="780555" y="127761"/>
                </a:lnTo>
                <a:lnTo>
                  <a:pt x="723646" y="214795"/>
                </a:lnTo>
                <a:lnTo>
                  <a:pt x="718933" y="226599"/>
                </a:lnTo>
                <a:lnTo>
                  <a:pt x="719089" y="238867"/>
                </a:lnTo>
                <a:lnTo>
                  <a:pt x="723842" y="250174"/>
                </a:lnTo>
                <a:lnTo>
                  <a:pt x="732916" y="259092"/>
                </a:lnTo>
                <a:lnTo>
                  <a:pt x="744700" y="263807"/>
                </a:lnTo>
                <a:lnTo>
                  <a:pt x="756983" y="263634"/>
                </a:lnTo>
                <a:lnTo>
                  <a:pt x="768314" y="258873"/>
                </a:lnTo>
                <a:lnTo>
                  <a:pt x="777239" y="249821"/>
                </a:lnTo>
                <a:lnTo>
                  <a:pt x="914051" y="40525"/>
                </a:lnTo>
                <a:close/>
              </a:path>
              <a:path w="929004" h="504189">
                <a:moveTo>
                  <a:pt x="815282" y="74652"/>
                </a:moveTo>
                <a:lnTo>
                  <a:pt x="780555" y="127761"/>
                </a:lnTo>
                <a:lnTo>
                  <a:pt x="879704" y="78181"/>
                </a:lnTo>
                <a:lnTo>
                  <a:pt x="869950" y="78181"/>
                </a:lnTo>
                <a:lnTo>
                  <a:pt x="815282" y="74652"/>
                </a:lnTo>
                <a:close/>
              </a:path>
              <a:path w="929004" h="504189">
                <a:moveTo>
                  <a:pt x="854779" y="47729"/>
                </a:moveTo>
                <a:lnTo>
                  <a:pt x="822253" y="63991"/>
                </a:lnTo>
                <a:lnTo>
                  <a:pt x="815282" y="74652"/>
                </a:lnTo>
                <a:lnTo>
                  <a:pt x="869950" y="78181"/>
                </a:lnTo>
                <a:lnTo>
                  <a:pt x="854779" y="47729"/>
                </a:lnTo>
                <a:close/>
              </a:path>
              <a:path w="929004" h="504189">
                <a:moveTo>
                  <a:pt x="869188" y="40525"/>
                </a:moveTo>
                <a:lnTo>
                  <a:pt x="854779" y="47729"/>
                </a:lnTo>
                <a:lnTo>
                  <a:pt x="869950" y="78181"/>
                </a:lnTo>
                <a:lnTo>
                  <a:pt x="879704" y="78181"/>
                </a:lnTo>
                <a:lnTo>
                  <a:pt x="886333" y="74866"/>
                </a:lnTo>
                <a:lnTo>
                  <a:pt x="869188" y="40525"/>
                </a:lnTo>
                <a:close/>
              </a:path>
              <a:path w="929004" h="504189">
                <a:moveTo>
                  <a:pt x="822253" y="63991"/>
                </a:moveTo>
                <a:lnTo>
                  <a:pt x="802571" y="73832"/>
                </a:lnTo>
                <a:lnTo>
                  <a:pt x="815282" y="74652"/>
                </a:lnTo>
                <a:lnTo>
                  <a:pt x="822253" y="63991"/>
                </a:lnTo>
                <a:close/>
              </a:path>
              <a:path w="929004" h="504189">
                <a:moveTo>
                  <a:pt x="836157" y="42727"/>
                </a:moveTo>
                <a:lnTo>
                  <a:pt x="777219" y="72195"/>
                </a:lnTo>
                <a:lnTo>
                  <a:pt x="802571" y="73832"/>
                </a:lnTo>
                <a:lnTo>
                  <a:pt x="822253" y="63991"/>
                </a:lnTo>
                <a:lnTo>
                  <a:pt x="836157" y="42727"/>
                </a:lnTo>
                <a:close/>
              </a:path>
              <a:path w="929004" h="504189">
                <a:moveTo>
                  <a:pt x="857758" y="17614"/>
                </a:moveTo>
                <a:lnTo>
                  <a:pt x="751866" y="70559"/>
                </a:lnTo>
                <a:lnTo>
                  <a:pt x="777219" y="72195"/>
                </a:lnTo>
                <a:lnTo>
                  <a:pt x="836157" y="42727"/>
                </a:lnTo>
                <a:lnTo>
                  <a:pt x="845312" y="28727"/>
                </a:lnTo>
                <a:lnTo>
                  <a:pt x="863301" y="28727"/>
                </a:lnTo>
                <a:lnTo>
                  <a:pt x="857758" y="17614"/>
                </a:lnTo>
                <a:close/>
              </a:path>
              <a:path w="929004" h="504189">
                <a:moveTo>
                  <a:pt x="652272" y="0"/>
                </a:moveTo>
                <a:lnTo>
                  <a:pt x="639667" y="1704"/>
                </a:lnTo>
                <a:lnTo>
                  <a:pt x="629062" y="7891"/>
                </a:lnTo>
                <a:lnTo>
                  <a:pt x="621553" y="17600"/>
                </a:lnTo>
                <a:lnTo>
                  <a:pt x="618236" y="29870"/>
                </a:lnTo>
                <a:lnTo>
                  <a:pt x="619954" y="42465"/>
                </a:lnTo>
                <a:lnTo>
                  <a:pt x="626173" y="53060"/>
                </a:lnTo>
                <a:lnTo>
                  <a:pt x="635916" y="60559"/>
                </a:lnTo>
                <a:lnTo>
                  <a:pt x="648208" y="63868"/>
                </a:lnTo>
                <a:lnTo>
                  <a:pt x="751866" y="70559"/>
                </a:lnTo>
                <a:lnTo>
                  <a:pt x="857758" y="17614"/>
                </a:lnTo>
                <a:lnTo>
                  <a:pt x="925334" y="17614"/>
                </a:lnTo>
                <a:lnTo>
                  <a:pt x="652272" y="0"/>
                </a:lnTo>
                <a:close/>
              </a:path>
              <a:path w="929004" h="504189">
                <a:moveTo>
                  <a:pt x="849070" y="36271"/>
                </a:moveTo>
                <a:lnTo>
                  <a:pt x="836157" y="42727"/>
                </a:lnTo>
                <a:lnTo>
                  <a:pt x="822253" y="63991"/>
                </a:lnTo>
                <a:lnTo>
                  <a:pt x="854779" y="47729"/>
                </a:lnTo>
                <a:lnTo>
                  <a:pt x="849070" y="36271"/>
                </a:lnTo>
                <a:close/>
              </a:path>
              <a:path w="929004" h="504189">
                <a:moveTo>
                  <a:pt x="925334" y="17614"/>
                </a:moveTo>
                <a:lnTo>
                  <a:pt x="857758" y="17614"/>
                </a:lnTo>
                <a:lnTo>
                  <a:pt x="863473" y="29070"/>
                </a:lnTo>
                <a:lnTo>
                  <a:pt x="849070" y="36271"/>
                </a:lnTo>
                <a:lnTo>
                  <a:pt x="854779" y="47729"/>
                </a:lnTo>
                <a:lnTo>
                  <a:pt x="869188" y="40525"/>
                </a:lnTo>
                <a:lnTo>
                  <a:pt x="914051" y="40525"/>
                </a:lnTo>
                <a:lnTo>
                  <a:pt x="928877" y="17843"/>
                </a:lnTo>
                <a:lnTo>
                  <a:pt x="925334" y="17614"/>
                </a:lnTo>
                <a:close/>
              </a:path>
              <a:path w="929004" h="504189">
                <a:moveTo>
                  <a:pt x="845312" y="28727"/>
                </a:moveTo>
                <a:lnTo>
                  <a:pt x="836157" y="42727"/>
                </a:lnTo>
                <a:lnTo>
                  <a:pt x="849070" y="36271"/>
                </a:lnTo>
                <a:lnTo>
                  <a:pt x="845312" y="28727"/>
                </a:lnTo>
                <a:close/>
              </a:path>
              <a:path w="929004" h="504189">
                <a:moveTo>
                  <a:pt x="863301" y="28727"/>
                </a:moveTo>
                <a:lnTo>
                  <a:pt x="845312" y="28727"/>
                </a:lnTo>
                <a:lnTo>
                  <a:pt x="849070" y="36271"/>
                </a:lnTo>
                <a:lnTo>
                  <a:pt x="863473" y="29070"/>
                </a:lnTo>
                <a:lnTo>
                  <a:pt x="863301" y="28727"/>
                </a:lnTo>
                <a:close/>
              </a:path>
            </a:pathLst>
          </a:custGeom>
          <a:solidFill>
            <a:srgbClr val="FF0000"/>
          </a:solidFill>
        </p:spPr>
        <p:txBody>
          <a:bodyPr wrap="square" lIns="0" tIns="0" rIns="0" bIns="0" rtlCol="0"/>
          <a:lstStyle/>
          <a:p>
            <a:endParaRPr dirty="0"/>
          </a:p>
        </p:txBody>
      </p:sp>
    </p:spTree>
    <p:extLst>
      <p:ext uri="{BB962C8B-B14F-4D97-AF65-F5344CB8AC3E}">
        <p14:creationId xmlns:p14="http://schemas.microsoft.com/office/powerpoint/2010/main" val="220832513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62401" y="1143000"/>
            <a:ext cx="3800855" cy="4924044"/>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4664965" y="342901"/>
            <a:ext cx="2980943" cy="416051"/>
          </a:xfrm>
          <a:prstGeom prst="rect">
            <a:avLst/>
          </a:prstGeom>
          <a:blipFill>
            <a:blip r:embed="rId3" cstate="print"/>
            <a:stretch>
              <a:fillRect/>
            </a:stretch>
          </a:blipFill>
        </p:spPr>
        <p:txBody>
          <a:bodyPr wrap="square" lIns="0" tIns="0" rIns="0" bIns="0" rtlCol="0"/>
          <a:lstStyle/>
          <a:p>
            <a:endParaRPr dirty="0"/>
          </a:p>
        </p:txBody>
      </p:sp>
      <p:sp>
        <p:nvSpPr>
          <p:cNvPr id="4" name="object 4"/>
          <p:cNvSpPr txBox="1"/>
          <p:nvPr/>
        </p:nvSpPr>
        <p:spPr>
          <a:xfrm>
            <a:off x="1907540" y="1313435"/>
            <a:ext cx="1296670" cy="574675"/>
          </a:xfrm>
          <a:prstGeom prst="rect">
            <a:avLst/>
          </a:prstGeom>
        </p:spPr>
        <p:txBody>
          <a:bodyPr vert="horz" wrap="square" lIns="0" tIns="12700" rIns="0" bIns="0" rtlCol="0">
            <a:spAutoFit/>
          </a:bodyPr>
          <a:lstStyle/>
          <a:p>
            <a:pPr marL="12700">
              <a:spcBef>
                <a:spcPts val="100"/>
              </a:spcBef>
            </a:pPr>
            <a:r>
              <a:rPr spc="-55" dirty="0">
                <a:latin typeface="Trebuchet MS"/>
                <a:cs typeface="Trebuchet MS"/>
              </a:rPr>
              <a:t>Comandos</a:t>
            </a:r>
            <a:r>
              <a:rPr spc="-200" dirty="0">
                <a:latin typeface="Trebuchet MS"/>
                <a:cs typeface="Trebuchet MS"/>
              </a:rPr>
              <a:t> </a:t>
            </a:r>
            <a:r>
              <a:rPr spc="-80" dirty="0">
                <a:latin typeface="Trebuchet MS"/>
                <a:cs typeface="Trebuchet MS"/>
              </a:rPr>
              <a:t>de</a:t>
            </a:r>
            <a:endParaRPr dirty="0">
              <a:latin typeface="Trebuchet MS"/>
              <a:cs typeface="Trebuchet MS"/>
            </a:endParaRPr>
          </a:p>
          <a:p>
            <a:pPr marL="12700"/>
            <a:r>
              <a:rPr spc="-100" dirty="0">
                <a:latin typeface="Trebuchet MS"/>
                <a:cs typeface="Trebuchet MS"/>
              </a:rPr>
              <a:t>execução</a:t>
            </a:r>
            <a:endParaRPr dirty="0">
              <a:latin typeface="Trebuchet MS"/>
              <a:cs typeface="Trebuchet MS"/>
            </a:endParaRPr>
          </a:p>
        </p:txBody>
      </p:sp>
      <p:sp>
        <p:nvSpPr>
          <p:cNvPr id="5" name="object 5"/>
          <p:cNvSpPr txBox="1">
            <a:spLocks noGrp="1"/>
          </p:cNvSpPr>
          <p:nvPr>
            <p:ph type="title" idx="4294967295"/>
          </p:nvPr>
        </p:nvSpPr>
        <p:spPr>
          <a:xfrm>
            <a:off x="2133600" y="287338"/>
            <a:ext cx="10058400" cy="1449387"/>
          </a:xfrm>
          <a:prstGeom prst="rect">
            <a:avLst/>
          </a:prstGeom>
        </p:spPr>
        <p:txBody>
          <a:bodyPr vert="horz" wrap="square" lIns="0" tIns="12700" rIns="0" bIns="0" rtlCol="0" anchor="b">
            <a:spAutoFit/>
          </a:bodyPr>
          <a:lstStyle/>
          <a:p>
            <a:pPr marL="12700">
              <a:lnSpc>
                <a:spcPct val="100000"/>
              </a:lnSpc>
              <a:spcBef>
                <a:spcPts val="100"/>
              </a:spcBef>
            </a:pPr>
            <a:r>
              <a:rPr sz="1800" spc="-65" dirty="0">
                <a:latin typeface="Trebuchet MS"/>
                <a:cs typeface="Trebuchet MS"/>
              </a:rPr>
              <a:t>Ações </a:t>
            </a:r>
            <a:r>
              <a:rPr sz="1800" spc="-75" dirty="0">
                <a:latin typeface="Trebuchet MS"/>
                <a:cs typeface="Trebuchet MS"/>
              </a:rPr>
              <a:t>de</a:t>
            </a:r>
            <a:r>
              <a:rPr sz="1800" spc="-260" dirty="0">
                <a:latin typeface="Trebuchet MS"/>
                <a:cs typeface="Trebuchet MS"/>
              </a:rPr>
              <a:t> </a:t>
            </a:r>
            <a:r>
              <a:rPr sz="1800" spc="-90" dirty="0">
                <a:latin typeface="Trebuchet MS"/>
                <a:cs typeface="Trebuchet MS"/>
              </a:rPr>
              <a:t>gravação</a:t>
            </a:r>
            <a:endParaRPr sz="1800" dirty="0">
              <a:latin typeface="Trebuchet MS"/>
              <a:cs typeface="Trebuchet MS"/>
            </a:endParaRPr>
          </a:p>
        </p:txBody>
      </p:sp>
      <p:sp>
        <p:nvSpPr>
          <p:cNvPr id="6" name="object 6"/>
          <p:cNvSpPr txBox="1"/>
          <p:nvPr/>
        </p:nvSpPr>
        <p:spPr>
          <a:xfrm>
            <a:off x="8309609" y="5505400"/>
            <a:ext cx="2153920" cy="574675"/>
          </a:xfrm>
          <a:prstGeom prst="rect">
            <a:avLst/>
          </a:prstGeom>
        </p:spPr>
        <p:txBody>
          <a:bodyPr vert="horz" wrap="square" lIns="0" tIns="12700" rIns="0" bIns="0" rtlCol="0">
            <a:spAutoFit/>
          </a:bodyPr>
          <a:lstStyle/>
          <a:p>
            <a:pPr marL="12700" marR="5080">
              <a:spcBef>
                <a:spcPts val="100"/>
              </a:spcBef>
            </a:pPr>
            <a:r>
              <a:rPr spc="-85" dirty="0">
                <a:latin typeface="Trebuchet MS"/>
                <a:cs typeface="Trebuchet MS"/>
              </a:rPr>
              <a:t>Especifique</a:t>
            </a:r>
            <a:r>
              <a:rPr spc="-165" dirty="0">
                <a:latin typeface="Trebuchet MS"/>
                <a:cs typeface="Trebuchet MS"/>
              </a:rPr>
              <a:t> </a:t>
            </a:r>
            <a:r>
              <a:rPr spc="-80" dirty="0">
                <a:latin typeface="Trebuchet MS"/>
                <a:cs typeface="Trebuchet MS"/>
              </a:rPr>
              <a:t>comandos,  </a:t>
            </a:r>
            <a:r>
              <a:rPr spc="-60" dirty="0">
                <a:latin typeface="Trebuchet MS"/>
                <a:cs typeface="Trebuchet MS"/>
              </a:rPr>
              <a:t>Como </a:t>
            </a:r>
            <a:r>
              <a:rPr spc="-25" dirty="0">
                <a:latin typeface="Trebuchet MS"/>
                <a:cs typeface="Trebuchet MS"/>
              </a:rPr>
              <a:t>os</a:t>
            </a:r>
            <a:r>
              <a:rPr spc="-215" dirty="0">
                <a:latin typeface="Trebuchet MS"/>
                <a:cs typeface="Trebuchet MS"/>
              </a:rPr>
              <a:t> </a:t>
            </a:r>
            <a:r>
              <a:rPr spc="-65" dirty="0">
                <a:latin typeface="Trebuchet MS"/>
                <a:cs typeface="Trebuchet MS"/>
              </a:rPr>
              <a:t>asserts</a:t>
            </a:r>
            <a:endParaRPr dirty="0">
              <a:latin typeface="Trebuchet MS"/>
              <a:cs typeface="Trebuchet MS"/>
            </a:endParaRPr>
          </a:p>
        </p:txBody>
      </p:sp>
      <p:sp>
        <p:nvSpPr>
          <p:cNvPr id="7" name="object 7"/>
          <p:cNvSpPr txBox="1"/>
          <p:nvPr/>
        </p:nvSpPr>
        <p:spPr>
          <a:xfrm>
            <a:off x="1907541" y="4895850"/>
            <a:ext cx="2083435" cy="848360"/>
          </a:xfrm>
          <a:prstGeom prst="rect">
            <a:avLst/>
          </a:prstGeom>
        </p:spPr>
        <p:txBody>
          <a:bodyPr vert="horz" wrap="square" lIns="0" tIns="12700" rIns="0" bIns="0" rtlCol="0">
            <a:spAutoFit/>
          </a:bodyPr>
          <a:lstStyle/>
          <a:p>
            <a:pPr marL="12700" marR="5080">
              <a:spcBef>
                <a:spcPts val="100"/>
              </a:spcBef>
            </a:pPr>
            <a:r>
              <a:rPr spc="-105" dirty="0">
                <a:latin typeface="Trebuchet MS"/>
                <a:cs typeface="Trebuchet MS"/>
              </a:rPr>
              <a:t>Referência </a:t>
            </a:r>
            <a:r>
              <a:rPr spc="-45" dirty="0">
                <a:latin typeface="Trebuchet MS"/>
                <a:cs typeface="Trebuchet MS"/>
              </a:rPr>
              <a:t>do  </a:t>
            </a:r>
            <a:r>
              <a:rPr spc="-60" dirty="0">
                <a:latin typeface="Trebuchet MS"/>
                <a:cs typeface="Trebuchet MS"/>
              </a:rPr>
              <a:t>Comando</a:t>
            </a:r>
            <a:r>
              <a:rPr spc="-170" dirty="0">
                <a:latin typeface="Trebuchet MS"/>
                <a:cs typeface="Trebuchet MS"/>
              </a:rPr>
              <a:t> </a:t>
            </a:r>
            <a:r>
              <a:rPr spc="-75" dirty="0">
                <a:latin typeface="Trebuchet MS"/>
                <a:cs typeface="Trebuchet MS"/>
              </a:rPr>
              <a:t>selecionado  </a:t>
            </a:r>
            <a:r>
              <a:rPr spc="-90" dirty="0">
                <a:latin typeface="Trebuchet MS"/>
                <a:cs typeface="Trebuchet MS"/>
              </a:rPr>
              <a:t>correntemente</a:t>
            </a:r>
            <a:endParaRPr dirty="0">
              <a:latin typeface="Trebuchet MS"/>
              <a:cs typeface="Trebuchet MS"/>
            </a:endParaRPr>
          </a:p>
        </p:txBody>
      </p:sp>
      <p:sp>
        <p:nvSpPr>
          <p:cNvPr id="8" name="object 8"/>
          <p:cNvSpPr/>
          <p:nvPr/>
        </p:nvSpPr>
        <p:spPr>
          <a:xfrm>
            <a:off x="2685288" y="1557528"/>
            <a:ext cx="1802892" cy="606551"/>
          </a:xfrm>
          <a:prstGeom prst="rect">
            <a:avLst/>
          </a:prstGeom>
          <a:blipFill>
            <a:blip r:embed="rId4" cstate="print"/>
            <a:stretch>
              <a:fillRect/>
            </a:stretch>
          </a:blipFill>
        </p:spPr>
        <p:txBody>
          <a:bodyPr wrap="square" lIns="0" tIns="0" rIns="0" bIns="0" rtlCol="0"/>
          <a:lstStyle/>
          <a:p>
            <a:endParaRPr dirty="0"/>
          </a:p>
        </p:txBody>
      </p:sp>
      <p:sp>
        <p:nvSpPr>
          <p:cNvPr id="9" name="object 9"/>
          <p:cNvSpPr/>
          <p:nvPr/>
        </p:nvSpPr>
        <p:spPr>
          <a:xfrm>
            <a:off x="2738921" y="1573149"/>
            <a:ext cx="1452245" cy="344170"/>
          </a:xfrm>
          <a:custGeom>
            <a:avLst/>
            <a:gdLst/>
            <a:ahLst/>
            <a:cxnLst/>
            <a:rect l="l" t="t" r="r" b="b"/>
            <a:pathLst>
              <a:path w="1452245" h="344169">
                <a:moveTo>
                  <a:pt x="1293888" y="258480"/>
                </a:moveTo>
                <a:lnTo>
                  <a:pt x="1210906" y="290829"/>
                </a:lnTo>
                <a:lnTo>
                  <a:pt x="1201750" y="296687"/>
                </a:lnTo>
                <a:lnTo>
                  <a:pt x="1195762" y="305308"/>
                </a:lnTo>
                <a:lnTo>
                  <a:pt x="1193440" y="315547"/>
                </a:lnTo>
                <a:lnTo>
                  <a:pt x="1195285" y="326263"/>
                </a:lnTo>
                <a:lnTo>
                  <a:pt x="1201217" y="335418"/>
                </a:lnTo>
                <a:lnTo>
                  <a:pt x="1209875" y="341407"/>
                </a:lnTo>
                <a:lnTo>
                  <a:pt x="1220128" y="343729"/>
                </a:lnTo>
                <a:lnTo>
                  <a:pt x="1230845" y="341884"/>
                </a:lnTo>
                <a:lnTo>
                  <a:pt x="1404283" y="274320"/>
                </a:lnTo>
                <a:lnTo>
                  <a:pt x="1394167" y="274320"/>
                </a:lnTo>
                <a:lnTo>
                  <a:pt x="1293888" y="258480"/>
                </a:lnTo>
                <a:close/>
              </a:path>
              <a:path w="1452245" h="344169">
                <a:moveTo>
                  <a:pt x="1314290" y="250526"/>
                </a:moveTo>
                <a:lnTo>
                  <a:pt x="1293888" y="258480"/>
                </a:lnTo>
                <a:lnTo>
                  <a:pt x="1394167" y="274320"/>
                </a:lnTo>
                <a:lnTo>
                  <a:pt x="1395050" y="268477"/>
                </a:lnTo>
                <a:lnTo>
                  <a:pt x="1381086" y="268477"/>
                </a:lnTo>
                <a:lnTo>
                  <a:pt x="1369845" y="259297"/>
                </a:lnTo>
                <a:lnTo>
                  <a:pt x="1314290" y="250526"/>
                </a:lnTo>
                <a:close/>
              </a:path>
              <a:path w="1452245" h="344169">
                <a:moveTo>
                  <a:pt x="1383921" y="250444"/>
                </a:moveTo>
                <a:lnTo>
                  <a:pt x="1382222" y="261251"/>
                </a:lnTo>
                <a:lnTo>
                  <a:pt x="1395818" y="263398"/>
                </a:lnTo>
                <a:lnTo>
                  <a:pt x="1394167" y="274320"/>
                </a:lnTo>
                <a:lnTo>
                  <a:pt x="1404283" y="274320"/>
                </a:lnTo>
                <a:lnTo>
                  <a:pt x="1452206" y="255650"/>
                </a:lnTo>
                <a:lnTo>
                  <a:pt x="1448473" y="252602"/>
                </a:lnTo>
                <a:lnTo>
                  <a:pt x="1397596" y="252602"/>
                </a:lnTo>
                <a:lnTo>
                  <a:pt x="1383921" y="250444"/>
                </a:lnTo>
                <a:close/>
              </a:path>
              <a:path w="1452245" h="344169">
                <a:moveTo>
                  <a:pt x="1369845" y="259297"/>
                </a:moveTo>
                <a:lnTo>
                  <a:pt x="1381086" y="268477"/>
                </a:lnTo>
                <a:lnTo>
                  <a:pt x="1382222" y="261251"/>
                </a:lnTo>
                <a:lnTo>
                  <a:pt x="1369845" y="259297"/>
                </a:lnTo>
                <a:close/>
              </a:path>
              <a:path w="1452245" h="344169">
                <a:moveTo>
                  <a:pt x="1382222" y="261251"/>
                </a:moveTo>
                <a:lnTo>
                  <a:pt x="1381086" y="268477"/>
                </a:lnTo>
                <a:lnTo>
                  <a:pt x="1395050" y="268477"/>
                </a:lnTo>
                <a:lnTo>
                  <a:pt x="1395818" y="263398"/>
                </a:lnTo>
                <a:lnTo>
                  <a:pt x="1382222" y="261251"/>
                </a:lnTo>
                <a:close/>
              </a:path>
              <a:path w="1452245" h="344169">
                <a:moveTo>
                  <a:pt x="1353035" y="245568"/>
                </a:moveTo>
                <a:lnTo>
                  <a:pt x="1369845" y="259297"/>
                </a:lnTo>
                <a:lnTo>
                  <a:pt x="1382222" y="261251"/>
                </a:lnTo>
                <a:lnTo>
                  <a:pt x="1383921" y="250444"/>
                </a:lnTo>
                <a:lnTo>
                  <a:pt x="1353035" y="245568"/>
                </a:lnTo>
                <a:close/>
              </a:path>
              <a:path w="1452245" h="344169">
                <a:moveTo>
                  <a:pt x="1334510" y="242643"/>
                </a:moveTo>
                <a:lnTo>
                  <a:pt x="1314290" y="250526"/>
                </a:lnTo>
                <a:lnTo>
                  <a:pt x="1369845" y="259297"/>
                </a:lnTo>
                <a:lnTo>
                  <a:pt x="1353035" y="245568"/>
                </a:lnTo>
                <a:lnTo>
                  <a:pt x="1334510" y="242643"/>
                </a:lnTo>
                <a:close/>
              </a:path>
              <a:path w="1452245" h="344169">
                <a:moveTo>
                  <a:pt x="1714" y="43306"/>
                </a:moveTo>
                <a:lnTo>
                  <a:pt x="0" y="54101"/>
                </a:lnTo>
                <a:lnTo>
                  <a:pt x="1293888" y="258480"/>
                </a:lnTo>
                <a:lnTo>
                  <a:pt x="1314290" y="250526"/>
                </a:lnTo>
                <a:lnTo>
                  <a:pt x="1714" y="43306"/>
                </a:lnTo>
                <a:close/>
              </a:path>
              <a:path w="1452245" h="344169">
                <a:moveTo>
                  <a:pt x="1402438" y="221614"/>
                </a:moveTo>
                <a:lnTo>
                  <a:pt x="1388452" y="221614"/>
                </a:lnTo>
                <a:lnTo>
                  <a:pt x="1383921" y="250444"/>
                </a:lnTo>
                <a:lnTo>
                  <a:pt x="1397596" y="252602"/>
                </a:lnTo>
                <a:lnTo>
                  <a:pt x="1402438" y="221614"/>
                </a:lnTo>
                <a:close/>
              </a:path>
              <a:path w="1452245" h="344169">
                <a:moveTo>
                  <a:pt x="1248070" y="99377"/>
                </a:moveTo>
                <a:lnTo>
                  <a:pt x="1237983" y="102409"/>
                </a:lnTo>
                <a:lnTo>
                  <a:pt x="1229575" y="109347"/>
                </a:lnTo>
                <a:lnTo>
                  <a:pt x="1224511" y="118951"/>
                </a:lnTo>
                <a:lnTo>
                  <a:pt x="1223543" y="129412"/>
                </a:lnTo>
                <a:lnTo>
                  <a:pt x="1226575" y="139493"/>
                </a:lnTo>
                <a:lnTo>
                  <a:pt x="1233512" y="147954"/>
                </a:lnTo>
                <a:lnTo>
                  <a:pt x="1302468" y="204271"/>
                </a:lnTo>
                <a:lnTo>
                  <a:pt x="1402676" y="220090"/>
                </a:lnTo>
                <a:lnTo>
                  <a:pt x="1397596" y="252602"/>
                </a:lnTo>
                <a:lnTo>
                  <a:pt x="1448473" y="252602"/>
                </a:lnTo>
                <a:lnTo>
                  <a:pt x="1268183" y="105410"/>
                </a:lnTo>
                <a:lnTo>
                  <a:pt x="1258561" y="100345"/>
                </a:lnTo>
                <a:lnTo>
                  <a:pt x="1248070" y="99377"/>
                </a:lnTo>
                <a:close/>
              </a:path>
              <a:path w="1452245" h="344169">
                <a:moveTo>
                  <a:pt x="1388452" y="221614"/>
                </a:moveTo>
                <a:lnTo>
                  <a:pt x="1344626" y="238700"/>
                </a:lnTo>
                <a:lnTo>
                  <a:pt x="1353035" y="245568"/>
                </a:lnTo>
                <a:lnTo>
                  <a:pt x="1383921" y="250444"/>
                </a:lnTo>
                <a:lnTo>
                  <a:pt x="1388452" y="221614"/>
                </a:lnTo>
                <a:close/>
              </a:path>
              <a:path w="1452245" h="344169">
                <a:moveTo>
                  <a:pt x="1344626" y="238700"/>
                </a:moveTo>
                <a:lnTo>
                  <a:pt x="1334510" y="242643"/>
                </a:lnTo>
                <a:lnTo>
                  <a:pt x="1353035" y="245568"/>
                </a:lnTo>
                <a:lnTo>
                  <a:pt x="1344626" y="238700"/>
                </a:lnTo>
                <a:close/>
              </a:path>
              <a:path w="1452245" h="344169">
                <a:moveTo>
                  <a:pt x="8559" y="0"/>
                </a:moveTo>
                <a:lnTo>
                  <a:pt x="3429" y="32512"/>
                </a:lnTo>
                <a:lnTo>
                  <a:pt x="1334510" y="242643"/>
                </a:lnTo>
                <a:lnTo>
                  <a:pt x="1344626" y="238700"/>
                </a:lnTo>
                <a:lnTo>
                  <a:pt x="1302468" y="204271"/>
                </a:lnTo>
                <a:lnTo>
                  <a:pt x="8559" y="0"/>
                </a:lnTo>
                <a:close/>
              </a:path>
              <a:path w="1452245" h="344169">
                <a:moveTo>
                  <a:pt x="1302468" y="204271"/>
                </a:moveTo>
                <a:lnTo>
                  <a:pt x="1344626" y="238700"/>
                </a:lnTo>
                <a:lnTo>
                  <a:pt x="1388452" y="221614"/>
                </a:lnTo>
                <a:lnTo>
                  <a:pt x="1402438" y="221614"/>
                </a:lnTo>
                <a:lnTo>
                  <a:pt x="1402676" y="220090"/>
                </a:lnTo>
                <a:lnTo>
                  <a:pt x="1302468" y="204271"/>
                </a:lnTo>
                <a:close/>
              </a:path>
            </a:pathLst>
          </a:custGeom>
          <a:solidFill>
            <a:srgbClr val="FF0000"/>
          </a:solidFill>
        </p:spPr>
        <p:txBody>
          <a:bodyPr wrap="square" lIns="0" tIns="0" rIns="0" bIns="0" rtlCol="0"/>
          <a:lstStyle/>
          <a:p>
            <a:endParaRPr dirty="0"/>
          </a:p>
        </p:txBody>
      </p:sp>
      <p:sp>
        <p:nvSpPr>
          <p:cNvPr id="10" name="object 10"/>
          <p:cNvSpPr/>
          <p:nvPr/>
        </p:nvSpPr>
        <p:spPr>
          <a:xfrm>
            <a:off x="7447788" y="1559053"/>
            <a:ext cx="1275588" cy="757427"/>
          </a:xfrm>
          <a:prstGeom prst="rect">
            <a:avLst/>
          </a:prstGeom>
          <a:blipFill>
            <a:blip r:embed="rId5" cstate="print"/>
            <a:stretch>
              <a:fillRect/>
            </a:stretch>
          </a:blipFill>
        </p:spPr>
        <p:txBody>
          <a:bodyPr wrap="square" lIns="0" tIns="0" rIns="0" bIns="0" rtlCol="0"/>
          <a:lstStyle/>
          <a:p>
            <a:endParaRPr dirty="0"/>
          </a:p>
        </p:txBody>
      </p:sp>
      <p:sp>
        <p:nvSpPr>
          <p:cNvPr id="11" name="object 11"/>
          <p:cNvSpPr/>
          <p:nvPr/>
        </p:nvSpPr>
        <p:spPr>
          <a:xfrm>
            <a:off x="7744840" y="1574927"/>
            <a:ext cx="925194" cy="438150"/>
          </a:xfrm>
          <a:custGeom>
            <a:avLst/>
            <a:gdLst/>
            <a:ahLst/>
            <a:cxnLst/>
            <a:rect l="l" t="t" r="r" b="b"/>
            <a:pathLst>
              <a:path w="925195" h="438150">
                <a:moveTo>
                  <a:pt x="161528" y="206295"/>
                </a:moveTo>
                <a:lnTo>
                  <a:pt x="151556" y="209706"/>
                </a:lnTo>
                <a:lnTo>
                  <a:pt x="143383" y="216915"/>
                </a:lnTo>
                <a:lnTo>
                  <a:pt x="0" y="406273"/>
                </a:lnTo>
                <a:lnTo>
                  <a:pt x="235458" y="437896"/>
                </a:lnTo>
                <a:lnTo>
                  <a:pt x="246316" y="437189"/>
                </a:lnTo>
                <a:lnTo>
                  <a:pt x="255746" y="432530"/>
                </a:lnTo>
                <a:lnTo>
                  <a:pt x="262747" y="424680"/>
                </a:lnTo>
                <a:lnTo>
                  <a:pt x="266319" y="414400"/>
                </a:lnTo>
                <a:lnTo>
                  <a:pt x="266080" y="410718"/>
                </a:lnTo>
                <a:lnTo>
                  <a:pt x="60833" y="410718"/>
                </a:lnTo>
                <a:lnTo>
                  <a:pt x="56642" y="400558"/>
                </a:lnTo>
                <a:lnTo>
                  <a:pt x="69344" y="395266"/>
                </a:lnTo>
                <a:lnTo>
                  <a:pt x="67312" y="390398"/>
                </a:lnTo>
                <a:lnTo>
                  <a:pt x="52324" y="390398"/>
                </a:lnTo>
                <a:lnTo>
                  <a:pt x="39750" y="360045"/>
                </a:lnTo>
                <a:lnTo>
                  <a:pt x="133456" y="321006"/>
                </a:lnTo>
                <a:lnTo>
                  <a:pt x="187198" y="250062"/>
                </a:lnTo>
                <a:lnTo>
                  <a:pt x="191918" y="240192"/>
                </a:lnTo>
                <a:lnTo>
                  <a:pt x="192484" y="229679"/>
                </a:lnTo>
                <a:lnTo>
                  <a:pt x="189073" y="219737"/>
                </a:lnTo>
                <a:lnTo>
                  <a:pt x="181863" y="211582"/>
                </a:lnTo>
                <a:lnTo>
                  <a:pt x="172047" y="206861"/>
                </a:lnTo>
                <a:lnTo>
                  <a:pt x="161528" y="206295"/>
                </a:lnTo>
                <a:close/>
              </a:path>
              <a:path w="925195" h="438150">
                <a:moveTo>
                  <a:pt x="69344" y="395266"/>
                </a:moveTo>
                <a:lnTo>
                  <a:pt x="56642" y="400558"/>
                </a:lnTo>
                <a:lnTo>
                  <a:pt x="60833" y="410718"/>
                </a:lnTo>
                <a:lnTo>
                  <a:pt x="81859" y="401955"/>
                </a:lnTo>
                <a:lnTo>
                  <a:pt x="72136" y="401955"/>
                </a:lnTo>
                <a:lnTo>
                  <a:pt x="69344" y="395266"/>
                </a:lnTo>
                <a:close/>
              </a:path>
              <a:path w="925195" h="438150">
                <a:moveTo>
                  <a:pt x="154524" y="371671"/>
                </a:moveTo>
                <a:lnTo>
                  <a:pt x="60833" y="410718"/>
                </a:lnTo>
                <a:lnTo>
                  <a:pt x="266080" y="410718"/>
                </a:lnTo>
                <a:lnTo>
                  <a:pt x="154524" y="371671"/>
                </a:lnTo>
                <a:close/>
              </a:path>
              <a:path w="925195" h="438150">
                <a:moveTo>
                  <a:pt x="80826" y="390482"/>
                </a:moveTo>
                <a:lnTo>
                  <a:pt x="69344" y="395266"/>
                </a:lnTo>
                <a:lnTo>
                  <a:pt x="72136" y="401955"/>
                </a:lnTo>
                <a:lnTo>
                  <a:pt x="80826" y="390482"/>
                </a:lnTo>
                <a:close/>
              </a:path>
              <a:path w="925195" h="438150">
                <a:moveTo>
                  <a:pt x="132942" y="368770"/>
                </a:moveTo>
                <a:lnTo>
                  <a:pt x="80826" y="390482"/>
                </a:lnTo>
                <a:lnTo>
                  <a:pt x="72136" y="401955"/>
                </a:lnTo>
                <a:lnTo>
                  <a:pt x="81859" y="401955"/>
                </a:lnTo>
                <a:lnTo>
                  <a:pt x="154524" y="371671"/>
                </a:lnTo>
                <a:lnTo>
                  <a:pt x="132942" y="368770"/>
                </a:lnTo>
                <a:close/>
              </a:path>
              <a:path w="925195" h="438150">
                <a:moveTo>
                  <a:pt x="94060" y="373012"/>
                </a:moveTo>
                <a:lnTo>
                  <a:pt x="65092" y="385079"/>
                </a:lnTo>
                <a:lnTo>
                  <a:pt x="69344" y="395266"/>
                </a:lnTo>
                <a:lnTo>
                  <a:pt x="80826" y="390482"/>
                </a:lnTo>
                <a:lnTo>
                  <a:pt x="94060" y="373012"/>
                </a:lnTo>
                <a:close/>
              </a:path>
              <a:path w="925195" h="438150">
                <a:moveTo>
                  <a:pt x="111245" y="365854"/>
                </a:moveTo>
                <a:lnTo>
                  <a:pt x="94060" y="373012"/>
                </a:lnTo>
                <a:lnTo>
                  <a:pt x="80826" y="390482"/>
                </a:lnTo>
                <a:lnTo>
                  <a:pt x="132942" y="368770"/>
                </a:lnTo>
                <a:lnTo>
                  <a:pt x="111245" y="365854"/>
                </a:lnTo>
                <a:close/>
              </a:path>
              <a:path w="925195" h="438150">
                <a:moveTo>
                  <a:pt x="133456" y="321006"/>
                </a:moveTo>
                <a:lnTo>
                  <a:pt x="39750" y="360045"/>
                </a:lnTo>
                <a:lnTo>
                  <a:pt x="52324" y="390398"/>
                </a:lnTo>
                <a:lnTo>
                  <a:pt x="65092" y="385079"/>
                </a:lnTo>
                <a:lnTo>
                  <a:pt x="53848" y="358139"/>
                </a:lnTo>
                <a:lnTo>
                  <a:pt x="105326" y="358139"/>
                </a:lnTo>
                <a:lnTo>
                  <a:pt x="133456" y="321006"/>
                </a:lnTo>
                <a:close/>
              </a:path>
              <a:path w="925195" h="438150">
                <a:moveTo>
                  <a:pt x="65092" y="385079"/>
                </a:moveTo>
                <a:lnTo>
                  <a:pt x="52324" y="390398"/>
                </a:lnTo>
                <a:lnTo>
                  <a:pt x="67312" y="390398"/>
                </a:lnTo>
                <a:lnTo>
                  <a:pt x="65092" y="385079"/>
                </a:lnTo>
                <a:close/>
              </a:path>
              <a:path w="925195" h="438150">
                <a:moveTo>
                  <a:pt x="53848" y="358139"/>
                </a:moveTo>
                <a:lnTo>
                  <a:pt x="65092" y="385079"/>
                </a:lnTo>
                <a:lnTo>
                  <a:pt x="94060" y="373012"/>
                </a:lnTo>
                <a:lnTo>
                  <a:pt x="100569" y="364419"/>
                </a:lnTo>
                <a:lnTo>
                  <a:pt x="53848" y="358139"/>
                </a:lnTo>
                <a:close/>
              </a:path>
              <a:path w="925195" h="438150">
                <a:moveTo>
                  <a:pt x="100569" y="364419"/>
                </a:moveTo>
                <a:lnTo>
                  <a:pt x="94060" y="373012"/>
                </a:lnTo>
                <a:lnTo>
                  <a:pt x="111245" y="365854"/>
                </a:lnTo>
                <a:lnTo>
                  <a:pt x="100569" y="364419"/>
                </a:lnTo>
                <a:close/>
              </a:path>
              <a:path w="925195" h="438150">
                <a:moveTo>
                  <a:pt x="920877" y="40512"/>
                </a:moveTo>
                <a:lnTo>
                  <a:pt x="132942" y="368770"/>
                </a:lnTo>
                <a:lnTo>
                  <a:pt x="154524" y="371671"/>
                </a:lnTo>
                <a:lnTo>
                  <a:pt x="925067" y="50546"/>
                </a:lnTo>
                <a:lnTo>
                  <a:pt x="920877" y="40512"/>
                </a:lnTo>
                <a:close/>
              </a:path>
              <a:path w="925195" h="438150">
                <a:moveTo>
                  <a:pt x="903986" y="0"/>
                </a:moveTo>
                <a:lnTo>
                  <a:pt x="133456" y="321006"/>
                </a:lnTo>
                <a:lnTo>
                  <a:pt x="100569" y="364419"/>
                </a:lnTo>
                <a:lnTo>
                  <a:pt x="111245" y="365854"/>
                </a:lnTo>
                <a:lnTo>
                  <a:pt x="916686" y="30352"/>
                </a:lnTo>
                <a:lnTo>
                  <a:pt x="903986" y="0"/>
                </a:lnTo>
                <a:close/>
              </a:path>
              <a:path w="925195" h="438150">
                <a:moveTo>
                  <a:pt x="105326" y="358139"/>
                </a:moveTo>
                <a:lnTo>
                  <a:pt x="53848" y="358139"/>
                </a:lnTo>
                <a:lnTo>
                  <a:pt x="100569" y="364419"/>
                </a:lnTo>
                <a:lnTo>
                  <a:pt x="105326" y="358139"/>
                </a:lnTo>
                <a:close/>
              </a:path>
            </a:pathLst>
          </a:custGeom>
          <a:solidFill>
            <a:srgbClr val="FF0000"/>
          </a:solidFill>
        </p:spPr>
        <p:txBody>
          <a:bodyPr wrap="square" lIns="0" tIns="0" rIns="0" bIns="0" rtlCol="0"/>
          <a:lstStyle/>
          <a:p>
            <a:endParaRPr dirty="0"/>
          </a:p>
        </p:txBody>
      </p:sp>
      <p:sp>
        <p:nvSpPr>
          <p:cNvPr id="12" name="object 12"/>
          <p:cNvSpPr/>
          <p:nvPr/>
        </p:nvSpPr>
        <p:spPr>
          <a:xfrm>
            <a:off x="3858768" y="1725168"/>
            <a:ext cx="2188845" cy="511809"/>
          </a:xfrm>
          <a:custGeom>
            <a:avLst/>
            <a:gdLst/>
            <a:ahLst/>
            <a:cxnLst/>
            <a:rect l="l" t="t" r="r" b="b"/>
            <a:pathLst>
              <a:path w="2188845" h="511810">
                <a:moveTo>
                  <a:pt x="1093978" y="0"/>
                </a:moveTo>
                <a:lnTo>
                  <a:pt x="1038859" y="0"/>
                </a:lnTo>
                <a:lnTo>
                  <a:pt x="930656" y="2539"/>
                </a:lnTo>
                <a:lnTo>
                  <a:pt x="774954" y="10160"/>
                </a:lnTo>
                <a:lnTo>
                  <a:pt x="725169" y="13970"/>
                </a:lnTo>
                <a:lnTo>
                  <a:pt x="676401" y="19050"/>
                </a:lnTo>
                <a:lnTo>
                  <a:pt x="628650" y="22860"/>
                </a:lnTo>
                <a:lnTo>
                  <a:pt x="582421" y="27939"/>
                </a:lnTo>
                <a:lnTo>
                  <a:pt x="537463" y="34289"/>
                </a:lnTo>
                <a:lnTo>
                  <a:pt x="493649" y="39370"/>
                </a:lnTo>
                <a:lnTo>
                  <a:pt x="451357" y="46989"/>
                </a:lnTo>
                <a:lnTo>
                  <a:pt x="410718" y="53339"/>
                </a:lnTo>
                <a:lnTo>
                  <a:pt x="371475" y="60960"/>
                </a:lnTo>
                <a:lnTo>
                  <a:pt x="298069" y="76200"/>
                </a:lnTo>
                <a:lnTo>
                  <a:pt x="231394" y="93980"/>
                </a:lnTo>
                <a:lnTo>
                  <a:pt x="172338" y="111760"/>
                </a:lnTo>
                <a:lnTo>
                  <a:pt x="121031" y="133350"/>
                </a:lnTo>
                <a:lnTo>
                  <a:pt x="98551" y="143510"/>
                </a:lnTo>
                <a:lnTo>
                  <a:pt x="87883" y="148589"/>
                </a:lnTo>
                <a:lnTo>
                  <a:pt x="77977" y="154939"/>
                </a:lnTo>
                <a:lnTo>
                  <a:pt x="68452" y="160020"/>
                </a:lnTo>
                <a:lnTo>
                  <a:pt x="35559" y="185420"/>
                </a:lnTo>
                <a:lnTo>
                  <a:pt x="7619" y="222250"/>
                </a:lnTo>
                <a:lnTo>
                  <a:pt x="0" y="257810"/>
                </a:lnTo>
                <a:lnTo>
                  <a:pt x="762" y="266700"/>
                </a:lnTo>
                <a:lnTo>
                  <a:pt x="2412" y="276860"/>
                </a:lnTo>
                <a:lnTo>
                  <a:pt x="5333" y="285750"/>
                </a:lnTo>
                <a:lnTo>
                  <a:pt x="8636" y="292100"/>
                </a:lnTo>
                <a:lnTo>
                  <a:pt x="12954" y="300989"/>
                </a:lnTo>
                <a:lnTo>
                  <a:pt x="18033" y="308610"/>
                </a:lnTo>
                <a:lnTo>
                  <a:pt x="23494" y="314960"/>
                </a:lnTo>
                <a:lnTo>
                  <a:pt x="29971" y="322580"/>
                </a:lnTo>
                <a:lnTo>
                  <a:pt x="36449" y="328930"/>
                </a:lnTo>
                <a:lnTo>
                  <a:pt x="51688" y="341630"/>
                </a:lnTo>
                <a:lnTo>
                  <a:pt x="60198" y="347980"/>
                </a:lnTo>
                <a:lnTo>
                  <a:pt x="69342" y="353060"/>
                </a:lnTo>
                <a:lnTo>
                  <a:pt x="78612" y="359410"/>
                </a:lnTo>
                <a:lnTo>
                  <a:pt x="88645" y="364489"/>
                </a:lnTo>
                <a:lnTo>
                  <a:pt x="99440" y="370839"/>
                </a:lnTo>
                <a:lnTo>
                  <a:pt x="122046" y="381000"/>
                </a:lnTo>
                <a:lnTo>
                  <a:pt x="146557" y="391160"/>
                </a:lnTo>
                <a:lnTo>
                  <a:pt x="173227" y="401320"/>
                </a:lnTo>
                <a:lnTo>
                  <a:pt x="201675" y="410210"/>
                </a:lnTo>
                <a:lnTo>
                  <a:pt x="232156" y="420370"/>
                </a:lnTo>
                <a:lnTo>
                  <a:pt x="264540" y="429260"/>
                </a:lnTo>
                <a:lnTo>
                  <a:pt x="298576" y="436880"/>
                </a:lnTo>
                <a:lnTo>
                  <a:pt x="334390" y="444500"/>
                </a:lnTo>
                <a:lnTo>
                  <a:pt x="371982" y="453389"/>
                </a:lnTo>
                <a:lnTo>
                  <a:pt x="411099" y="459739"/>
                </a:lnTo>
                <a:lnTo>
                  <a:pt x="451865" y="467360"/>
                </a:lnTo>
                <a:lnTo>
                  <a:pt x="537844" y="480060"/>
                </a:lnTo>
                <a:lnTo>
                  <a:pt x="629157" y="490220"/>
                </a:lnTo>
                <a:lnTo>
                  <a:pt x="676782" y="494030"/>
                </a:lnTo>
                <a:lnTo>
                  <a:pt x="725424" y="499110"/>
                </a:lnTo>
                <a:lnTo>
                  <a:pt x="775462" y="502920"/>
                </a:lnTo>
                <a:lnTo>
                  <a:pt x="930909" y="510539"/>
                </a:lnTo>
                <a:lnTo>
                  <a:pt x="984757" y="511810"/>
                </a:lnTo>
                <a:lnTo>
                  <a:pt x="1203959" y="511810"/>
                </a:lnTo>
                <a:lnTo>
                  <a:pt x="1257554" y="509270"/>
                </a:lnTo>
                <a:lnTo>
                  <a:pt x="1310385" y="508000"/>
                </a:lnTo>
                <a:lnTo>
                  <a:pt x="1362329" y="505460"/>
                </a:lnTo>
                <a:lnTo>
                  <a:pt x="1413383" y="501650"/>
                </a:lnTo>
                <a:lnTo>
                  <a:pt x="1463167" y="499110"/>
                </a:lnTo>
                <a:lnTo>
                  <a:pt x="1512061" y="494030"/>
                </a:lnTo>
                <a:lnTo>
                  <a:pt x="1559686" y="490220"/>
                </a:lnTo>
                <a:lnTo>
                  <a:pt x="1606042" y="485139"/>
                </a:lnTo>
                <a:lnTo>
                  <a:pt x="1642008" y="480060"/>
                </a:lnTo>
                <a:lnTo>
                  <a:pt x="1039368" y="480060"/>
                </a:lnTo>
                <a:lnTo>
                  <a:pt x="931926" y="477520"/>
                </a:lnTo>
                <a:lnTo>
                  <a:pt x="777367" y="469900"/>
                </a:lnTo>
                <a:lnTo>
                  <a:pt x="679450" y="462280"/>
                </a:lnTo>
                <a:lnTo>
                  <a:pt x="541782" y="447039"/>
                </a:lnTo>
                <a:lnTo>
                  <a:pt x="416559" y="427989"/>
                </a:lnTo>
                <a:lnTo>
                  <a:pt x="340994" y="412750"/>
                </a:lnTo>
                <a:lnTo>
                  <a:pt x="272414" y="396239"/>
                </a:lnTo>
                <a:lnTo>
                  <a:pt x="240792" y="388620"/>
                </a:lnTo>
                <a:lnTo>
                  <a:pt x="211200" y="379730"/>
                </a:lnTo>
                <a:lnTo>
                  <a:pt x="183642" y="369570"/>
                </a:lnTo>
                <a:lnTo>
                  <a:pt x="158114" y="360680"/>
                </a:lnTo>
                <a:lnTo>
                  <a:pt x="113664" y="340360"/>
                </a:lnTo>
                <a:lnTo>
                  <a:pt x="78358" y="320039"/>
                </a:lnTo>
                <a:lnTo>
                  <a:pt x="52831" y="298450"/>
                </a:lnTo>
                <a:lnTo>
                  <a:pt x="48259" y="293370"/>
                </a:lnTo>
                <a:lnTo>
                  <a:pt x="44068" y="288289"/>
                </a:lnTo>
                <a:lnTo>
                  <a:pt x="40639" y="283210"/>
                </a:lnTo>
                <a:lnTo>
                  <a:pt x="37845" y="276860"/>
                </a:lnTo>
                <a:lnTo>
                  <a:pt x="35559" y="271780"/>
                </a:lnTo>
                <a:lnTo>
                  <a:pt x="34036" y="266700"/>
                </a:lnTo>
                <a:lnTo>
                  <a:pt x="33146" y="261620"/>
                </a:lnTo>
                <a:lnTo>
                  <a:pt x="32956" y="257810"/>
                </a:lnTo>
                <a:lnTo>
                  <a:pt x="33083" y="254000"/>
                </a:lnTo>
                <a:lnTo>
                  <a:pt x="53212" y="214630"/>
                </a:lnTo>
                <a:lnTo>
                  <a:pt x="58674" y="209550"/>
                </a:lnTo>
                <a:lnTo>
                  <a:pt x="64643" y="203200"/>
                </a:lnTo>
                <a:lnTo>
                  <a:pt x="104139" y="177800"/>
                </a:lnTo>
                <a:lnTo>
                  <a:pt x="158369" y="152400"/>
                </a:lnTo>
                <a:lnTo>
                  <a:pt x="183895" y="143510"/>
                </a:lnTo>
                <a:lnTo>
                  <a:pt x="211455" y="133350"/>
                </a:lnTo>
                <a:lnTo>
                  <a:pt x="240919" y="124460"/>
                </a:lnTo>
                <a:lnTo>
                  <a:pt x="272542" y="116839"/>
                </a:lnTo>
                <a:lnTo>
                  <a:pt x="305943" y="107950"/>
                </a:lnTo>
                <a:lnTo>
                  <a:pt x="416687" y="85089"/>
                </a:lnTo>
                <a:lnTo>
                  <a:pt x="541908" y="66039"/>
                </a:lnTo>
                <a:lnTo>
                  <a:pt x="679576" y="50800"/>
                </a:lnTo>
                <a:lnTo>
                  <a:pt x="777367" y="43180"/>
                </a:lnTo>
                <a:lnTo>
                  <a:pt x="931926" y="35560"/>
                </a:lnTo>
                <a:lnTo>
                  <a:pt x="1039368" y="33020"/>
                </a:lnTo>
                <a:lnTo>
                  <a:pt x="1641856" y="33020"/>
                </a:lnTo>
                <a:lnTo>
                  <a:pt x="1605787" y="27939"/>
                </a:lnTo>
                <a:lnTo>
                  <a:pt x="1559433" y="22860"/>
                </a:lnTo>
                <a:lnTo>
                  <a:pt x="1362202" y="7620"/>
                </a:lnTo>
                <a:lnTo>
                  <a:pt x="1310258" y="5080"/>
                </a:lnTo>
                <a:lnTo>
                  <a:pt x="1257554" y="3810"/>
                </a:lnTo>
                <a:lnTo>
                  <a:pt x="1203706" y="1270"/>
                </a:lnTo>
                <a:lnTo>
                  <a:pt x="1149477" y="1270"/>
                </a:lnTo>
                <a:lnTo>
                  <a:pt x="1093978" y="0"/>
                </a:lnTo>
                <a:close/>
              </a:path>
              <a:path w="2188845" h="511810">
                <a:moveTo>
                  <a:pt x="1641856" y="33020"/>
                </a:moveTo>
                <a:lnTo>
                  <a:pt x="1094232" y="33020"/>
                </a:lnTo>
                <a:lnTo>
                  <a:pt x="1148969" y="34289"/>
                </a:lnTo>
                <a:lnTo>
                  <a:pt x="1203197" y="34289"/>
                </a:lnTo>
                <a:lnTo>
                  <a:pt x="1256537" y="35560"/>
                </a:lnTo>
                <a:lnTo>
                  <a:pt x="1360551" y="40639"/>
                </a:lnTo>
                <a:lnTo>
                  <a:pt x="1411223" y="44450"/>
                </a:lnTo>
                <a:lnTo>
                  <a:pt x="1460627" y="46989"/>
                </a:lnTo>
                <a:lnTo>
                  <a:pt x="1509014" y="52070"/>
                </a:lnTo>
                <a:lnTo>
                  <a:pt x="1556258" y="55880"/>
                </a:lnTo>
                <a:lnTo>
                  <a:pt x="1602232" y="60960"/>
                </a:lnTo>
                <a:lnTo>
                  <a:pt x="1646808" y="67310"/>
                </a:lnTo>
                <a:lnTo>
                  <a:pt x="1689989" y="72389"/>
                </a:lnTo>
                <a:lnTo>
                  <a:pt x="1731645" y="78739"/>
                </a:lnTo>
                <a:lnTo>
                  <a:pt x="1771904" y="86360"/>
                </a:lnTo>
                <a:lnTo>
                  <a:pt x="1810511" y="92710"/>
                </a:lnTo>
                <a:lnTo>
                  <a:pt x="1882774" y="107950"/>
                </a:lnTo>
                <a:lnTo>
                  <a:pt x="1947671" y="125730"/>
                </a:lnTo>
                <a:lnTo>
                  <a:pt x="2004821" y="143510"/>
                </a:lnTo>
                <a:lnTo>
                  <a:pt x="2053717" y="162560"/>
                </a:lnTo>
                <a:lnTo>
                  <a:pt x="2093595" y="182880"/>
                </a:lnTo>
                <a:lnTo>
                  <a:pt x="2130044" y="209550"/>
                </a:lnTo>
                <a:lnTo>
                  <a:pt x="2135505" y="214630"/>
                </a:lnTo>
                <a:lnTo>
                  <a:pt x="2140331" y="219710"/>
                </a:lnTo>
                <a:lnTo>
                  <a:pt x="2144395" y="224789"/>
                </a:lnTo>
                <a:lnTo>
                  <a:pt x="2147823" y="231139"/>
                </a:lnTo>
                <a:lnTo>
                  <a:pt x="2150618" y="236220"/>
                </a:lnTo>
                <a:lnTo>
                  <a:pt x="2155494" y="257810"/>
                </a:lnTo>
                <a:lnTo>
                  <a:pt x="2155190" y="262889"/>
                </a:lnTo>
                <a:lnTo>
                  <a:pt x="2135251" y="298450"/>
                </a:lnTo>
                <a:lnTo>
                  <a:pt x="2129790" y="304800"/>
                </a:lnTo>
                <a:lnTo>
                  <a:pt x="2093468" y="330200"/>
                </a:lnTo>
                <a:lnTo>
                  <a:pt x="2053462" y="350520"/>
                </a:lnTo>
                <a:lnTo>
                  <a:pt x="2004695" y="369570"/>
                </a:lnTo>
                <a:lnTo>
                  <a:pt x="1977135" y="379730"/>
                </a:lnTo>
                <a:lnTo>
                  <a:pt x="1947545" y="388620"/>
                </a:lnTo>
                <a:lnTo>
                  <a:pt x="1915921" y="396239"/>
                </a:lnTo>
                <a:lnTo>
                  <a:pt x="1882520" y="405130"/>
                </a:lnTo>
                <a:lnTo>
                  <a:pt x="1771777" y="427989"/>
                </a:lnTo>
                <a:lnTo>
                  <a:pt x="1646555" y="447039"/>
                </a:lnTo>
                <a:lnTo>
                  <a:pt x="1556131" y="457200"/>
                </a:lnTo>
                <a:lnTo>
                  <a:pt x="1508886" y="461010"/>
                </a:lnTo>
                <a:lnTo>
                  <a:pt x="1460499" y="466089"/>
                </a:lnTo>
                <a:lnTo>
                  <a:pt x="1410970" y="469900"/>
                </a:lnTo>
                <a:lnTo>
                  <a:pt x="1308861" y="474980"/>
                </a:lnTo>
                <a:lnTo>
                  <a:pt x="1256283" y="476250"/>
                </a:lnTo>
                <a:lnTo>
                  <a:pt x="1203070" y="478789"/>
                </a:lnTo>
                <a:lnTo>
                  <a:pt x="1093978" y="478789"/>
                </a:lnTo>
                <a:lnTo>
                  <a:pt x="1039368" y="480060"/>
                </a:lnTo>
                <a:lnTo>
                  <a:pt x="1642008" y="480060"/>
                </a:lnTo>
                <a:lnTo>
                  <a:pt x="1650999" y="478789"/>
                </a:lnTo>
                <a:lnTo>
                  <a:pt x="1694815" y="473710"/>
                </a:lnTo>
                <a:lnTo>
                  <a:pt x="1737106" y="467360"/>
                </a:lnTo>
                <a:lnTo>
                  <a:pt x="1777745" y="459739"/>
                </a:lnTo>
                <a:lnTo>
                  <a:pt x="1816861" y="453389"/>
                </a:lnTo>
                <a:lnTo>
                  <a:pt x="1854581" y="444500"/>
                </a:lnTo>
                <a:lnTo>
                  <a:pt x="1890395" y="436880"/>
                </a:lnTo>
                <a:lnTo>
                  <a:pt x="1924558" y="427989"/>
                </a:lnTo>
                <a:lnTo>
                  <a:pt x="1987422" y="410210"/>
                </a:lnTo>
                <a:lnTo>
                  <a:pt x="2042795" y="391160"/>
                </a:lnTo>
                <a:lnTo>
                  <a:pt x="2089911" y="369570"/>
                </a:lnTo>
                <a:lnTo>
                  <a:pt x="2100580" y="364489"/>
                </a:lnTo>
                <a:lnTo>
                  <a:pt x="2137536" y="340360"/>
                </a:lnTo>
                <a:lnTo>
                  <a:pt x="2165985" y="313689"/>
                </a:lnTo>
                <a:lnTo>
                  <a:pt x="2186559" y="273050"/>
                </a:lnTo>
                <a:lnTo>
                  <a:pt x="2188355" y="257810"/>
                </a:lnTo>
                <a:lnTo>
                  <a:pt x="2188246" y="252730"/>
                </a:lnTo>
                <a:lnTo>
                  <a:pt x="2175510" y="212089"/>
                </a:lnTo>
                <a:lnTo>
                  <a:pt x="2164715" y="198120"/>
                </a:lnTo>
                <a:lnTo>
                  <a:pt x="2158492" y="190500"/>
                </a:lnTo>
                <a:lnTo>
                  <a:pt x="2128266" y="165100"/>
                </a:lnTo>
                <a:lnTo>
                  <a:pt x="2119122" y="160020"/>
                </a:lnTo>
                <a:lnTo>
                  <a:pt x="2109851" y="153670"/>
                </a:lnTo>
                <a:lnTo>
                  <a:pt x="2099818" y="148589"/>
                </a:lnTo>
                <a:lnTo>
                  <a:pt x="2088895" y="143510"/>
                </a:lnTo>
                <a:lnTo>
                  <a:pt x="2066544" y="132080"/>
                </a:lnTo>
                <a:lnTo>
                  <a:pt x="2015362" y="111760"/>
                </a:lnTo>
                <a:lnTo>
                  <a:pt x="1956308" y="93980"/>
                </a:lnTo>
                <a:lnTo>
                  <a:pt x="1889886" y="76200"/>
                </a:lnTo>
                <a:lnTo>
                  <a:pt x="1816608" y="60960"/>
                </a:lnTo>
                <a:lnTo>
                  <a:pt x="1777365" y="53339"/>
                </a:lnTo>
                <a:lnTo>
                  <a:pt x="1736597" y="46989"/>
                </a:lnTo>
                <a:lnTo>
                  <a:pt x="1694433" y="39370"/>
                </a:lnTo>
                <a:lnTo>
                  <a:pt x="1650872" y="34289"/>
                </a:lnTo>
                <a:lnTo>
                  <a:pt x="1641856" y="33020"/>
                </a:lnTo>
                <a:close/>
              </a:path>
              <a:path w="2188845" h="511810">
                <a:moveTo>
                  <a:pt x="1148842" y="44450"/>
                </a:moveTo>
                <a:lnTo>
                  <a:pt x="1039494" y="44450"/>
                </a:lnTo>
                <a:lnTo>
                  <a:pt x="880109" y="48260"/>
                </a:lnTo>
                <a:lnTo>
                  <a:pt x="828675" y="50800"/>
                </a:lnTo>
                <a:lnTo>
                  <a:pt x="680593" y="62230"/>
                </a:lnTo>
                <a:lnTo>
                  <a:pt x="543306" y="77470"/>
                </a:lnTo>
                <a:lnTo>
                  <a:pt x="418719" y="96520"/>
                </a:lnTo>
                <a:lnTo>
                  <a:pt x="343534" y="111760"/>
                </a:lnTo>
                <a:lnTo>
                  <a:pt x="275463" y="127000"/>
                </a:lnTo>
                <a:lnTo>
                  <a:pt x="214883" y="144780"/>
                </a:lnTo>
                <a:lnTo>
                  <a:pt x="162559" y="162560"/>
                </a:lnTo>
                <a:lnTo>
                  <a:pt x="139700" y="172720"/>
                </a:lnTo>
                <a:lnTo>
                  <a:pt x="118871" y="181610"/>
                </a:lnTo>
                <a:lnTo>
                  <a:pt x="85089" y="201930"/>
                </a:lnTo>
                <a:lnTo>
                  <a:pt x="61340" y="222250"/>
                </a:lnTo>
                <a:lnTo>
                  <a:pt x="57150" y="226060"/>
                </a:lnTo>
                <a:lnTo>
                  <a:pt x="53467" y="231139"/>
                </a:lnTo>
                <a:lnTo>
                  <a:pt x="50545" y="234950"/>
                </a:lnTo>
                <a:lnTo>
                  <a:pt x="48132" y="240030"/>
                </a:lnTo>
                <a:lnTo>
                  <a:pt x="43857" y="257810"/>
                </a:lnTo>
                <a:lnTo>
                  <a:pt x="43942" y="260350"/>
                </a:lnTo>
                <a:lnTo>
                  <a:pt x="44576" y="264160"/>
                </a:lnTo>
                <a:lnTo>
                  <a:pt x="45593" y="267970"/>
                </a:lnTo>
                <a:lnTo>
                  <a:pt x="47498" y="273050"/>
                </a:lnTo>
                <a:lnTo>
                  <a:pt x="49783" y="276860"/>
                </a:lnTo>
                <a:lnTo>
                  <a:pt x="52705" y="281939"/>
                </a:lnTo>
                <a:lnTo>
                  <a:pt x="56387" y="285750"/>
                </a:lnTo>
                <a:lnTo>
                  <a:pt x="60451" y="290830"/>
                </a:lnTo>
                <a:lnTo>
                  <a:pt x="71119" y="300989"/>
                </a:lnTo>
                <a:lnTo>
                  <a:pt x="109093" y="326389"/>
                </a:lnTo>
                <a:lnTo>
                  <a:pt x="118363" y="330200"/>
                </a:lnTo>
                <a:lnTo>
                  <a:pt x="138937" y="340360"/>
                </a:lnTo>
                <a:lnTo>
                  <a:pt x="187070" y="359410"/>
                </a:lnTo>
                <a:lnTo>
                  <a:pt x="243712" y="377189"/>
                </a:lnTo>
                <a:lnTo>
                  <a:pt x="308229" y="393700"/>
                </a:lnTo>
                <a:lnTo>
                  <a:pt x="343281" y="402589"/>
                </a:lnTo>
                <a:lnTo>
                  <a:pt x="379983" y="410210"/>
                </a:lnTo>
                <a:lnTo>
                  <a:pt x="458469" y="422910"/>
                </a:lnTo>
                <a:lnTo>
                  <a:pt x="587629" y="441960"/>
                </a:lnTo>
                <a:lnTo>
                  <a:pt x="633349" y="445770"/>
                </a:lnTo>
                <a:lnTo>
                  <a:pt x="680465" y="450850"/>
                </a:lnTo>
                <a:lnTo>
                  <a:pt x="778001" y="458470"/>
                </a:lnTo>
                <a:lnTo>
                  <a:pt x="932180" y="466089"/>
                </a:lnTo>
                <a:lnTo>
                  <a:pt x="1039368" y="468630"/>
                </a:lnTo>
                <a:lnTo>
                  <a:pt x="1148715" y="468630"/>
                </a:lnTo>
                <a:lnTo>
                  <a:pt x="1255903" y="466089"/>
                </a:lnTo>
                <a:lnTo>
                  <a:pt x="1410208" y="458470"/>
                </a:lnTo>
                <a:lnTo>
                  <a:pt x="1426675" y="457200"/>
                </a:lnTo>
                <a:lnTo>
                  <a:pt x="985646" y="457200"/>
                </a:lnTo>
                <a:lnTo>
                  <a:pt x="932560" y="454660"/>
                </a:lnTo>
                <a:lnTo>
                  <a:pt x="880237" y="453389"/>
                </a:lnTo>
                <a:lnTo>
                  <a:pt x="828929" y="450850"/>
                </a:lnTo>
                <a:lnTo>
                  <a:pt x="778637" y="447039"/>
                </a:lnTo>
                <a:lnTo>
                  <a:pt x="729361" y="444500"/>
                </a:lnTo>
                <a:lnTo>
                  <a:pt x="681355" y="439420"/>
                </a:lnTo>
                <a:lnTo>
                  <a:pt x="634492" y="435610"/>
                </a:lnTo>
                <a:lnTo>
                  <a:pt x="544449" y="425450"/>
                </a:lnTo>
                <a:lnTo>
                  <a:pt x="420243" y="406400"/>
                </a:lnTo>
                <a:lnTo>
                  <a:pt x="345439" y="391160"/>
                </a:lnTo>
                <a:lnTo>
                  <a:pt x="277621" y="375920"/>
                </a:lnTo>
                <a:lnTo>
                  <a:pt x="217550" y="358139"/>
                </a:lnTo>
                <a:lnTo>
                  <a:pt x="165862" y="340360"/>
                </a:lnTo>
                <a:lnTo>
                  <a:pt x="123062" y="321310"/>
                </a:lnTo>
                <a:lnTo>
                  <a:pt x="97536" y="306070"/>
                </a:lnTo>
                <a:lnTo>
                  <a:pt x="90424" y="302260"/>
                </a:lnTo>
                <a:lnTo>
                  <a:pt x="84074" y="297180"/>
                </a:lnTo>
                <a:lnTo>
                  <a:pt x="77850" y="292100"/>
                </a:lnTo>
                <a:lnTo>
                  <a:pt x="73025" y="288289"/>
                </a:lnTo>
                <a:lnTo>
                  <a:pt x="54737" y="257810"/>
                </a:lnTo>
                <a:lnTo>
                  <a:pt x="54863" y="255270"/>
                </a:lnTo>
                <a:lnTo>
                  <a:pt x="55244" y="252730"/>
                </a:lnTo>
                <a:lnTo>
                  <a:pt x="55880" y="250189"/>
                </a:lnTo>
                <a:lnTo>
                  <a:pt x="56895" y="246380"/>
                </a:lnTo>
                <a:lnTo>
                  <a:pt x="58293" y="243839"/>
                </a:lnTo>
                <a:lnTo>
                  <a:pt x="60325" y="240030"/>
                </a:lnTo>
                <a:lnTo>
                  <a:pt x="62611" y="237489"/>
                </a:lnTo>
                <a:lnTo>
                  <a:pt x="65912" y="232410"/>
                </a:lnTo>
                <a:lnTo>
                  <a:pt x="69595" y="228600"/>
                </a:lnTo>
                <a:lnTo>
                  <a:pt x="74040" y="224789"/>
                </a:lnTo>
                <a:lnTo>
                  <a:pt x="79120" y="219710"/>
                </a:lnTo>
                <a:lnTo>
                  <a:pt x="84962" y="215900"/>
                </a:lnTo>
                <a:lnTo>
                  <a:pt x="91439" y="210820"/>
                </a:lnTo>
                <a:lnTo>
                  <a:pt x="98679" y="205739"/>
                </a:lnTo>
                <a:lnTo>
                  <a:pt x="106425" y="201930"/>
                </a:lnTo>
                <a:lnTo>
                  <a:pt x="114934" y="196850"/>
                </a:lnTo>
                <a:lnTo>
                  <a:pt x="123951" y="191770"/>
                </a:lnTo>
                <a:lnTo>
                  <a:pt x="144399" y="182880"/>
                </a:lnTo>
                <a:lnTo>
                  <a:pt x="166877" y="172720"/>
                </a:lnTo>
                <a:lnTo>
                  <a:pt x="218439" y="154939"/>
                </a:lnTo>
                <a:lnTo>
                  <a:pt x="278256" y="137160"/>
                </a:lnTo>
                <a:lnTo>
                  <a:pt x="345948" y="121920"/>
                </a:lnTo>
                <a:lnTo>
                  <a:pt x="420624" y="106680"/>
                </a:lnTo>
                <a:lnTo>
                  <a:pt x="501904" y="93980"/>
                </a:lnTo>
                <a:lnTo>
                  <a:pt x="544830" y="88900"/>
                </a:lnTo>
                <a:lnTo>
                  <a:pt x="589152" y="82550"/>
                </a:lnTo>
                <a:lnTo>
                  <a:pt x="634745" y="77470"/>
                </a:lnTo>
                <a:lnTo>
                  <a:pt x="681736" y="73660"/>
                </a:lnTo>
                <a:lnTo>
                  <a:pt x="729742" y="68580"/>
                </a:lnTo>
                <a:lnTo>
                  <a:pt x="778890" y="66039"/>
                </a:lnTo>
                <a:lnTo>
                  <a:pt x="829309" y="62230"/>
                </a:lnTo>
                <a:lnTo>
                  <a:pt x="880618" y="59689"/>
                </a:lnTo>
                <a:lnTo>
                  <a:pt x="932815" y="58420"/>
                </a:lnTo>
                <a:lnTo>
                  <a:pt x="985901" y="55880"/>
                </a:lnTo>
                <a:lnTo>
                  <a:pt x="1039748" y="55880"/>
                </a:lnTo>
                <a:lnTo>
                  <a:pt x="1094358" y="54610"/>
                </a:lnTo>
                <a:lnTo>
                  <a:pt x="1410461" y="54610"/>
                </a:lnTo>
                <a:lnTo>
                  <a:pt x="1256283" y="46989"/>
                </a:lnTo>
                <a:lnTo>
                  <a:pt x="1148842" y="44450"/>
                </a:lnTo>
                <a:close/>
              </a:path>
              <a:path w="2188845" h="511810">
                <a:moveTo>
                  <a:pt x="1410461" y="54610"/>
                </a:moveTo>
                <a:lnTo>
                  <a:pt x="1094358" y="54610"/>
                </a:lnTo>
                <a:lnTo>
                  <a:pt x="1308227" y="59689"/>
                </a:lnTo>
                <a:lnTo>
                  <a:pt x="1359408" y="62230"/>
                </a:lnTo>
                <a:lnTo>
                  <a:pt x="1554098" y="77470"/>
                </a:lnTo>
                <a:lnTo>
                  <a:pt x="1599819" y="82550"/>
                </a:lnTo>
                <a:lnTo>
                  <a:pt x="1644015" y="88900"/>
                </a:lnTo>
                <a:lnTo>
                  <a:pt x="1686941" y="93980"/>
                </a:lnTo>
                <a:lnTo>
                  <a:pt x="1728343" y="100330"/>
                </a:lnTo>
                <a:lnTo>
                  <a:pt x="1768220" y="107950"/>
                </a:lnTo>
                <a:lnTo>
                  <a:pt x="1806574" y="114300"/>
                </a:lnTo>
                <a:lnTo>
                  <a:pt x="1843151" y="121920"/>
                </a:lnTo>
                <a:lnTo>
                  <a:pt x="1877948" y="129539"/>
                </a:lnTo>
                <a:lnTo>
                  <a:pt x="1910842" y="138430"/>
                </a:lnTo>
                <a:lnTo>
                  <a:pt x="1941957" y="146050"/>
                </a:lnTo>
                <a:lnTo>
                  <a:pt x="1970912" y="154939"/>
                </a:lnTo>
                <a:lnTo>
                  <a:pt x="1997964" y="163830"/>
                </a:lnTo>
                <a:lnTo>
                  <a:pt x="2022729" y="173989"/>
                </a:lnTo>
                <a:lnTo>
                  <a:pt x="2045208" y="182880"/>
                </a:lnTo>
                <a:lnTo>
                  <a:pt x="2065528" y="193039"/>
                </a:lnTo>
                <a:lnTo>
                  <a:pt x="2074291" y="196850"/>
                </a:lnTo>
                <a:lnTo>
                  <a:pt x="2090928" y="207010"/>
                </a:lnTo>
                <a:lnTo>
                  <a:pt x="2098040" y="212089"/>
                </a:lnTo>
                <a:lnTo>
                  <a:pt x="2104390" y="215900"/>
                </a:lnTo>
                <a:lnTo>
                  <a:pt x="2110359" y="220980"/>
                </a:lnTo>
                <a:lnTo>
                  <a:pt x="2115566" y="226060"/>
                </a:lnTo>
                <a:lnTo>
                  <a:pt x="2120137" y="229870"/>
                </a:lnTo>
                <a:lnTo>
                  <a:pt x="2123947" y="234950"/>
                </a:lnTo>
                <a:lnTo>
                  <a:pt x="2133599" y="257810"/>
                </a:lnTo>
                <a:lnTo>
                  <a:pt x="2133219" y="260350"/>
                </a:lnTo>
                <a:lnTo>
                  <a:pt x="2132584" y="264160"/>
                </a:lnTo>
                <a:lnTo>
                  <a:pt x="2131568" y="266700"/>
                </a:lnTo>
                <a:lnTo>
                  <a:pt x="2130171" y="269239"/>
                </a:lnTo>
                <a:lnTo>
                  <a:pt x="2128139" y="273050"/>
                </a:lnTo>
                <a:lnTo>
                  <a:pt x="2125726" y="276860"/>
                </a:lnTo>
                <a:lnTo>
                  <a:pt x="2122678" y="280670"/>
                </a:lnTo>
                <a:lnTo>
                  <a:pt x="2118868" y="284480"/>
                </a:lnTo>
                <a:lnTo>
                  <a:pt x="2114422" y="288289"/>
                </a:lnTo>
                <a:lnTo>
                  <a:pt x="2109343" y="293370"/>
                </a:lnTo>
                <a:lnTo>
                  <a:pt x="2103501" y="297180"/>
                </a:lnTo>
                <a:lnTo>
                  <a:pt x="2097023" y="302260"/>
                </a:lnTo>
                <a:lnTo>
                  <a:pt x="2089784" y="307339"/>
                </a:lnTo>
                <a:lnTo>
                  <a:pt x="2082165" y="311150"/>
                </a:lnTo>
                <a:lnTo>
                  <a:pt x="2073529" y="316230"/>
                </a:lnTo>
                <a:lnTo>
                  <a:pt x="2064511" y="321310"/>
                </a:lnTo>
                <a:lnTo>
                  <a:pt x="2021712" y="340360"/>
                </a:lnTo>
                <a:lnTo>
                  <a:pt x="1970151" y="358139"/>
                </a:lnTo>
                <a:lnTo>
                  <a:pt x="1910207" y="375920"/>
                </a:lnTo>
                <a:lnTo>
                  <a:pt x="1842516" y="391160"/>
                </a:lnTo>
                <a:lnTo>
                  <a:pt x="1767840" y="406400"/>
                </a:lnTo>
                <a:lnTo>
                  <a:pt x="1643633" y="425450"/>
                </a:lnTo>
                <a:lnTo>
                  <a:pt x="1553718" y="435610"/>
                </a:lnTo>
                <a:lnTo>
                  <a:pt x="1506728" y="439420"/>
                </a:lnTo>
                <a:lnTo>
                  <a:pt x="1458721" y="444500"/>
                </a:lnTo>
                <a:lnTo>
                  <a:pt x="1409445" y="447039"/>
                </a:lnTo>
                <a:lnTo>
                  <a:pt x="1359154" y="450850"/>
                </a:lnTo>
                <a:lnTo>
                  <a:pt x="1307845" y="453389"/>
                </a:lnTo>
                <a:lnTo>
                  <a:pt x="1148587" y="457200"/>
                </a:lnTo>
                <a:lnTo>
                  <a:pt x="1426675" y="457200"/>
                </a:lnTo>
                <a:lnTo>
                  <a:pt x="1507870" y="450850"/>
                </a:lnTo>
                <a:lnTo>
                  <a:pt x="1645158" y="435610"/>
                </a:lnTo>
                <a:lnTo>
                  <a:pt x="1769745" y="416560"/>
                </a:lnTo>
                <a:lnTo>
                  <a:pt x="1808226" y="410210"/>
                </a:lnTo>
                <a:lnTo>
                  <a:pt x="1879854" y="393700"/>
                </a:lnTo>
                <a:lnTo>
                  <a:pt x="1913128" y="386080"/>
                </a:lnTo>
                <a:lnTo>
                  <a:pt x="1973580" y="368300"/>
                </a:lnTo>
                <a:lnTo>
                  <a:pt x="2025904" y="350520"/>
                </a:lnTo>
                <a:lnTo>
                  <a:pt x="2048764" y="340360"/>
                </a:lnTo>
                <a:lnTo>
                  <a:pt x="2069592" y="331470"/>
                </a:lnTo>
                <a:lnTo>
                  <a:pt x="2103373" y="311150"/>
                </a:lnTo>
                <a:lnTo>
                  <a:pt x="2122170" y="295910"/>
                </a:lnTo>
                <a:lnTo>
                  <a:pt x="2127122" y="292100"/>
                </a:lnTo>
                <a:lnTo>
                  <a:pt x="2131441" y="287020"/>
                </a:lnTo>
                <a:lnTo>
                  <a:pt x="2134997" y="283210"/>
                </a:lnTo>
                <a:lnTo>
                  <a:pt x="2137918" y="278130"/>
                </a:lnTo>
                <a:lnTo>
                  <a:pt x="2144648" y="257810"/>
                </a:lnTo>
                <a:lnTo>
                  <a:pt x="2144395" y="254000"/>
                </a:lnTo>
                <a:lnTo>
                  <a:pt x="2135759" y="232410"/>
                </a:lnTo>
                <a:lnTo>
                  <a:pt x="2132076" y="227330"/>
                </a:lnTo>
                <a:lnTo>
                  <a:pt x="2096516" y="196850"/>
                </a:lnTo>
                <a:lnTo>
                  <a:pt x="2088133" y="193039"/>
                </a:lnTo>
                <a:lnTo>
                  <a:pt x="2079370" y="187960"/>
                </a:lnTo>
                <a:lnTo>
                  <a:pt x="2026539" y="162560"/>
                </a:lnTo>
                <a:lnTo>
                  <a:pt x="1974087" y="144780"/>
                </a:lnTo>
                <a:lnTo>
                  <a:pt x="1913508" y="127000"/>
                </a:lnTo>
                <a:lnTo>
                  <a:pt x="1845309" y="111760"/>
                </a:lnTo>
                <a:lnTo>
                  <a:pt x="1770126" y="96520"/>
                </a:lnTo>
                <a:lnTo>
                  <a:pt x="1645411" y="77470"/>
                </a:lnTo>
                <a:lnTo>
                  <a:pt x="1508124" y="62230"/>
                </a:lnTo>
                <a:lnTo>
                  <a:pt x="1410461" y="54610"/>
                </a:lnTo>
                <a:close/>
              </a:path>
            </a:pathLst>
          </a:custGeom>
          <a:solidFill>
            <a:srgbClr val="FF0000"/>
          </a:solidFill>
        </p:spPr>
        <p:txBody>
          <a:bodyPr wrap="square" lIns="0" tIns="0" rIns="0" bIns="0" rtlCol="0"/>
          <a:lstStyle/>
          <a:p>
            <a:endParaRPr dirty="0"/>
          </a:p>
        </p:txBody>
      </p:sp>
      <p:sp>
        <p:nvSpPr>
          <p:cNvPr id="13" name="object 13"/>
          <p:cNvSpPr/>
          <p:nvPr/>
        </p:nvSpPr>
        <p:spPr>
          <a:xfrm>
            <a:off x="4315967" y="4011422"/>
            <a:ext cx="3407664" cy="2111717"/>
          </a:xfrm>
          <a:prstGeom prst="rect">
            <a:avLst/>
          </a:prstGeom>
          <a:blipFill>
            <a:blip r:embed="rId6" cstate="print"/>
            <a:stretch>
              <a:fillRect/>
            </a:stretch>
          </a:blipFill>
        </p:spPr>
        <p:txBody>
          <a:bodyPr wrap="square" lIns="0" tIns="0" rIns="0" bIns="0" rtlCol="0"/>
          <a:lstStyle/>
          <a:p>
            <a:endParaRPr dirty="0"/>
          </a:p>
        </p:txBody>
      </p:sp>
      <p:sp>
        <p:nvSpPr>
          <p:cNvPr id="14" name="object 14"/>
          <p:cNvSpPr/>
          <p:nvPr/>
        </p:nvSpPr>
        <p:spPr>
          <a:xfrm>
            <a:off x="7246621" y="4465321"/>
            <a:ext cx="1056131" cy="1056131"/>
          </a:xfrm>
          <a:prstGeom prst="rect">
            <a:avLst/>
          </a:prstGeom>
          <a:blipFill>
            <a:blip r:embed="rId7" cstate="print"/>
            <a:stretch>
              <a:fillRect/>
            </a:stretch>
          </a:blipFill>
        </p:spPr>
        <p:txBody>
          <a:bodyPr wrap="square" lIns="0" tIns="0" rIns="0" bIns="0" rtlCol="0"/>
          <a:lstStyle/>
          <a:p>
            <a:endParaRPr dirty="0"/>
          </a:p>
        </p:txBody>
      </p:sp>
      <p:sp>
        <p:nvSpPr>
          <p:cNvPr id="15" name="object 15"/>
          <p:cNvSpPr/>
          <p:nvPr/>
        </p:nvSpPr>
        <p:spPr>
          <a:xfrm>
            <a:off x="7543673" y="4724273"/>
            <a:ext cx="705485" cy="705485"/>
          </a:xfrm>
          <a:custGeom>
            <a:avLst/>
            <a:gdLst/>
            <a:ahLst/>
            <a:cxnLst/>
            <a:rect l="l" t="t" r="r" b="b"/>
            <a:pathLst>
              <a:path w="705484" h="705485">
                <a:moveTo>
                  <a:pt x="85314" y="108566"/>
                </a:moveTo>
                <a:lnTo>
                  <a:pt x="90851" y="129600"/>
                </a:lnTo>
                <a:lnTo>
                  <a:pt x="666496" y="705357"/>
                </a:lnTo>
                <a:lnTo>
                  <a:pt x="674243" y="697610"/>
                </a:lnTo>
                <a:lnTo>
                  <a:pt x="85314" y="108566"/>
                </a:lnTo>
                <a:close/>
              </a:path>
              <a:path w="705484" h="705485">
                <a:moveTo>
                  <a:pt x="77005" y="77005"/>
                </a:moveTo>
                <a:lnTo>
                  <a:pt x="79776" y="87532"/>
                </a:lnTo>
                <a:lnTo>
                  <a:pt x="681990" y="689863"/>
                </a:lnTo>
                <a:lnTo>
                  <a:pt x="705357" y="666495"/>
                </a:lnTo>
                <a:lnTo>
                  <a:pt x="129600" y="90851"/>
                </a:lnTo>
                <a:lnTo>
                  <a:pt x="77005" y="77005"/>
                </a:lnTo>
                <a:close/>
              </a:path>
              <a:path w="705484" h="705485">
                <a:moveTo>
                  <a:pt x="0" y="0"/>
                </a:moveTo>
                <a:lnTo>
                  <a:pt x="60451" y="229743"/>
                </a:lnTo>
                <a:lnTo>
                  <a:pt x="65297" y="239567"/>
                </a:lnTo>
                <a:lnTo>
                  <a:pt x="73215" y="246522"/>
                </a:lnTo>
                <a:lnTo>
                  <a:pt x="83133" y="249977"/>
                </a:lnTo>
                <a:lnTo>
                  <a:pt x="93979" y="249300"/>
                </a:lnTo>
                <a:lnTo>
                  <a:pt x="103786" y="244526"/>
                </a:lnTo>
                <a:lnTo>
                  <a:pt x="110712" y="236632"/>
                </a:lnTo>
                <a:lnTo>
                  <a:pt x="114161" y="226691"/>
                </a:lnTo>
                <a:lnTo>
                  <a:pt x="113537" y="215772"/>
                </a:lnTo>
                <a:lnTo>
                  <a:pt x="90851" y="129600"/>
                </a:lnTo>
                <a:lnTo>
                  <a:pt x="19176" y="57912"/>
                </a:lnTo>
                <a:lnTo>
                  <a:pt x="26924" y="50164"/>
                </a:lnTo>
                <a:lnTo>
                  <a:pt x="42416" y="50164"/>
                </a:lnTo>
                <a:lnTo>
                  <a:pt x="34671" y="42418"/>
                </a:lnTo>
                <a:lnTo>
                  <a:pt x="57912" y="19176"/>
                </a:lnTo>
                <a:lnTo>
                  <a:pt x="72880" y="19176"/>
                </a:lnTo>
                <a:lnTo>
                  <a:pt x="0" y="0"/>
                </a:lnTo>
                <a:close/>
              </a:path>
              <a:path w="705484" h="705485">
                <a:moveTo>
                  <a:pt x="26924" y="50164"/>
                </a:moveTo>
                <a:lnTo>
                  <a:pt x="19176" y="57912"/>
                </a:lnTo>
                <a:lnTo>
                  <a:pt x="90851" y="129600"/>
                </a:lnTo>
                <a:lnTo>
                  <a:pt x="85314" y="108566"/>
                </a:lnTo>
                <a:lnTo>
                  <a:pt x="45454" y="68698"/>
                </a:lnTo>
                <a:lnTo>
                  <a:pt x="31496" y="65024"/>
                </a:lnTo>
                <a:lnTo>
                  <a:pt x="36638" y="59881"/>
                </a:lnTo>
                <a:lnTo>
                  <a:pt x="26924" y="50164"/>
                </a:lnTo>
                <a:close/>
              </a:path>
              <a:path w="705484" h="705485">
                <a:moveTo>
                  <a:pt x="72880" y="19176"/>
                </a:moveTo>
                <a:lnTo>
                  <a:pt x="57912" y="19176"/>
                </a:lnTo>
                <a:lnTo>
                  <a:pt x="129600" y="90851"/>
                </a:lnTo>
                <a:lnTo>
                  <a:pt x="215773" y="113537"/>
                </a:lnTo>
                <a:lnTo>
                  <a:pt x="226691" y="114161"/>
                </a:lnTo>
                <a:lnTo>
                  <a:pt x="236632" y="110712"/>
                </a:lnTo>
                <a:lnTo>
                  <a:pt x="244526" y="103786"/>
                </a:lnTo>
                <a:lnTo>
                  <a:pt x="249300" y="93979"/>
                </a:lnTo>
                <a:lnTo>
                  <a:pt x="249977" y="83133"/>
                </a:lnTo>
                <a:lnTo>
                  <a:pt x="246522" y="73215"/>
                </a:lnTo>
                <a:lnTo>
                  <a:pt x="239567" y="65297"/>
                </a:lnTo>
                <a:lnTo>
                  <a:pt x="229742" y="60451"/>
                </a:lnTo>
                <a:lnTo>
                  <a:pt x="72880" y="19176"/>
                </a:lnTo>
                <a:close/>
              </a:path>
              <a:path w="705484" h="705485">
                <a:moveTo>
                  <a:pt x="45454" y="68698"/>
                </a:moveTo>
                <a:lnTo>
                  <a:pt x="85314" y="108566"/>
                </a:lnTo>
                <a:lnTo>
                  <a:pt x="79776" y="87532"/>
                </a:lnTo>
                <a:lnTo>
                  <a:pt x="66481" y="74234"/>
                </a:lnTo>
                <a:lnTo>
                  <a:pt x="45454" y="68698"/>
                </a:lnTo>
                <a:close/>
              </a:path>
              <a:path w="705484" h="705485">
                <a:moveTo>
                  <a:pt x="70233" y="31495"/>
                </a:moveTo>
                <a:lnTo>
                  <a:pt x="65024" y="31495"/>
                </a:lnTo>
                <a:lnTo>
                  <a:pt x="77005" y="77005"/>
                </a:lnTo>
                <a:lnTo>
                  <a:pt x="129600" y="90851"/>
                </a:lnTo>
                <a:lnTo>
                  <a:pt x="70233" y="31495"/>
                </a:lnTo>
                <a:close/>
              </a:path>
              <a:path w="705484" h="705485">
                <a:moveTo>
                  <a:pt x="66481" y="74234"/>
                </a:moveTo>
                <a:lnTo>
                  <a:pt x="79776" y="87532"/>
                </a:lnTo>
                <a:lnTo>
                  <a:pt x="77005" y="77005"/>
                </a:lnTo>
                <a:lnTo>
                  <a:pt x="66481" y="74234"/>
                </a:lnTo>
                <a:close/>
              </a:path>
              <a:path w="705484" h="705485">
                <a:moveTo>
                  <a:pt x="65024" y="31495"/>
                </a:moveTo>
                <a:lnTo>
                  <a:pt x="44385" y="52134"/>
                </a:lnTo>
                <a:lnTo>
                  <a:pt x="66481" y="74234"/>
                </a:lnTo>
                <a:lnTo>
                  <a:pt x="77005" y="77005"/>
                </a:lnTo>
                <a:lnTo>
                  <a:pt x="65024" y="31495"/>
                </a:lnTo>
                <a:close/>
              </a:path>
              <a:path w="705484" h="705485">
                <a:moveTo>
                  <a:pt x="44385" y="52134"/>
                </a:moveTo>
                <a:lnTo>
                  <a:pt x="36638" y="59881"/>
                </a:lnTo>
                <a:lnTo>
                  <a:pt x="45454" y="68698"/>
                </a:lnTo>
                <a:lnTo>
                  <a:pt x="66481" y="74234"/>
                </a:lnTo>
                <a:lnTo>
                  <a:pt x="44385" y="52134"/>
                </a:lnTo>
                <a:close/>
              </a:path>
              <a:path w="705484" h="705485">
                <a:moveTo>
                  <a:pt x="36638" y="59881"/>
                </a:moveTo>
                <a:lnTo>
                  <a:pt x="31496" y="65024"/>
                </a:lnTo>
                <a:lnTo>
                  <a:pt x="45454" y="68698"/>
                </a:lnTo>
                <a:lnTo>
                  <a:pt x="36638" y="59881"/>
                </a:lnTo>
                <a:close/>
              </a:path>
              <a:path w="705484" h="705485">
                <a:moveTo>
                  <a:pt x="42416" y="50164"/>
                </a:moveTo>
                <a:lnTo>
                  <a:pt x="26924" y="50164"/>
                </a:lnTo>
                <a:lnTo>
                  <a:pt x="36638" y="59881"/>
                </a:lnTo>
                <a:lnTo>
                  <a:pt x="44385" y="52134"/>
                </a:lnTo>
                <a:lnTo>
                  <a:pt x="42416" y="50164"/>
                </a:lnTo>
                <a:close/>
              </a:path>
              <a:path w="705484" h="705485">
                <a:moveTo>
                  <a:pt x="57912" y="19176"/>
                </a:moveTo>
                <a:lnTo>
                  <a:pt x="34671" y="42418"/>
                </a:lnTo>
                <a:lnTo>
                  <a:pt x="44385" y="52134"/>
                </a:lnTo>
                <a:lnTo>
                  <a:pt x="65024" y="31495"/>
                </a:lnTo>
                <a:lnTo>
                  <a:pt x="70233" y="31495"/>
                </a:lnTo>
                <a:lnTo>
                  <a:pt x="57912" y="19176"/>
                </a:lnTo>
                <a:close/>
              </a:path>
            </a:pathLst>
          </a:custGeom>
          <a:solidFill>
            <a:srgbClr val="FF0000"/>
          </a:solidFill>
        </p:spPr>
        <p:txBody>
          <a:bodyPr wrap="square" lIns="0" tIns="0" rIns="0" bIns="0" rtlCol="0"/>
          <a:lstStyle/>
          <a:p>
            <a:endParaRPr dirty="0"/>
          </a:p>
        </p:txBody>
      </p:sp>
      <p:sp>
        <p:nvSpPr>
          <p:cNvPr id="16" name="object 16"/>
          <p:cNvSpPr/>
          <p:nvPr/>
        </p:nvSpPr>
        <p:spPr>
          <a:xfrm>
            <a:off x="4026408" y="5298947"/>
            <a:ext cx="766571" cy="598932"/>
          </a:xfrm>
          <a:prstGeom prst="rect">
            <a:avLst/>
          </a:prstGeom>
          <a:blipFill>
            <a:blip r:embed="rId8" cstate="print"/>
            <a:stretch>
              <a:fillRect/>
            </a:stretch>
          </a:blipFill>
        </p:spPr>
        <p:txBody>
          <a:bodyPr wrap="square" lIns="0" tIns="0" rIns="0" bIns="0" rtlCol="0"/>
          <a:lstStyle/>
          <a:p>
            <a:endParaRPr dirty="0"/>
          </a:p>
        </p:txBody>
      </p:sp>
      <p:sp>
        <p:nvSpPr>
          <p:cNvPr id="17" name="object 17"/>
          <p:cNvSpPr/>
          <p:nvPr/>
        </p:nvSpPr>
        <p:spPr>
          <a:xfrm>
            <a:off x="4080129" y="5314570"/>
            <a:ext cx="415290" cy="252729"/>
          </a:xfrm>
          <a:custGeom>
            <a:avLst/>
            <a:gdLst/>
            <a:ahLst/>
            <a:cxnLst/>
            <a:rect l="l" t="t" r="r" b="b"/>
            <a:pathLst>
              <a:path w="415289" h="252729">
                <a:moveTo>
                  <a:pt x="265534" y="195958"/>
                </a:moveTo>
                <a:lnTo>
                  <a:pt x="176529" y="197738"/>
                </a:lnTo>
                <a:lnTo>
                  <a:pt x="149606" y="225678"/>
                </a:lnTo>
                <a:lnTo>
                  <a:pt x="151953" y="236297"/>
                </a:lnTo>
                <a:lnTo>
                  <a:pt x="158003" y="244903"/>
                </a:lnTo>
                <a:lnTo>
                  <a:pt x="166840" y="250628"/>
                </a:lnTo>
                <a:lnTo>
                  <a:pt x="177545" y="252602"/>
                </a:lnTo>
                <a:lnTo>
                  <a:pt x="415035" y="247903"/>
                </a:lnTo>
                <a:lnTo>
                  <a:pt x="413534" y="245363"/>
                </a:lnTo>
                <a:lnTo>
                  <a:pt x="354202" y="245363"/>
                </a:lnTo>
                <a:lnTo>
                  <a:pt x="265534" y="195958"/>
                </a:lnTo>
                <a:close/>
              </a:path>
              <a:path w="415289" h="252729">
                <a:moveTo>
                  <a:pt x="287406" y="195521"/>
                </a:moveTo>
                <a:lnTo>
                  <a:pt x="265534" y="195958"/>
                </a:lnTo>
                <a:lnTo>
                  <a:pt x="354202" y="245363"/>
                </a:lnTo>
                <a:lnTo>
                  <a:pt x="359537" y="235711"/>
                </a:lnTo>
                <a:lnTo>
                  <a:pt x="358853" y="235330"/>
                </a:lnTo>
                <a:lnTo>
                  <a:pt x="343915" y="235330"/>
                </a:lnTo>
                <a:lnTo>
                  <a:pt x="336567" y="222913"/>
                </a:lnTo>
                <a:lnTo>
                  <a:pt x="287406" y="195521"/>
                </a:lnTo>
                <a:close/>
              </a:path>
              <a:path w="415289" h="252729">
                <a:moveTo>
                  <a:pt x="352781" y="219450"/>
                </a:moveTo>
                <a:lnTo>
                  <a:pt x="347460" y="228982"/>
                </a:lnTo>
                <a:lnTo>
                  <a:pt x="359537" y="235711"/>
                </a:lnTo>
                <a:lnTo>
                  <a:pt x="354202" y="245363"/>
                </a:lnTo>
                <a:lnTo>
                  <a:pt x="413534" y="245363"/>
                </a:lnTo>
                <a:lnTo>
                  <a:pt x="402194" y="226186"/>
                </a:lnTo>
                <a:lnTo>
                  <a:pt x="364870" y="226186"/>
                </a:lnTo>
                <a:lnTo>
                  <a:pt x="352781" y="219450"/>
                </a:lnTo>
                <a:close/>
              </a:path>
              <a:path w="415289" h="252729">
                <a:moveTo>
                  <a:pt x="336567" y="222913"/>
                </a:moveTo>
                <a:lnTo>
                  <a:pt x="343915" y="235330"/>
                </a:lnTo>
                <a:lnTo>
                  <a:pt x="347460" y="228982"/>
                </a:lnTo>
                <a:lnTo>
                  <a:pt x="336567" y="222913"/>
                </a:lnTo>
                <a:close/>
              </a:path>
              <a:path w="415289" h="252729">
                <a:moveTo>
                  <a:pt x="347460" y="228982"/>
                </a:moveTo>
                <a:lnTo>
                  <a:pt x="343915" y="235330"/>
                </a:lnTo>
                <a:lnTo>
                  <a:pt x="358853" y="235330"/>
                </a:lnTo>
                <a:lnTo>
                  <a:pt x="347460" y="228982"/>
                </a:lnTo>
                <a:close/>
              </a:path>
              <a:path w="415289" h="252729">
                <a:moveTo>
                  <a:pt x="325533" y="204268"/>
                </a:moveTo>
                <a:lnTo>
                  <a:pt x="336567" y="222913"/>
                </a:lnTo>
                <a:lnTo>
                  <a:pt x="347460" y="228982"/>
                </a:lnTo>
                <a:lnTo>
                  <a:pt x="352781" y="219450"/>
                </a:lnTo>
                <a:lnTo>
                  <a:pt x="325533" y="204268"/>
                </a:lnTo>
                <a:close/>
              </a:path>
              <a:path w="415289" h="252729">
                <a:moveTo>
                  <a:pt x="374495" y="193928"/>
                </a:moveTo>
                <a:lnTo>
                  <a:pt x="367029" y="193928"/>
                </a:lnTo>
                <a:lnTo>
                  <a:pt x="352781" y="219450"/>
                </a:lnTo>
                <a:lnTo>
                  <a:pt x="364870" y="226186"/>
                </a:lnTo>
                <a:lnTo>
                  <a:pt x="380872" y="197484"/>
                </a:lnTo>
                <a:lnTo>
                  <a:pt x="374495" y="193928"/>
                </a:lnTo>
                <a:close/>
              </a:path>
              <a:path w="415289" h="252729">
                <a:moveTo>
                  <a:pt x="266842" y="30182"/>
                </a:moveTo>
                <a:lnTo>
                  <a:pt x="256539" y="33781"/>
                </a:lnTo>
                <a:lnTo>
                  <a:pt x="248423" y="41084"/>
                </a:lnTo>
                <a:lnTo>
                  <a:pt x="243903" y="50577"/>
                </a:lnTo>
                <a:lnTo>
                  <a:pt x="243288" y="61071"/>
                </a:lnTo>
                <a:lnTo>
                  <a:pt x="246887" y="71373"/>
                </a:lnTo>
                <a:lnTo>
                  <a:pt x="292291" y="148096"/>
                </a:lnTo>
                <a:lnTo>
                  <a:pt x="380872" y="197484"/>
                </a:lnTo>
                <a:lnTo>
                  <a:pt x="364870" y="226186"/>
                </a:lnTo>
                <a:lnTo>
                  <a:pt x="402194" y="226186"/>
                </a:lnTo>
                <a:lnTo>
                  <a:pt x="294131" y="43433"/>
                </a:lnTo>
                <a:lnTo>
                  <a:pt x="286829" y="35317"/>
                </a:lnTo>
                <a:lnTo>
                  <a:pt x="277336" y="30797"/>
                </a:lnTo>
                <a:lnTo>
                  <a:pt x="266842" y="30182"/>
                </a:lnTo>
                <a:close/>
              </a:path>
              <a:path w="415289" h="252729">
                <a:moveTo>
                  <a:pt x="309057" y="195088"/>
                </a:moveTo>
                <a:lnTo>
                  <a:pt x="287406" y="195521"/>
                </a:lnTo>
                <a:lnTo>
                  <a:pt x="336567" y="222913"/>
                </a:lnTo>
                <a:lnTo>
                  <a:pt x="325533" y="204268"/>
                </a:lnTo>
                <a:lnTo>
                  <a:pt x="309057" y="195088"/>
                </a:lnTo>
                <a:close/>
              </a:path>
              <a:path w="415289" h="252729">
                <a:moveTo>
                  <a:pt x="367029" y="193928"/>
                </a:moveTo>
                <a:lnTo>
                  <a:pt x="319971" y="194870"/>
                </a:lnTo>
                <a:lnTo>
                  <a:pt x="325533" y="204268"/>
                </a:lnTo>
                <a:lnTo>
                  <a:pt x="352781" y="219450"/>
                </a:lnTo>
                <a:lnTo>
                  <a:pt x="367029" y="193928"/>
                </a:lnTo>
                <a:close/>
              </a:path>
              <a:path w="415289" h="252729">
                <a:moveTo>
                  <a:pt x="319971" y="194870"/>
                </a:moveTo>
                <a:lnTo>
                  <a:pt x="309057" y="195088"/>
                </a:lnTo>
                <a:lnTo>
                  <a:pt x="325533" y="204268"/>
                </a:lnTo>
                <a:lnTo>
                  <a:pt x="319971" y="194870"/>
                </a:lnTo>
                <a:close/>
              </a:path>
              <a:path w="415289" h="252729">
                <a:moveTo>
                  <a:pt x="5333" y="38353"/>
                </a:moveTo>
                <a:lnTo>
                  <a:pt x="0" y="48005"/>
                </a:lnTo>
                <a:lnTo>
                  <a:pt x="265534" y="195958"/>
                </a:lnTo>
                <a:lnTo>
                  <a:pt x="287406" y="195521"/>
                </a:lnTo>
                <a:lnTo>
                  <a:pt x="5333" y="38353"/>
                </a:lnTo>
                <a:close/>
              </a:path>
              <a:path w="415289" h="252729">
                <a:moveTo>
                  <a:pt x="26669" y="0"/>
                </a:moveTo>
                <a:lnTo>
                  <a:pt x="10668" y="28828"/>
                </a:lnTo>
                <a:lnTo>
                  <a:pt x="309057" y="195088"/>
                </a:lnTo>
                <a:lnTo>
                  <a:pt x="319971" y="194870"/>
                </a:lnTo>
                <a:lnTo>
                  <a:pt x="292291" y="148096"/>
                </a:lnTo>
                <a:lnTo>
                  <a:pt x="26669" y="0"/>
                </a:lnTo>
                <a:close/>
              </a:path>
              <a:path w="415289" h="252729">
                <a:moveTo>
                  <a:pt x="292291" y="148096"/>
                </a:moveTo>
                <a:lnTo>
                  <a:pt x="319971" y="194870"/>
                </a:lnTo>
                <a:lnTo>
                  <a:pt x="367029" y="193928"/>
                </a:lnTo>
                <a:lnTo>
                  <a:pt x="374495" y="193928"/>
                </a:lnTo>
                <a:lnTo>
                  <a:pt x="292291" y="148096"/>
                </a:lnTo>
                <a:close/>
              </a:path>
            </a:pathLst>
          </a:custGeom>
          <a:solidFill>
            <a:srgbClr val="FF0000"/>
          </a:solidFill>
        </p:spPr>
        <p:txBody>
          <a:bodyPr wrap="square" lIns="0" tIns="0" rIns="0" bIns="0" rtlCol="0"/>
          <a:lstStyle/>
          <a:p>
            <a:endParaRPr dirty="0"/>
          </a:p>
        </p:txBody>
      </p:sp>
    </p:spTree>
    <p:extLst>
      <p:ext uri="{BB962C8B-B14F-4D97-AF65-F5344CB8AC3E}">
        <p14:creationId xmlns:p14="http://schemas.microsoft.com/office/powerpoint/2010/main" val="350442180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69669" y="1153033"/>
            <a:ext cx="7867015" cy="4806315"/>
          </a:xfrm>
          <a:prstGeom prst="rect">
            <a:avLst/>
          </a:prstGeom>
        </p:spPr>
        <p:txBody>
          <a:bodyPr vert="horz" wrap="square" lIns="0" tIns="63500" rIns="0" bIns="0" rtlCol="0">
            <a:spAutoFit/>
          </a:bodyPr>
          <a:lstStyle/>
          <a:p>
            <a:pPr marL="12700">
              <a:spcBef>
                <a:spcPts val="500"/>
              </a:spcBef>
              <a:tabLst>
                <a:tab pos="268605" algn="l"/>
              </a:tabLst>
            </a:pPr>
            <a:r>
              <a:rPr sz="2700" spc="95" dirty="0" smtClean="0">
                <a:latin typeface="Arial"/>
                <a:cs typeface="Arial"/>
              </a:rPr>
              <a:t>Open</a:t>
            </a:r>
            <a:r>
              <a:rPr sz="2700" spc="95" dirty="0">
                <a:latin typeface="Arial"/>
                <a:cs typeface="Arial"/>
              </a:rPr>
              <a:t>: </a:t>
            </a:r>
            <a:r>
              <a:rPr sz="2700" spc="114" dirty="0">
                <a:latin typeface="Arial"/>
                <a:cs typeface="Arial"/>
              </a:rPr>
              <a:t>Abre </a:t>
            </a:r>
            <a:r>
              <a:rPr sz="2700" spc="-15" dirty="0">
                <a:latin typeface="Arial"/>
                <a:cs typeface="Arial"/>
              </a:rPr>
              <a:t>a </a:t>
            </a:r>
            <a:r>
              <a:rPr sz="2700" spc="110" dirty="0">
                <a:latin typeface="Arial"/>
                <a:cs typeface="Arial"/>
              </a:rPr>
              <a:t>página </a:t>
            </a:r>
            <a:r>
              <a:rPr sz="2700" spc="120" dirty="0">
                <a:latin typeface="Arial"/>
                <a:cs typeface="Arial"/>
              </a:rPr>
              <a:t>usando </a:t>
            </a:r>
            <a:r>
              <a:rPr sz="2700" spc="145" dirty="0">
                <a:latin typeface="Arial"/>
                <a:cs typeface="Arial"/>
              </a:rPr>
              <a:t>uma</a:t>
            </a:r>
            <a:r>
              <a:rPr sz="2700" spc="110" dirty="0">
                <a:latin typeface="Arial"/>
                <a:cs typeface="Arial"/>
              </a:rPr>
              <a:t> </a:t>
            </a:r>
            <a:r>
              <a:rPr sz="2700" spc="-130" dirty="0">
                <a:latin typeface="Arial"/>
                <a:cs typeface="Arial"/>
              </a:rPr>
              <a:t>URL</a:t>
            </a:r>
            <a:endParaRPr sz="2700" dirty="0">
              <a:latin typeface="Arial"/>
              <a:cs typeface="Arial"/>
            </a:endParaRPr>
          </a:p>
          <a:p>
            <a:pPr marL="268605" marR="359410" indent="-256540" algn="just">
              <a:spcBef>
                <a:spcPts val="395"/>
              </a:spcBef>
            </a:pPr>
            <a:r>
              <a:rPr spc="-505" dirty="0">
                <a:solidFill>
                  <a:srgbClr val="2CA1BE"/>
                </a:solidFill>
                <a:latin typeface="Arial"/>
                <a:cs typeface="Arial"/>
              </a:rPr>
              <a:t></a:t>
            </a:r>
            <a:r>
              <a:rPr spc="545" dirty="0">
                <a:solidFill>
                  <a:srgbClr val="2CA1BE"/>
                </a:solidFill>
                <a:latin typeface="Arial"/>
                <a:cs typeface="Arial"/>
              </a:rPr>
              <a:t> </a:t>
            </a:r>
            <a:r>
              <a:rPr sz="2700" spc="130" dirty="0">
                <a:latin typeface="Arial"/>
                <a:cs typeface="Arial"/>
              </a:rPr>
              <a:t>Click/clickAndWait: </a:t>
            </a:r>
            <a:r>
              <a:rPr sz="2700" spc="95" dirty="0">
                <a:latin typeface="Arial"/>
                <a:cs typeface="Arial"/>
              </a:rPr>
              <a:t>Aciona </a:t>
            </a:r>
            <a:r>
              <a:rPr sz="2700" spc="220" dirty="0">
                <a:latin typeface="Arial"/>
                <a:cs typeface="Arial"/>
              </a:rPr>
              <a:t>um </a:t>
            </a:r>
            <a:r>
              <a:rPr sz="2700" spc="135" dirty="0">
                <a:latin typeface="Arial"/>
                <a:cs typeface="Arial"/>
              </a:rPr>
              <a:t>comando </a:t>
            </a:r>
            <a:r>
              <a:rPr sz="2700" spc="45" dirty="0">
                <a:latin typeface="Arial"/>
                <a:cs typeface="Arial"/>
              </a:rPr>
              <a:t>e,  </a:t>
            </a:r>
            <a:r>
              <a:rPr sz="2700" spc="130" dirty="0">
                <a:latin typeface="Arial"/>
                <a:cs typeface="Arial"/>
              </a:rPr>
              <a:t>opcionalmente, </a:t>
            </a:r>
            <a:r>
              <a:rPr sz="2700" spc="65" dirty="0">
                <a:latin typeface="Arial"/>
                <a:cs typeface="Arial"/>
              </a:rPr>
              <a:t>espera </a:t>
            </a:r>
            <a:r>
              <a:rPr sz="2700" spc="120" dirty="0">
                <a:latin typeface="Arial"/>
                <a:cs typeface="Arial"/>
              </a:rPr>
              <a:t>que </a:t>
            </a:r>
            <a:r>
              <a:rPr sz="2700" spc="155" dirty="0">
                <a:latin typeface="Arial"/>
                <a:cs typeface="Arial"/>
              </a:rPr>
              <a:t>o </a:t>
            </a:r>
            <a:r>
              <a:rPr sz="2700" spc="135" dirty="0">
                <a:latin typeface="Arial"/>
                <a:cs typeface="Arial"/>
              </a:rPr>
              <a:t>comando</a:t>
            </a:r>
            <a:r>
              <a:rPr sz="2700" spc="-60" dirty="0">
                <a:latin typeface="Arial"/>
                <a:cs typeface="Arial"/>
              </a:rPr>
              <a:t> </a:t>
            </a:r>
            <a:r>
              <a:rPr sz="2700" spc="60" dirty="0">
                <a:latin typeface="Arial"/>
                <a:cs typeface="Arial"/>
              </a:rPr>
              <a:t>seja  </a:t>
            </a:r>
            <a:r>
              <a:rPr sz="2700" spc="160" dirty="0">
                <a:latin typeface="Arial"/>
                <a:cs typeface="Arial"/>
              </a:rPr>
              <a:t>exibido.</a:t>
            </a:r>
            <a:endParaRPr sz="2700" dirty="0">
              <a:latin typeface="Arial"/>
              <a:cs typeface="Arial"/>
            </a:endParaRPr>
          </a:p>
          <a:p>
            <a:pPr marL="268605" marR="711835" indent="-256540">
              <a:spcBef>
                <a:spcPts val="400"/>
              </a:spcBef>
              <a:tabLst>
                <a:tab pos="268605" algn="l"/>
              </a:tabLst>
            </a:pPr>
            <a:r>
              <a:rPr sz="2700" spc="130" dirty="0" err="1" smtClean="0">
                <a:latin typeface="Arial"/>
                <a:cs typeface="Arial"/>
              </a:rPr>
              <a:t>VerifyTitle</a:t>
            </a:r>
            <a:r>
              <a:rPr sz="2700" spc="130" dirty="0" smtClean="0">
                <a:latin typeface="Arial"/>
                <a:cs typeface="Arial"/>
              </a:rPr>
              <a:t>/</a:t>
            </a:r>
            <a:r>
              <a:rPr sz="2700" spc="130" dirty="0" err="1" smtClean="0">
                <a:latin typeface="Arial"/>
                <a:cs typeface="Arial"/>
              </a:rPr>
              <a:t>assertTitle</a:t>
            </a:r>
            <a:r>
              <a:rPr sz="2700" spc="130" dirty="0">
                <a:latin typeface="Arial"/>
                <a:cs typeface="Arial"/>
              </a:rPr>
              <a:t>: </a:t>
            </a:r>
            <a:r>
              <a:rPr sz="2700" spc="95" dirty="0">
                <a:latin typeface="Arial"/>
                <a:cs typeface="Arial"/>
              </a:rPr>
              <a:t>Verifica </a:t>
            </a:r>
            <a:r>
              <a:rPr sz="2700" spc="155" dirty="0">
                <a:latin typeface="Arial"/>
                <a:cs typeface="Arial"/>
              </a:rPr>
              <a:t>o </a:t>
            </a:r>
            <a:r>
              <a:rPr sz="2700" spc="170" dirty="0">
                <a:latin typeface="Arial"/>
                <a:cs typeface="Arial"/>
              </a:rPr>
              <a:t>título</a:t>
            </a:r>
            <a:r>
              <a:rPr sz="2700" spc="-40" dirty="0">
                <a:latin typeface="Arial"/>
                <a:cs typeface="Arial"/>
              </a:rPr>
              <a:t> </a:t>
            </a:r>
            <a:r>
              <a:rPr sz="2700" spc="95" dirty="0">
                <a:latin typeface="Arial"/>
                <a:cs typeface="Arial"/>
              </a:rPr>
              <a:t>da  </a:t>
            </a:r>
            <a:r>
              <a:rPr sz="2700" spc="110" dirty="0">
                <a:latin typeface="Arial"/>
                <a:cs typeface="Arial"/>
              </a:rPr>
              <a:t>página.</a:t>
            </a:r>
            <a:endParaRPr sz="2700" dirty="0">
              <a:latin typeface="Arial"/>
              <a:cs typeface="Arial"/>
            </a:endParaRPr>
          </a:p>
          <a:p>
            <a:pPr marL="268605" marR="5080" indent="-256540">
              <a:spcBef>
                <a:spcPts val="409"/>
              </a:spcBef>
              <a:tabLst>
                <a:tab pos="268605" algn="l"/>
                <a:tab pos="3475354" algn="l"/>
              </a:tabLst>
            </a:pPr>
            <a:r>
              <a:rPr sz="2700" spc="95" dirty="0" err="1" smtClean="0">
                <a:latin typeface="Arial"/>
                <a:cs typeface="Arial"/>
              </a:rPr>
              <a:t>verifyTextPresent</a:t>
            </a:r>
            <a:r>
              <a:rPr sz="2700" spc="95" dirty="0">
                <a:latin typeface="Arial"/>
                <a:cs typeface="Arial"/>
              </a:rPr>
              <a:t>:	Verifica </a:t>
            </a:r>
            <a:r>
              <a:rPr sz="2700" spc="120" dirty="0">
                <a:latin typeface="Arial"/>
                <a:cs typeface="Arial"/>
              </a:rPr>
              <a:t>que </a:t>
            </a:r>
            <a:r>
              <a:rPr sz="2700" spc="220" dirty="0">
                <a:latin typeface="Arial"/>
                <a:cs typeface="Arial"/>
              </a:rPr>
              <a:t>um </a:t>
            </a:r>
            <a:r>
              <a:rPr sz="2700" spc="190" dirty="0">
                <a:latin typeface="Arial"/>
                <a:cs typeface="Arial"/>
              </a:rPr>
              <a:t>texto</a:t>
            </a:r>
            <a:r>
              <a:rPr sz="2700" spc="-95" dirty="0">
                <a:latin typeface="Arial"/>
                <a:cs typeface="Arial"/>
              </a:rPr>
              <a:t> </a:t>
            </a:r>
            <a:r>
              <a:rPr sz="2700" spc="60" dirty="0">
                <a:latin typeface="Arial"/>
                <a:cs typeface="Arial"/>
              </a:rPr>
              <a:t>está  </a:t>
            </a:r>
            <a:r>
              <a:rPr sz="2700" spc="105" dirty="0">
                <a:latin typeface="Arial"/>
                <a:cs typeface="Arial"/>
              </a:rPr>
              <a:t>presente </a:t>
            </a:r>
            <a:r>
              <a:rPr sz="2700" spc="135" dirty="0">
                <a:latin typeface="Arial"/>
                <a:cs typeface="Arial"/>
              </a:rPr>
              <a:t>em </a:t>
            </a:r>
            <a:r>
              <a:rPr sz="2700" spc="155" dirty="0">
                <a:latin typeface="Arial"/>
                <a:cs typeface="Arial"/>
              </a:rPr>
              <a:t>algum </a:t>
            </a:r>
            <a:r>
              <a:rPr sz="2700" spc="140" dirty="0">
                <a:latin typeface="Arial"/>
                <a:cs typeface="Arial"/>
              </a:rPr>
              <a:t>lugar </a:t>
            </a:r>
            <a:r>
              <a:rPr sz="2700" spc="95" dirty="0">
                <a:latin typeface="Arial"/>
                <a:cs typeface="Arial"/>
              </a:rPr>
              <a:t>da</a:t>
            </a:r>
            <a:r>
              <a:rPr sz="2700" spc="-100" dirty="0">
                <a:latin typeface="Arial"/>
                <a:cs typeface="Arial"/>
              </a:rPr>
              <a:t> </a:t>
            </a:r>
            <a:r>
              <a:rPr sz="2700" spc="110" dirty="0">
                <a:latin typeface="Arial"/>
                <a:cs typeface="Arial"/>
              </a:rPr>
              <a:t>página.</a:t>
            </a:r>
            <a:endParaRPr sz="2700" dirty="0">
              <a:latin typeface="Arial"/>
              <a:cs typeface="Arial"/>
            </a:endParaRPr>
          </a:p>
          <a:p>
            <a:pPr marL="268605" marR="798830" indent="-256540">
              <a:spcBef>
                <a:spcPts val="395"/>
              </a:spcBef>
              <a:tabLst>
                <a:tab pos="268605" algn="l"/>
              </a:tabLst>
            </a:pPr>
            <a:r>
              <a:rPr sz="2700" spc="80" dirty="0" err="1" smtClean="0">
                <a:latin typeface="Arial"/>
                <a:cs typeface="Arial"/>
              </a:rPr>
              <a:t>verifyElementPresent</a:t>
            </a:r>
            <a:r>
              <a:rPr sz="2700" spc="80" dirty="0">
                <a:latin typeface="Arial"/>
                <a:cs typeface="Arial"/>
              </a:rPr>
              <a:t>: </a:t>
            </a:r>
            <a:r>
              <a:rPr sz="2700" spc="95" dirty="0">
                <a:latin typeface="Arial"/>
                <a:cs typeface="Arial"/>
              </a:rPr>
              <a:t>Verifica </a:t>
            </a:r>
            <a:r>
              <a:rPr sz="2700" spc="120" dirty="0">
                <a:latin typeface="Arial"/>
                <a:cs typeface="Arial"/>
              </a:rPr>
              <a:t>que </a:t>
            </a:r>
            <a:r>
              <a:rPr sz="2700" spc="150" dirty="0">
                <a:latin typeface="Arial"/>
                <a:cs typeface="Arial"/>
              </a:rPr>
              <a:t>algum  </a:t>
            </a:r>
            <a:r>
              <a:rPr sz="2700" spc="125" dirty="0">
                <a:latin typeface="Arial"/>
                <a:cs typeface="Arial"/>
              </a:rPr>
              <a:t>elemento </a:t>
            </a:r>
            <a:r>
              <a:rPr sz="2700" spc="95" dirty="0">
                <a:latin typeface="Arial"/>
                <a:cs typeface="Arial"/>
              </a:rPr>
              <a:t>de </a:t>
            </a:r>
            <a:r>
              <a:rPr sz="2700" spc="114" dirty="0">
                <a:latin typeface="Arial"/>
                <a:cs typeface="Arial"/>
              </a:rPr>
              <a:t>interface </a:t>
            </a:r>
            <a:r>
              <a:rPr sz="2700" spc="65" dirty="0">
                <a:latin typeface="Arial"/>
                <a:cs typeface="Arial"/>
              </a:rPr>
              <a:t>está </a:t>
            </a:r>
            <a:r>
              <a:rPr sz="2700" spc="100" dirty="0">
                <a:latin typeface="Arial"/>
                <a:cs typeface="Arial"/>
              </a:rPr>
              <a:t>presente </a:t>
            </a:r>
            <a:r>
              <a:rPr sz="2700" spc="80" dirty="0">
                <a:latin typeface="Arial"/>
                <a:cs typeface="Arial"/>
              </a:rPr>
              <a:t>na  </a:t>
            </a:r>
            <a:r>
              <a:rPr sz="2700" spc="110" dirty="0">
                <a:latin typeface="Arial"/>
                <a:cs typeface="Arial"/>
              </a:rPr>
              <a:t>página.</a:t>
            </a:r>
            <a:endParaRPr sz="2700" dirty="0">
              <a:latin typeface="Arial"/>
              <a:cs typeface="Arial"/>
            </a:endParaRPr>
          </a:p>
        </p:txBody>
      </p:sp>
      <p:sp>
        <p:nvSpPr>
          <p:cNvPr id="3" name="object 3"/>
          <p:cNvSpPr/>
          <p:nvPr/>
        </p:nvSpPr>
        <p:spPr>
          <a:xfrm>
            <a:off x="2075687" y="568451"/>
            <a:ext cx="5993892" cy="46024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3761448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
            <a:ext cx="9144000" cy="5923004"/>
          </a:xfrm>
          <a:prstGeom prst="rect">
            <a:avLst/>
          </a:prstGeom>
        </p:spPr>
      </p:pic>
      <p:pic>
        <p:nvPicPr>
          <p:cNvPr id="8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52" y="568439"/>
            <a:ext cx="4920234" cy="552462"/>
          </a:xfrm>
          <a:prstGeom prst="rect">
            <a:avLst/>
          </a:prstGeom>
        </p:spPr>
      </p:pic>
      <p:sp>
        <p:nvSpPr>
          <p:cNvPr id="2" name="text 1"/>
          <p:cNvSpPr txBox="1"/>
          <p:nvPr/>
        </p:nvSpPr>
        <p:spPr>
          <a:xfrm>
            <a:off x="2072640" y="1410612"/>
            <a:ext cx="8174354" cy="338554"/>
          </a:xfrm>
          <a:prstGeom prst="rect">
            <a:avLst/>
          </a:prstGeom>
        </p:spPr>
        <p:txBody>
          <a:bodyPr vert="horz" wrap="none" lIns="0" tIns="0" rIns="0" bIns="0" rtlCol="0">
            <a:spAutoFit/>
          </a:bodyPr>
          <a:lstStyle/>
          <a:p>
            <a:r>
              <a:rPr sz="1500" spc="10" dirty="0">
                <a:solidFill>
                  <a:srgbClr val="2DA2BF"/>
                </a:solidFill>
                <a:latin typeface="Lucida Sans Unicode"/>
                <a:cs typeface="Lucida Sans Unicode"/>
              </a:rPr>
              <a:t>10. </a:t>
            </a:r>
            <a:r>
              <a:rPr sz="2200" spc="10" dirty="0">
                <a:latin typeface="Lucida Sans Unicode"/>
                <a:cs typeface="Lucida Sans Unicode"/>
              </a:rPr>
              <a:t>Você tem um caso de teste no qual todos os lados são 0</a:t>
            </a:r>
            <a:endParaRPr sz="2200">
              <a:latin typeface="Lucida Sans Unicode"/>
              <a:cs typeface="Lucida Sans Unicode"/>
            </a:endParaRPr>
          </a:p>
        </p:txBody>
      </p:sp>
      <p:sp>
        <p:nvSpPr>
          <p:cNvPr id="3" name="text 1"/>
          <p:cNvSpPr txBox="1"/>
          <p:nvPr/>
        </p:nvSpPr>
        <p:spPr>
          <a:xfrm>
            <a:off x="2453944" y="1678836"/>
            <a:ext cx="1535036" cy="338554"/>
          </a:xfrm>
          <a:prstGeom prst="rect">
            <a:avLst/>
          </a:prstGeom>
        </p:spPr>
        <p:txBody>
          <a:bodyPr vert="horz" wrap="none" lIns="0" tIns="0" rIns="0" bIns="0" rtlCol="0">
            <a:spAutoFit/>
          </a:bodyPr>
          <a:lstStyle/>
          <a:p>
            <a:r>
              <a:rPr sz="2200" spc="10" dirty="0">
                <a:latin typeface="Lucida Sans Unicode"/>
                <a:cs typeface="Lucida Sans Unicode"/>
              </a:rPr>
              <a:t>(Ex. 0,0,0)?</a:t>
            </a:r>
            <a:endParaRPr sz="2200">
              <a:latin typeface="Lucida Sans Unicode"/>
              <a:cs typeface="Lucida Sans Unicode"/>
            </a:endParaRPr>
          </a:p>
        </p:txBody>
      </p:sp>
      <p:sp>
        <p:nvSpPr>
          <p:cNvPr id="4" name="text 1"/>
          <p:cNvSpPr txBox="1"/>
          <p:nvPr/>
        </p:nvSpPr>
        <p:spPr>
          <a:xfrm>
            <a:off x="2072640" y="1997352"/>
            <a:ext cx="7809510" cy="338554"/>
          </a:xfrm>
          <a:prstGeom prst="rect">
            <a:avLst/>
          </a:prstGeom>
        </p:spPr>
        <p:txBody>
          <a:bodyPr vert="horz" wrap="none" lIns="0" tIns="0" rIns="0" bIns="0" rtlCol="0">
            <a:spAutoFit/>
          </a:bodyPr>
          <a:lstStyle/>
          <a:p>
            <a:r>
              <a:rPr sz="1500" spc="10" dirty="0">
                <a:solidFill>
                  <a:srgbClr val="2DA2BF"/>
                </a:solidFill>
                <a:latin typeface="Lucida Sans Unicode"/>
                <a:cs typeface="Lucida Sans Unicode"/>
              </a:rPr>
              <a:t>11. </a:t>
            </a:r>
            <a:r>
              <a:rPr sz="2200" spc="10" dirty="0">
                <a:latin typeface="Lucida Sans Unicode"/>
                <a:cs typeface="Lucida Sans Unicode"/>
              </a:rPr>
              <a:t>Você tem um caso de teste na categoria 9 para o qual</a:t>
            </a:r>
            <a:endParaRPr sz="2200">
              <a:latin typeface="Lucida Sans Unicode"/>
              <a:cs typeface="Lucida Sans Unicode"/>
            </a:endParaRPr>
          </a:p>
        </p:txBody>
      </p:sp>
      <p:sp>
        <p:nvSpPr>
          <p:cNvPr id="5" name="text 1"/>
          <p:cNvSpPr txBox="1"/>
          <p:nvPr/>
        </p:nvSpPr>
        <p:spPr>
          <a:xfrm>
            <a:off x="2453945" y="2265242"/>
            <a:ext cx="7156767" cy="338554"/>
          </a:xfrm>
          <a:prstGeom prst="rect">
            <a:avLst/>
          </a:prstGeom>
        </p:spPr>
        <p:txBody>
          <a:bodyPr vert="horz" wrap="none" lIns="0" tIns="0" rIns="0" bIns="0" rtlCol="0">
            <a:spAutoFit/>
          </a:bodyPr>
          <a:lstStyle/>
          <a:p>
            <a:r>
              <a:rPr sz="2200" spc="10" dirty="0">
                <a:latin typeface="Lucida Sans Unicode"/>
                <a:cs typeface="Lucida Sans Unicode"/>
              </a:rPr>
              <a:t>você tentou as três permutações (Ex.: 1,2,4; 1,4,2 e</a:t>
            </a:r>
            <a:endParaRPr sz="2200">
              <a:latin typeface="Lucida Sans Unicode"/>
              <a:cs typeface="Lucida Sans Unicode"/>
            </a:endParaRPr>
          </a:p>
        </p:txBody>
      </p:sp>
      <p:sp>
        <p:nvSpPr>
          <p:cNvPr id="6" name="text 1"/>
          <p:cNvSpPr txBox="1"/>
          <p:nvPr/>
        </p:nvSpPr>
        <p:spPr>
          <a:xfrm>
            <a:off x="2453945" y="2534181"/>
            <a:ext cx="1023357" cy="338554"/>
          </a:xfrm>
          <a:prstGeom prst="rect">
            <a:avLst/>
          </a:prstGeom>
        </p:spPr>
        <p:txBody>
          <a:bodyPr vert="horz" wrap="none" lIns="0" tIns="0" rIns="0" bIns="0" rtlCol="0">
            <a:spAutoFit/>
          </a:bodyPr>
          <a:lstStyle/>
          <a:p>
            <a:r>
              <a:rPr sz="2200" spc="10" dirty="0">
                <a:latin typeface="Lucida Sans Unicode"/>
                <a:cs typeface="Lucida Sans Unicode"/>
              </a:rPr>
              <a:t>4,1,2) ?</a:t>
            </a:r>
            <a:endParaRPr sz="2200">
              <a:latin typeface="Lucida Sans Unicode"/>
              <a:cs typeface="Lucida Sans Unicode"/>
            </a:endParaRPr>
          </a:p>
        </p:txBody>
      </p:sp>
      <p:sp>
        <p:nvSpPr>
          <p:cNvPr id="7" name="text 1"/>
          <p:cNvSpPr txBox="1"/>
          <p:nvPr/>
        </p:nvSpPr>
        <p:spPr>
          <a:xfrm>
            <a:off x="2072641" y="2854221"/>
            <a:ext cx="7913705" cy="338554"/>
          </a:xfrm>
          <a:prstGeom prst="rect">
            <a:avLst/>
          </a:prstGeom>
        </p:spPr>
        <p:txBody>
          <a:bodyPr vert="horz" wrap="none" lIns="0" tIns="0" rIns="0" bIns="0" rtlCol="0">
            <a:spAutoFit/>
          </a:bodyPr>
          <a:lstStyle/>
          <a:p>
            <a:r>
              <a:rPr sz="1500" spc="10" dirty="0">
                <a:solidFill>
                  <a:srgbClr val="2DA2BF"/>
                </a:solidFill>
                <a:latin typeface="Lucida Sans Unicode"/>
                <a:cs typeface="Lucida Sans Unicode"/>
              </a:rPr>
              <a:t>12. </a:t>
            </a:r>
            <a:r>
              <a:rPr sz="2200" spc="10" dirty="0">
                <a:latin typeface="Lucida Sans Unicode"/>
                <a:cs typeface="Lucida Sans Unicode"/>
              </a:rPr>
              <a:t>Você tem um caso de teste especificando valores não-</a:t>
            </a:r>
            <a:endParaRPr sz="2200">
              <a:latin typeface="Lucida Sans Unicode"/>
              <a:cs typeface="Lucida Sans Unicode"/>
            </a:endParaRPr>
          </a:p>
        </p:txBody>
      </p:sp>
      <p:sp>
        <p:nvSpPr>
          <p:cNvPr id="8" name="text 1"/>
          <p:cNvSpPr txBox="1"/>
          <p:nvPr/>
        </p:nvSpPr>
        <p:spPr>
          <a:xfrm>
            <a:off x="2453944" y="3122445"/>
            <a:ext cx="1255152" cy="338554"/>
          </a:xfrm>
          <a:prstGeom prst="rect">
            <a:avLst/>
          </a:prstGeom>
        </p:spPr>
        <p:txBody>
          <a:bodyPr vert="horz" wrap="none" lIns="0" tIns="0" rIns="0" bIns="0" rtlCol="0">
            <a:spAutoFit/>
          </a:bodyPr>
          <a:lstStyle/>
          <a:p>
            <a:r>
              <a:rPr sz="2200" spc="10" dirty="0">
                <a:latin typeface="Lucida Sans Unicode"/>
                <a:cs typeface="Lucida Sans Unicode"/>
              </a:rPr>
              <a:t>inteiros ?</a:t>
            </a:r>
            <a:endParaRPr sz="2200">
              <a:latin typeface="Lucida Sans Unicode"/>
              <a:cs typeface="Lucida Sans Unicode"/>
            </a:endParaRPr>
          </a:p>
        </p:txBody>
      </p:sp>
      <p:sp>
        <p:nvSpPr>
          <p:cNvPr id="9" name="text 1"/>
          <p:cNvSpPr txBox="1"/>
          <p:nvPr/>
        </p:nvSpPr>
        <p:spPr>
          <a:xfrm>
            <a:off x="2072641" y="3440961"/>
            <a:ext cx="6765635" cy="338554"/>
          </a:xfrm>
          <a:prstGeom prst="rect">
            <a:avLst/>
          </a:prstGeom>
        </p:spPr>
        <p:txBody>
          <a:bodyPr vert="horz" wrap="none" lIns="0" tIns="0" rIns="0" bIns="0" rtlCol="0">
            <a:spAutoFit/>
          </a:bodyPr>
          <a:lstStyle/>
          <a:p>
            <a:r>
              <a:rPr sz="1500" spc="10" dirty="0">
                <a:solidFill>
                  <a:srgbClr val="2DA2BF"/>
                </a:solidFill>
                <a:latin typeface="Lucida Sans Unicode"/>
                <a:cs typeface="Lucida Sans Unicode"/>
              </a:rPr>
              <a:t>13. </a:t>
            </a:r>
            <a:r>
              <a:rPr sz="2200" spc="10" dirty="0">
                <a:latin typeface="Lucida Sans Unicode"/>
                <a:cs typeface="Lucida Sans Unicode"/>
              </a:rPr>
              <a:t>Você tem um caso de teste especificando uma</a:t>
            </a:r>
            <a:endParaRPr sz="2200">
              <a:latin typeface="Lucida Sans Unicode"/>
              <a:cs typeface="Lucida Sans Unicode"/>
            </a:endParaRPr>
          </a:p>
        </p:txBody>
      </p:sp>
      <p:sp>
        <p:nvSpPr>
          <p:cNvPr id="10" name="text 1"/>
          <p:cNvSpPr txBox="1"/>
          <p:nvPr/>
        </p:nvSpPr>
        <p:spPr>
          <a:xfrm>
            <a:off x="2453945" y="3708851"/>
            <a:ext cx="7718139" cy="338554"/>
          </a:xfrm>
          <a:prstGeom prst="rect">
            <a:avLst/>
          </a:prstGeom>
        </p:spPr>
        <p:txBody>
          <a:bodyPr vert="horz" wrap="none" lIns="0" tIns="0" rIns="0" bIns="0" rtlCol="0">
            <a:spAutoFit/>
          </a:bodyPr>
          <a:lstStyle/>
          <a:p>
            <a:r>
              <a:rPr sz="2200" spc="10" dirty="0">
                <a:latin typeface="Lucida Sans Unicode"/>
                <a:cs typeface="Lucida Sans Unicode"/>
              </a:rPr>
              <a:t>quantidade errada de valores (Ex.: 2 ou 4 ao invés de 3,</a:t>
            </a:r>
            <a:endParaRPr sz="2200">
              <a:latin typeface="Lucida Sans Unicode"/>
              <a:cs typeface="Lucida Sans Unicode"/>
            </a:endParaRPr>
          </a:p>
        </p:txBody>
      </p:sp>
      <p:sp>
        <p:nvSpPr>
          <p:cNvPr id="11" name="text 1"/>
          <p:cNvSpPr txBox="1"/>
          <p:nvPr/>
        </p:nvSpPr>
        <p:spPr>
          <a:xfrm>
            <a:off x="2453944" y="3977663"/>
            <a:ext cx="1256754" cy="338554"/>
          </a:xfrm>
          <a:prstGeom prst="rect">
            <a:avLst/>
          </a:prstGeom>
        </p:spPr>
        <p:txBody>
          <a:bodyPr vert="horz" wrap="none" lIns="0" tIns="0" rIns="0" bIns="0" rtlCol="0">
            <a:spAutoFit/>
          </a:bodyPr>
          <a:lstStyle/>
          <a:p>
            <a:r>
              <a:rPr sz="2200" spc="10" dirty="0">
                <a:latin typeface="Lucida Sans Unicode"/>
                <a:cs typeface="Lucida Sans Unicode"/>
              </a:rPr>
              <a:t>inteiros)?</a:t>
            </a:r>
            <a:endParaRPr sz="2200">
              <a:latin typeface="Lucida Sans Unicode"/>
              <a:cs typeface="Lucida Sans Unicode"/>
            </a:endParaRPr>
          </a:p>
        </p:txBody>
      </p:sp>
      <p:sp>
        <p:nvSpPr>
          <p:cNvPr id="12" name="text 1"/>
          <p:cNvSpPr txBox="1"/>
          <p:nvPr/>
        </p:nvSpPr>
        <p:spPr>
          <a:xfrm>
            <a:off x="2072641" y="4296179"/>
            <a:ext cx="7754687" cy="338554"/>
          </a:xfrm>
          <a:prstGeom prst="rect">
            <a:avLst/>
          </a:prstGeom>
        </p:spPr>
        <p:txBody>
          <a:bodyPr vert="horz" wrap="none" lIns="0" tIns="0" rIns="0" bIns="0" rtlCol="0">
            <a:spAutoFit/>
          </a:bodyPr>
          <a:lstStyle/>
          <a:p>
            <a:r>
              <a:rPr sz="1500" spc="10" dirty="0">
                <a:solidFill>
                  <a:srgbClr val="2DA2BF"/>
                </a:solidFill>
                <a:latin typeface="Lucida Sans Unicode"/>
                <a:cs typeface="Lucida Sans Unicode"/>
              </a:rPr>
              <a:t>14. </a:t>
            </a:r>
            <a:r>
              <a:rPr sz="2200" spc="10" dirty="0">
                <a:latin typeface="Lucida Sans Unicode"/>
                <a:cs typeface="Lucida Sans Unicode"/>
              </a:rPr>
              <a:t>Para cada teste, você especificou a saída esperada do</a:t>
            </a:r>
            <a:endParaRPr sz="2200">
              <a:latin typeface="Lucida Sans Unicode"/>
              <a:cs typeface="Lucida Sans Unicode"/>
            </a:endParaRPr>
          </a:p>
        </p:txBody>
      </p:sp>
      <p:sp>
        <p:nvSpPr>
          <p:cNvPr id="13" name="text 1"/>
          <p:cNvSpPr txBox="1"/>
          <p:nvPr/>
        </p:nvSpPr>
        <p:spPr>
          <a:xfrm>
            <a:off x="2453945" y="4564403"/>
            <a:ext cx="5449569" cy="338554"/>
          </a:xfrm>
          <a:prstGeom prst="rect">
            <a:avLst/>
          </a:prstGeom>
        </p:spPr>
        <p:txBody>
          <a:bodyPr vert="horz" wrap="none" lIns="0" tIns="0" rIns="0" bIns="0" rtlCol="0">
            <a:spAutoFit/>
          </a:bodyPr>
          <a:lstStyle/>
          <a:p>
            <a:r>
              <a:rPr sz="2200" spc="10" dirty="0">
                <a:latin typeface="Lucida Sans Unicode"/>
                <a:cs typeface="Lucida Sans Unicode"/>
              </a:rPr>
              <a:t>programa além dos valores de entrada?</a:t>
            </a:r>
            <a:endParaRPr sz="2200">
              <a:latin typeface="Lucida Sans Unicode"/>
              <a:cs typeface="Lucida Sans Unicode"/>
            </a:endParaRPr>
          </a:p>
        </p:txBody>
      </p:sp>
    </p:spTree>
    <p:extLst>
      <p:ext uri="{BB962C8B-B14F-4D97-AF65-F5344CB8AC3E}">
        <p14:creationId xmlns:p14="http://schemas.microsoft.com/office/powerpoint/2010/main" val="3393864173"/>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69669" y="898905"/>
            <a:ext cx="7488555" cy="3830320"/>
          </a:xfrm>
          <a:prstGeom prst="rect">
            <a:avLst/>
          </a:prstGeom>
        </p:spPr>
        <p:txBody>
          <a:bodyPr vert="horz" wrap="square" lIns="0" tIns="12700" rIns="0" bIns="0" rtlCol="0">
            <a:spAutoFit/>
          </a:bodyPr>
          <a:lstStyle/>
          <a:p>
            <a:pPr marL="268605" marR="5080" indent="-256540" algn="just">
              <a:spcBef>
                <a:spcPts val="100"/>
              </a:spcBef>
            </a:pPr>
            <a:r>
              <a:rPr spc="-505" dirty="0">
                <a:solidFill>
                  <a:srgbClr val="2CA1BE"/>
                </a:solidFill>
                <a:latin typeface="Arial"/>
                <a:cs typeface="Arial"/>
              </a:rPr>
              <a:t></a:t>
            </a:r>
            <a:r>
              <a:rPr spc="545" dirty="0">
                <a:solidFill>
                  <a:srgbClr val="2CA1BE"/>
                </a:solidFill>
                <a:latin typeface="Arial"/>
                <a:cs typeface="Arial"/>
              </a:rPr>
              <a:t> </a:t>
            </a:r>
            <a:r>
              <a:rPr sz="2700" spc="125" dirty="0">
                <a:latin typeface="Arial"/>
                <a:cs typeface="Arial"/>
              </a:rPr>
              <a:t>verifyText: </a:t>
            </a:r>
            <a:r>
              <a:rPr sz="2700" spc="105" dirty="0">
                <a:latin typeface="Arial"/>
                <a:cs typeface="Arial"/>
              </a:rPr>
              <a:t>verifica </a:t>
            </a:r>
            <a:r>
              <a:rPr sz="2700" spc="155" dirty="0">
                <a:latin typeface="Arial"/>
                <a:cs typeface="Arial"/>
              </a:rPr>
              <a:t>o </a:t>
            </a:r>
            <a:r>
              <a:rPr sz="2700" spc="190" dirty="0">
                <a:latin typeface="Arial"/>
                <a:cs typeface="Arial"/>
              </a:rPr>
              <a:t>texto </a:t>
            </a:r>
            <a:r>
              <a:rPr sz="2700" spc="90" dirty="0">
                <a:latin typeface="Arial"/>
                <a:cs typeface="Arial"/>
              </a:rPr>
              <a:t>esperado </a:t>
            </a:r>
            <a:r>
              <a:rPr sz="2700" dirty="0">
                <a:latin typeface="Arial"/>
                <a:cs typeface="Arial"/>
              </a:rPr>
              <a:t>e </a:t>
            </a:r>
            <a:r>
              <a:rPr sz="2700" spc="10" dirty="0">
                <a:latin typeface="Arial"/>
                <a:cs typeface="Arial"/>
              </a:rPr>
              <a:t>se </a:t>
            </a:r>
            <a:r>
              <a:rPr sz="2700" spc="-10" dirty="0">
                <a:latin typeface="Arial"/>
                <a:cs typeface="Arial"/>
              </a:rPr>
              <a:t>o  </a:t>
            </a:r>
            <a:r>
              <a:rPr sz="2700" spc="65" dirty="0">
                <a:latin typeface="Arial"/>
                <a:cs typeface="Arial"/>
              </a:rPr>
              <a:t>seu </a:t>
            </a:r>
            <a:r>
              <a:rPr sz="2700" spc="20" dirty="0">
                <a:latin typeface="Arial"/>
                <a:cs typeface="Arial"/>
              </a:rPr>
              <a:t>HTML </a:t>
            </a:r>
            <a:r>
              <a:rPr sz="2700" spc="120" dirty="0">
                <a:latin typeface="Arial"/>
                <a:cs typeface="Arial"/>
              </a:rPr>
              <a:t>correspondente </a:t>
            </a:r>
            <a:r>
              <a:rPr sz="2700" spc="65" dirty="0">
                <a:latin typeface="Arial"/>
                <a:cs typeface="Arial"/>
              </a:rPr>
              <a:t>está </a:t>
            </a:r>
            <a:r>
              <a:rPr sz="2700" spc="105" dirty="0">
                <a:latin typeface="Arial"/>
                <a:cs typeface="Arial"/>
              </a:rPr>
              <a:t>presente </a:t>
            </a:r>
            <a:r>
              <a:rPr sz="2700" spc="85" dirty="0">
                <a:latin typeface="Arial"/>
                <a:cs typeface="Arial"/>
              </a:rPr>
              <a:t>na  </a:t>
            </a:r>
            <a:r>
              <a:rPr sz="2700" spc="110" dirty="0">
                <a:latin typeface="Arial"/>
                <a:cs typeface="Arial"/>
              </a:rPr>
              <a:t>página.</a:t>
            </a:r>
            <a:endParaRPr sz="2700" dirty="0">
              <a:latin typeface="Arial"/>
              <a:cs typeface="Arial"/>
            </a:endParaRPr>
          </a:p>
          <a:p>
            <a:pPr marL="268605" marR="600075" indent="-256540">
              <a:spcBef>
                <a:spcPts val="400"/>
              </a:spcBef>
              <a:tabLst>
                <a:tab pos="268605" algn="l"/>
              </a:tabLst>
            </a:pPr>
            <a:r>
              <a:rPr sz="2700" spc="100" dirty="0" err="1" smtClean="0">
                <a:latin typeface="Arial"/>
                <a:cs typeface="Arial"/>
              </a:rPr>
              <a:t>verifyTable</a:t>
            </a:r>
            <a:r>
              <a:rPr sz="2700" spc="100" dirty="0">
                <a:latin typeface="Arial"/>
                <a:cs typeface="Arial"/>
              </a:rPr>
              <a:t>: </a:t>
            </a:r>
            <a:r>
              <a:rPr sz="2700" spc="95" dirty="0">
                <a:latin typeface="Arial"/>
                <a:cs typeface="Arial"/>
              </a:rPr>
              <a:t>Verifica </a:t>
            </a:r>
            <a:r>
              <a:rPr sz="2700" spc="155" dirty="0">
                <a:latin typeface="Arial"/>
                <a:cs typeface="Arial"/>
              </a:rPr>
              <a:t>o </a:t>
            </a:r>
            <a:r>
              <a:rPr sz="2700" spc="140" dirty="0">
                <a:latin typeface="Arial"/>
                <a:cs typeface="Arial"/>
              </a:rPr>
              <a:t>conteúdo </a:t>
            </a:r>
            <a:r>
              <a:rPr sz="2700" spc="95" dirty="0">
                <a:latin typeface="Arial"/>
                <a:cs typeface="Arial"/>
              </a:rPr>
              <a:t>de</a:t>
            </a:r>
            <a:r>
              <a:rPr sz="2700" spc="-55" dirty="0">
                <a:latin typeface="Arial"/>
                <a:cs typeface="Arial"/>
              </a:rPr>
              <a:t> </a:t>
            </a:r>
            <a:r>
              <a:rPr sz="2700" spc="145" dirty="0">
                <a:latin typeface="Arial"/>
                <a:cs typeface="Arial"/>
              </a:rPr>
              <a:t>uma  </a:t>
            </a:r>
            <a:r>
              <a:rPr sz="2700" spc="95" dirty="0">
                <a:latin typeface="Arial"/>
                <a:cs typeface="Arial"/>
              </a:rPr>
              <a:t>tabela</a:t>
            </a:r>
            <a:endParaRPr sz="2700" dirty="0">
              <a:latin typeface="Arial"/>
              <a:cs typeface="Arial"/>
            </a:endParaRPr>
          </a:p>
          <a:p>
            <a:pPr marL="268605" marR="106680" indent="-256540">
              <a:spcBef>
                <a:spcPts val="395"/>
              </a:spcBef>
              <a:tabLst>
                <a:tab pos="268605" algn="l"/>
                <a:tab pos="3816985" algn="l"/>
              </a:tabLst>
            </a:pPr>
            <a:r>
              <a:rPr sz="2700" spc="60" dirty="0" err="1" smtClean="0">
                <a:latin typeface="Arial"/>
                <a:cs typeface="Arial"/>
              </a:rPr>
              <a:t>waitForPageToLoad</a:t>
            </a:r>
            <a:r>
              <a:rPr sz="2700" spc="60" dirty="0">
                <a:latin typeface="Arial"/>
                <a:cs typeface="Arial"/>
              </a:rPr>
              <a:t>:	</a:t>
            </a:r>
            <a:r>
              <a:rPr sz="2700" spc="70" dirty="0">
                <a:latin typeface="Arial"/>
                <a:cs typeface="Arial"/>
              </a:rPr>
              <a:t>pausa </a:t>
            </a:r>
            <a:r>
              <a:rPr sz="2700" spc="-15" dirty="0">
                <a:latin typeface="Arial"/>
                <a:cs typeface="Arial"/>
              </a:rPr>
              <a:t>a </a:t>
            </a:r>
            <a:r>
              <a:rPr sz="2700" spc="80" dirty="0">
                <a:latin typeface="Arial"/>
                <a:cs typeface="Arial"/>
              </a:rPr>
              <a:t>execução </a:t>
            </a:r>
            <a:r>
              <a:rPr sz="2700" spc="75" dirty="0">
                <a:latin typeface="Arial"/>
                <a:cs typeface="Arial"/>
              </a:rPr>
              <a:t>até  </a:t>
            </a:r>
            <a:r>
              <a:rPr sz="2700" spc="120" dirty="0">
                <a:latin typeface="Arial"/>
                <a:cs typeface="Arial"/>
              </a:rPr>
              <a:t>que </a:t>
            </a:r>
            <a:r>
              <a:rPr sz="2700" spc="145" dirty="0">
                <a:latin typeface="Arial"/>
                <a:cs typeface="Arial"/>
              </a:rPr>
              <a:t>uma </a:t>
            </a:r>
            <a:r>
              <a:rPr sz="2700" spc="90" dirty="0">
                <a:latin typeface="Arial"/>
                <a:cs typeface="Arial"/>
              </a:rPr>
              <a:t>nova </a:t>
            </a:r>
            <a:r>
              <a:rPr sz="2700" spc="110" dirty="0">
                <a:latin typeface="Arial"/>
                <a:cs typeface="Arial"/>
              </a:rPr>
              <a:t>página </a:t>
            </a:r>
            <a:r>
              <a:rPr sz="2700" spc="55" dirty="0">
                <a:latin typeface="Arial"/>
                <a:cs typeface="Arial"/>
              </a:rPr>
              <a:t>seja </a:t>
            </a:r>
            <a:r>
              <a:rPr sz="2700" spc="125" dirty="0">
                <a:latin typeface="Arial"/>
                <a:cs typeface="Arial"/>
              </a:rPr>
              <a:t>lida. </a:t>
            </a:r>
            <a:r>
              <a:rPr sz="2700" spc="95" dirty="0">
                <a:latin typeface="Arial"/>
                <a:cs typeface="Arial"/>
              </a:rPr>
              <a:t>Chamado  </a:t>
            </a:r>
            <a:r>
              <a:rPr sz="2700" spc="125" dirty="0">
                <a:latin typeface="Arial"/>
                <a:cs typeface="Arial"/>
              </a:rPr>
              <a:t>automaticamente </a:t>
            </a:r>
            <a:r>
              <a:rPr sz="2700" spc="145" dirty="0">
                <a:latin typeface="Arial"/>
                <a:cs typeface="Arial"/>
              </a:rPr>
              <a:t>quando </a:t>
            </a:r>
            <a:r>
              <a:rPr sz="2700" spc="155" dirty="0">
                <a:latin typeface="Arial"/>
                <a:cs typeface="Arial"/>
              </a:rPr>
              <a:t>o </a:t>
            </a:r>
            <a:r>
              <a:rPr sz="2700" spc="135" dirty="0">
                <a:latin typeface="Arial"/>
                <a:cs typeface="Arial"/>
              </a:rPr>
              <a:t>comando  </a:t>
            </a:r>
            <a:r>
              <a:rPr sz="2700" spc="100" dirty="0">
                <a:latin typeface="Arial"/>
                <a:cs typeface="Arial"/>
              </a:rPr>
              <a:t>clickAndWait </a:t>
            </a:r>
            <a:r>
              <a:rPr sz="2700" dirty="0">
                <a:latin typeface="Arial"/>
                <a:cs typeface="Arial"/>
              </a:rPr>
              <a:t>é</a:t>
            </a:r>
            <a:r>
              <a:rPr sz="2700" spc="75" dirty="0">
                <a:latin typeface="Arial"/>
                <a:cs typeface="Arial"/>
              </a:rPr>
              <a:t> </a:t>
            </a:r>
            <a:r>
              <a:rPr sz="2700" spc="105" dirty="0">
                <a:latin typeface="Arial"/>
                <a:cs typeface="Arial"/>
              </a:rPr>
              <a:t>usado.</a:t>
            </a:r>
            <a:endParaRPr sz="2700" dirty="0">
              <a:latin typeface="Arial"/>
              <a:cs typeface="Arial"/>
            </a:endParaRPr>
          </a:p>
        </p:txBody>
      </p:sp>
      <p:sp>
        <p:nvSpPr>
          <p:cNvPr id="3" name="object 3"/>
          <p:cNvSpPr/>
          <p:nvPr/>
        </p:nvSpPr>
        <p:spPr>
          <a:xfrm>
            <a:off x="2075687" y="294131"/>
            <a:ext cx="5993892" cy="46024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8629537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69668" y="898905"/>
            <a:ext cx="7821930" cy="3418840"/>
          </a:xfrm>
          <a:prstGeom prst="rect">
            <a:avLst/>
          </a:prstGeom>
        </p:spPr>
        <p:txBody>
          <a:bodyPr vert="horz" wrap="square" lIns="0" tIns="12700" rIns="0" bIns="0" rtlCol="0">
            <a:spAutoFit/>
          </a:bodyPr>
          <a:lstStyle/>
          <a:p>
            <a:pPr marL="268605" marR="5080" indent="-256540">
              <a:spcBef>
                <a:spcPts val="100"/>
              </a:spcBef>
              <a:tabLst>
                <a:tab pos="268605" algn="l"/>
              </a:tabLst>
            </a:pPr>
            <a:r>
              <a:rPr sz="2700" spc="75" dirty="0" err="1" smtClean="0">
                <a:latin typeface="Arial"/>
                <a:cs typeface="Arial"/>
              </a:rPr>
              <a:t>waitForElementPresent</a:t>
            </a:r>
            <a:r>
              <a:rPr sz="2700" spc="75" dirty="0">
                <a:latin typeface="Arial"/>
                <a:cs typeface="Arial"/>
              </a:rPr>
              <a:t>: </a:t>
            </a:r>
            <a:r>
              <a:rPr sz="2700" spc="70" dirty="0">
                <a:latin typeface="Arial"/>
                <a:cs typeface="Arial"/>
              </a:rPr>
              <a:t>pausa </a:t>
            </a:r>
            <a:r>
              <a:rPr sz="2700" spc="-15" dirty="0">
                <a:latin typeface="Arial"/>
                <a:cs typeface="Arial"/>
              </a:rPr>
              <a:t>a </a:t>
            </a:r>
            <a:r>
              <a:rPr sz="2700" spc="80" dirty="0">
                <a:latin typeface="Arial"/>
                <a:cs typeface="Arial"/>
              </a:rPr>
              <a:t>execução </a:t>
            </a:r>
            <a:r>
              <a:rPr sz="2700" spc="75" dirty="0">
                <a:latin typeface="Arial"/>
                <a:cs typeface="Arial"/>
              </a:rPr>
              <a:t>até  </a:t>
            </a:r>
            <a:r>
              <a:rPr sz="2700" spc="120" dirty="0">
                <a:latin typeface="Arial"/>
                <a:cs typeface="Arial"/>
              </a:rPr>
              <a:t>que </a:t>
            </a:r>
            <a:r>
              <a:rPr sz="2700" spc="220" dirty="0">
                <a:latin typeface="Arial"/>
                <a:cs typeface="Arial"/>
              </a:rPr>
              <a:t>um </a:t>
            </a:r>
            <a:r>
              <a:rPr sz="2700" spc="140" dirty="0">
                <a:latin typeface="Arial"/>
                <a:cs typeface="Arial"/>
              </a:rPr>
              <a:t>determinado </a:t>
            </a:r>
            <a:r>
              <a:rPr sz="2700" spc="125" dirty="0">
                <a:latin typeface="Arial"/>
                <a:cs typeface="Arial"/>
              </a:rPr>
              <a:t>elemento </a:t>
            </a:r>
            <a:r>
              <a:rPr sz="2700" spc="75" dirty="0">
                <a:latin typeface="Arial"/>
                <a:cs typeface="Arial"/>
              </a:rPr>
              <a:t>esteja  </a:t>
            </a:r>
            <a:r>
              <a:rPr sz="2700" spc="100" dirty="0">
                <a:latin typeface="Arial"/>
                <a:cs typeface="Arial"/>
              </a:rPr>
              <a:t>presente </a:t>
            </a:r>
            <a:r>
              <a:rPr sz="2700" spc="80" dirty="0">
                <a:latin typeface="Arial"/>
                <a:cs typeface="Arial"/>
              </a:rPr>
              <a:t>na</a:t>
            </a:r>
            <a:r>
              <a:rPr sz="2700" spc="65" dirty="0">
                <a:latin typeface="Arial"/>
                <a:cs typeface="Arial"/>
              </a:rPr>
              <a:t> </a:t>
            </a:r>
            <a:r>
              <a:rPr sz="2700" spc="110" dirty="0">
                <a:latin typeface="Arial"/>
                <a:cs typeface="Arial"/>
              </a:rPr>
              <a:t>página.</a:t>
            </a:r>
            <a:endParaRPr sz="2700" dirty="0">
              <a:latin typeface="Arial"/>
              <a:cs typeface="Arial"/>
            </a:endParaRPr>
          </a:p>
          <a:p>
            <a:pPr marL="268605" marR="345440" indent="-256540">
              <a:spcBef>
                <a:spcPts val="400"/>
              </a:spcBef>
              <a:tabLst>
                <a:tab pos="268605" algn="l"/>
              </a:tabLst>
            </a:pPr>
            <a:r>
              <a:rPr sz="2700" spc="130" dirty="0" err="1" smtClean="0">
                <a:latin typeface="Arial"/>
                <a:cs typeface="Arial"/>
              </a:rPr>
              <a:t>chooseOkOnNextConfirmation</a:t>
            </a:r>
            <a:r>
              <a:rPr sz="2700" spc="130" dirty="0">
                <a:latin typeface="Arial"/>
                <a:cs typeface="Arial"/>
              </a:rPr>
              <a:t>: </a:t>
            </a:r>
            <a:r>
              <a:rPr sz="2700" spc="95" dirty="0">
                <a:latin typeface="Arial"/>
                <a:cs typeface="Arial"/>
              </a:rPr>
              <a:t>Aciona </a:t>
            </a:r>
            <a:r>
              <a:rPr sz="2700" spc="155" dirty="0">
                <a:latin typeface="Arial"/>
                <a:cs typeface="Arial"/>
              </a:rPr>
              <a:t>o  </a:t>
            </a:r>
            <a:r>
              <a:rPr sz="2700" spc="135" dirty="0">
                <a:latin typeface="Arial"/>
                <a:cs typeface="Arial"/>
              </a:rPr>
              <a:t>comando </a:t>
            </a:r>
            <a:r>
              <a:rPr sz="2700" spc="110" dirty="0">
                <a:latin typeface="Arial"/>
                <a:cs typeface="Arial"/>
              </a:rPr>
              <a:t>Ok </a:t>
            </a:r>
            <a:r>
              <a:rPr sz="2700" spc="95" dirty="0">
                <a:latin typeface="Arial"/>
                <a:cs typeface="Arial"/>
              </a:rPr>
              <a:t>de </a:t>
            </a:r>
            <a:r>
              <a:rPr sz="2700" spc="145" dirty="0">
                <a:latin typeface="Arial"/>
                <a:cs typeface="Arial"/>
              </a:rPr>
              <a:t>uma </a:t>
            </a:r>
            <a:r>
              <a:rPr sz="2700" spc="110" dirty="0">
                <a:latin typeface="Arial"/>
                <a:cs typeface="Arial"/>
              </a:rPr>
              <a:t>mensagem</a:t>
            </a:r>
            <a:r>
              <a:rPr sz="2700" spc="25" dirty="0">
                <a:latin typeface="Arial"/>
                <a:cs typeface="Arial"/>
              </a:rPr>
              <a:t> </a:t>
            </a:r>
            <a:r>
              <a:rPr sz="2700" spc="5" dirty="0">
                <a:latin typeface="Arial"/>
                <a:cs typeface="Arial"/>
              </a:rPr>
              <a:t>JavaScript.</a:t>
            </a:r>
            <a:endParaRPr sz="2700" dirty="0">
              <a:latin typeface="Arial"/>
              <a:cs typeface="Arial"/>
            </a:endParaRPr>
          </a:p>
          <a:p>
            <a:pPr marL="268605" marR="158750" indent="-256540">
              <a:spcBef>
                <a:spcPts val="395"/>
              </a:spcBef>
              <a:tabLst>
                <a:tab pos="268605" algn="l"/>
              </a:tabLst>
            </a:pPr>
            <a:r>
              <a:rPr sz="2700" spc="114" dirty="0" err="1" smtClean="0">
                <a:latin typeface="Arial"/>
                <a:cs typeface="Arial"/>
              </a:rPr>
              <a:t>chooseCancelOnNextConfirmation</a:t>
            </a:r>
            <a:r>
              <a:rPr sz="2700" spc="114" dirty="0">
                <a:latin typeface="Arial"/>
                <a:cs typeface="Arial"/>
              </a:rPr>
              <a:t>: </a:t>
            </a:r>
            <a:r>
              <a:rPr sz="2700" spc="95" dirty="0">
                <a:latin typeface="Arial"/>
                <a:cs typeface="Arial"/>
              </a:rPr>
              <a:t>Aciona</a:t>
            </a:r>
            <a:r>
              <a:rPr sz="2700" spc="-15" dirty="0">
                <a:latin typeface="Arial"/>
                <a:cs typeface="Arial"/>
              </a:rPr>
              <a:t> </a:t>
            </a:r>
            <a:r>
              <a:rPr sz="2700" spc="155" dirty="0">
                <a:latin typeface="Arial"/>
                <a:cs typeface="Arial"/>
              </a:rPr>
              <a:t>o  </a:t>
            </a:r>
            <a:r>
              <a:rPr sz="2700" spc="135" dirty="0">
                <a:latin typeface="Arial"/>
                <a:cs typeface="Arial"/>
              </a:rPr>
              <a:t>comando </a:t>
            </a:r>
            <a:r>
              <a:rPr sz="2700" spc="45" dirty="0">
                <a:latin typeface="Arial"/>
                <a:cs typeface="Arial"/>
              </a:rPr>
              <a:t>Cancel </a:t>
            </a:r>
            <a:r>
              <a:rPr sz="2700" spc="95" dirty="0">
                <a:latin typeface="Arial"/>
                <a:cs typeface="Arial"/>
              </a:rPr>
              <a:t>de </a:t>
            </a:r>
            <a:r>
              <a:rPr sz="2700" spc="145" dirty="0">
                <a:latin typeface="Arial"/>
                <a:cs typeface="Arial"/>
              </a:rPr>
              <a:t>uma </a:t>
            </a:r>
            <a:r>
              <a:rPr sz="2700" spc="110" dirty="0">
                <a:latin typeface="Arial"/>
                <a:cs typeface="Arial"/>
              </a:rPr>
              <a:t>mensagem  </a:t>
            </a:r>
            <a:r>
              <a:rPr sz="2700" spc="5" dirty="0">
                <a:latin typeface="Arial"/>
                <a:cs typeface="Arial"/>
              </a:rPr>
              <a:t>JavaScript.</a:t>
            </a:r>
            <a:endParaRPr sz="2700" dirty="0">
              <a:latin typeface="Arial"/>
              <a:cs typeface="Arial"/>
            </a:endParaRPr>
          </a:p>
        </p:txBody>
      </p:sp>
      <p:sp>
        <p:nvSpPr>
          <p:cNvPr id="3" name="object 3"/>
          <p:cNvSpPr/>
          <p:nvPr/>
        </p:nvSpPr>
        <p:spPr>
          <a:xfrm>
            <a:off x="2075687" y="294131"/>
            <a:ext cx="5993892" cy="460248"/>
          </a:xfrm>
          <a:prstGeom prst="rect">
            <a:avLst/>
          </a:prstGeom>
          <a:blipFill>
            <a:blip r:embed="rId2" cstate="print"/>
            <a:stretch>
              <a:fillRect/>
            </a:stretch>
          </a:blipFill>
        </p:spPr>
        <p:txBody>
          <a:bodyPr wrap="square" lIns="0" tIns="0" rIns="0" bIns="0" rtlCol="0"/>
          <a:lstStyle/>
          <a:p>
            <a:endParaRPr dirty="0"/>
          </a:p>
        </p:txBody>
      </p:sp>
    </p:spTree>
    <p:extLst>
      <p:ext uri="{BB962C8B-B14F-4D97-AF65-F5344CB8AC3E}">
        <p14:creationId xmlns:p14="http://schemas.microsoft.com/office/powerpoint/2010/main" val="1550518731"/>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pt-BR" dirty="0" smtClean="0"/>
              <a:t>Teste de Desempenho</a:t>
            </a:r>
            <a:endParaRPr lang="pt-BR" dirty="0"/>
          </a:p>
        </p:txBody>
      </p:sp>
      <p:sp>
        <p:nvSpPr>
          <p:cNvPr id="3" name="Subtítulo 2"/>
          <p:cNvSpPr>
            <a:spLocks noGrp="1"/>
          </p:cNvSpPr>
          <p:nvPr>
            <p:ph type="subTitle" idx="1"/>
          </p:nvPr>
        </p:nvSpPr>
        <p:spPr/>
        <p:txBody>
          <a:bodyPr/>
          <a:lstStyle/>
          <a:p>
            <a:endParaRPr lang="pt-BR"/>
          </a:p>
        </p:txBody>
      </p:sp>
    </p:spTree>
    <p:extLst>
      <p:ext uri="{BB962C8B-B14F-4D97-AF65-F5344CB8AC3E}">
        <p14:creationId xmlns:p14="http://schemas.microsoft.com/office/powerpoint/2010/main" val="388848765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r>
              <a:rPr lang="pt-BR" dirty="0"/>
              <a:t>Com o avanço contínuo do Teste de Software, empresas estão cada vez mais antenadas para os testes que vêm sendo realizados em seus projetos. Com isso, a exigência quanto aos tipos e técnicas de testes utilizados tem ganhado espaço, tornando imprescindível a definição de uma boa Estratégia de Teste</a:t>
            </a:r>
            <a:r>
              <a:rPr lang="pt-BR" dirty="0" smtClean="0"/>
              <a:t>.</a:t>
            </a:r>
          </a:p>
          <a:p>
            <a:r>
              <a:rPr lang="pt-BR" dirty="0"/>
              <a:t>Uma Estratégia de Teste tem como objetivo descrever a abordagem das atividades do teste no software. Deve ser definida de acordo com a necessidade individual de cada projeto, e é através dela que são determinadas as prioridades dos testes que serão realizados</a:t>
            </a:r>
            <a:r>
              <a:rPr lang="pt-BR" dirty="0" smtClean="0"/>
              <a:t>.</a:t>
            </a:r>
          </a:p>
          <a:p>
            <a:r>
              <a:rPr lang="pt-BR" dirty="0"/>
              <a:t>É também através da Estratégia que os testes são divididos entre as técnicas de Teste Funcional e Estrutural, sendo que o Teste Funcional, ou Teste de Caixa Preta (</a:t>
            </a:r>
            <a:r>
              <a:rPr lang="pt-BR" i="1" dirty="0"/>
              <a:t>Black Box</a:t>
            </a:r>
            <a:r>
              <a:rPr lang="pt-BR" dirty="0"/>
              <a:t>), é aquele que tem o objetivo de verificar se a implementação está de acordo com o que foi especificado. Já o Teste Estrutural, também chamado de Teste de Caixa Branca (</a:t>
            </a:r>
            <a:r>
              <a:rPr lang="pt-BR" i="1" dirty="0"/>
              <a:t>White Box</a:t>
            </a:r>
            <a:r>
              <a:rPr lang="pt-BR" dirty="0"/>
              <a:t>), visa garantir que o software desenvolvido esteja bem estruturado internamente, e consequentemente funcionando corretamente.</a:t>
            </a:r>
            <a:endParaRPr lang="pt-BR" dirty="0"/>
          </a:p>
        </p:txBody>
      </p:sp>
    </p:spTree>
    <p:extLst>
      <p:ext uri="{BB962C8B-B14F-4D97-AF65-F5344CB8AC3E}">
        <p14:creationId xmlns:p14="http://schemas.microsoft.com/office/powerpoint/2010/main" val="4035099842"/>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graphicFrame>
        <p:nvGraphicFramePr>
          <p:cNvPr id="4" name="Espaço Reservado para Conteúdo 3"/>
          <p:cNvGraphicFramePr>
            <a:graphicFrameLocks noGrp="1"/>
          </p:cNvGraphicFramePr>
          <p:nvPr>
            <p:ph idx="1"/>
            <p:extLst>
              <p:ext uri="{D42A27DB-BD31-4B8C-83A1-F6EECF244321}">
                <p14:modId xmlns:p14="http://schemas.microsoft.com/office/powerpoint/2010/main" val="949383293"/>
              </p:ext>
            </p:extLst>
          </p:nvPr>
        </p:nvGraphicFramePr>
        <p:xfrm>
          <a:off x="1096963" y="1846264"/>
          <a:ext cx="10058400" cy="4224801"/>
        </p:xfrm>
        <a:graphic>
          <a:graphicData uri="http://schemas.openxmlformats.org/drawingml/2006/table">
            <a:tbl>
              <a:tblPr firstRow="1" bandRow="1">
                <a:tableStyleId>{5C22544A-7EE6-4342-B048-85BDC9FD1C3A}</a:tableStyleId>
              </a:tblPr>
              <a:tblGrid>
                <a:gridCol w="5029200">
                  <a:extLst>
                    <a:ext uri="{9D8B030D-6E8A-4147-A177-3AD203B41FA5}">
                      <a16:colId xmlns:a16="http://schemas.microsoft.com/office/drawing/2014/main" val="1371890631"/>
                    </a:ext>
                  </a:extLst>
                </a:gridCol>
                <a:gridCol w="5029200">
                  <a:extLst>
                    <a:ext uri="{9D8B030D-6E8A-4147-A177-3AD203B41FA5}">
                      <a16:colId xmlns:a16="http://schemas.microsoft.com/office/drawing/2014/main" val="818813549"/>
                    </a:ext>
                  </a:extLst>
                </a:gridCol>
              </a:tblGrid>
              <a:tr h="801933">
                <a:tc>
                  <a:txBody>
                    <a:bodyPr/>
                    <a:lstStyle/>
                    <a:p>
                      <a:r>
                        <a:rPr lang="pt-BR" b="1" dirty="0">
                          <a:effectLst/>
                        </a:rPr>
                        <a:t>Teste Funcional (Black Box)</a:t>
                      </a:r>
                      <a:endParaRPr lang="pt-BR" dirty="0">
                        <a:effectLst/>
                      </a:endParaRPr>
                    </a:p>
                  </a:txBody>
                  <a:tcPr marL="95250" marR="95250" marT="0" marB="0" anchor="ctr"/>
                </a:tc>
                <a:tc>
                  <a:txBody>
                    <a:bodyPr/>
                    <a:lstStyle/>
                    <a:p>
                      <a:r>
                        <a:rPr lang="pt-BR" b="1">
                          <a:effectLst/>
                        </a:rPr>
                        <a:t>Teste Estrutural (White Box)</a:t>
                      </a:r>
                      <a:endParaRPr lang="pt-BR">
                        <a:effectLst/>
                      </a:endParaRPr>
                    </a:p>
                  </a:txBody>
                  <a:tcPr marL="95250" marR="95250" marT="0" marB="0" anchor="ctr"/>
                </a:tc>
                <a:extLst>
                  <a:ext uri="{0D108BD9-81ED-4DB2-BD59-A6C34878D82A}">
                    <a16:rowId xmlns:a16="http://schemas.microsoft.com/office/drawing/2014/main" val="2546867994"/>
                  </a:ext>
                </a:extLst>
              </a:tr>
              <a:tr h="570478">
                <a:tc>
                  <a:txBody>
                    <a:bodyPr/>
                    <a:lstStyle/>
                    <a:p>
                      <a:r>
                        <a:rPr lang="pt-BR" dirty="0">
                          <a:effectLst/>
                        </a:rPr>
                        <a:t>Regressão</a:t>
                      </a:r>
                    </a:p>
                  </a:txBody>
                  <a:tcPr marL="95250" marR="95250" marT="0" marB="0" anchor="ctr"/>
                </a:tc>
                <a:tc>
                  <a:txBody>
                    <a:bodyPr/>
                    <a:lstStyle/>
                    <a:p>
                      <a:r>
                        <a:rPr lang="pt-BR" dirty="0">
                          <a:effectLst/>
                        </a:rPr>
                        <a:t>Desempenho</a:t>
                      </a:r>
                    </a:p>
                  </a:txBody>
                  <a:tcPr marL="95250" marR="95250" marT="0" marB="0" anchor="ctr"/>
                </a:tc>
                <a:extLst>
                  <a:ext uri="{0D108BD9-81ED-4DB2-BD59-A6C34878D82A}">
                    <a16:rowId xmlns:a16="http://schemas.microsoft.com/office/drawing/2014/main" val="3367542472"/>
                  </a:ext>
                </a:extLst>
              </a:tr>
              <a:tr h="570478">
                <a:tc>
                  <a:txBody>
                    <a:bodyPr/>
                    <a:lstStyle/>
                    <a:p>
                      <a:r>
                        <a:rPr lang="pt-BR" dirty="0">
                          <a:effectLst/>
                        </a:rPr>
                        <a:t>Requisitos</a:t>
                      </a:r>
                    </a:p>
                  </a:txBody>
                  <a:tcPr marL="95250" marR="95250" marT="0" marB="0" anchor="ctr"/>
                </a:tc>
                <a:tc>
                  <a:txBody>
                    <a:bodyPr/>
                    <a:lstStyle/>
                    <a:p>
                      <a:r>
                        <a:rPr lang="pt-BR" dirty="0">
                          <a:effectLst/>
                        </a:rPr>
                        <a:t>Carga</a:t>
                      </a:r>
                    </a:p>
                  </a:txBody>
                  <a:tcPr marL="95250" marR="95250" marT="0" marB="0" anchor="ctr"/>
                </a:tc>
                <a:extLst>
                  <a:ext uri="{0D108BD9-81ED-4DB2-BD59-A6C34878D82A}">
                    <a16:rowId xmlns:a16="http://schemas.microsoft.com/office/drawing/2014/main" val="993462732"/>
                  </a:ext>
                </a:extLst>
              </a:tr>
              <a:tr h="570478">
                <a:tc>
                  <a:txBody>
                    <a:bodyPr/>
                    <a:lstStyle/>
                    <a:p>
                      <a:r>
                        <a:rPr lang="pt-BR" dirty="0">
                          <a:effectLst/>
                        </a:rPr>
                        <a:t>Controle</a:t>
                      </a:r>
                    </a:p>
                  </a:txBody>
                  <a:tcPr marL="95250" marR="95250" marT="0" marB="0" anchor="ctr"/>
                </a:tc>
                <a:tc>
                  <a:txBody>
                    <a:bodyPr/>
                    <a:lstStyle/>
                    <a:p>
                      <a:r>
                        <a:rPr lang="pt-BR" dirty="0">
                          <a:effectLst/>
                        </a:rPr>
                        <a:t>Stress</a:t>
                      </a:r>
                    </a:p>
                  </a:txBody>
                  <a:tcPr marL="95250" marR="95250" marT="0" marB="0" anchor="ctr"/>
                </a:tc>
                <a:extLst>
                  <a:ext uri="{0D108BD9-81ED-4DB2-BD59-A6C34878D82A}">
                    <a16:rowId xmlns:a16="http://schemas.microsoft.com/office/drawing/2014/main" val="416264856"/>
                  </a:ext>
                </a:extLst>
              </a:tr>
              <a:tr h="570478">
                <a:tc>
                  <a:txBody>
                    <a:bodyPr/>
                    <a:lstStyle/>
                    <a:p>
                      <a:r>
                        <a:rPr lang="pt-BR">
                          <a:effectLst/>
                        </a:rPr>
                        <a:t>Usabilidade</a:t>
                      </a:r>
                    </a:p>
                  </a:txBody>
                  <a:tcPr marL="95250" marR="95250" marT="0" marB="0" anchor="ctr"/>
                </a:tc>
                <a:tc>
                  <a:txBody>
                    <a:bodyPr/>
                    <a:lstStyle/>
                    <a:p>
                      <a:r>
                        <a:rPr lang="pt-BR" dirty="0">
                          <a:effectLst/>
                        </a:rPr>
                        <a:t>Conformidade</a:t>
                      </a:r>
                    </a:p>
                  </a:txBody>
                  <a:tcPr marL="95250" marR="95250" marT="0" marB="0" anchor="ctr"/>
                </a:tc>
                <a:extLst>
                  <a:ext uri="{0D108BD9-81ED-4DB2-BD59-A6C34878D82A}">
                    <a16:rowId xmlns:a16="http://schemas.microsoft.com/office/drawing/2014/main" val="4221572774"/>
                  </a:ext>
                </a:extLst>
              </a:tr>
              <a:tr h="570478">
                <a:tc>
                  <a:txBody>
                    <a:bodyPr/>
                    <a:lstStyle/>
                    <a:p>
                      <a:r>
                        <a:rPr lang="pt-BR">
                          <a:effectLst/>
                        </a:rPr>
                        <a:t>Aceitação</a:t>
                      </a:r>
                    </a:p>
                  </a:txBody>
                  <a:tcPr marL="95250" marR="95250" marT="0" marB="0" anchor="ctr"/>
                </a:tc>
                <a:tc>
                  <a:txBody>
                    <a:bodyPr/>
                    <a:lstStyle/>
                    <a:p>
                      <a:r>
                        <a:rPr lang="pt-BR" dirty="0">
                          <a:effectLst/>
                        </a:rPr>
                        <a:t>Contingência</a:t>
                      </a:r>
                    </a:p>
                  </a:txBody>
                  <a:tcPr marL="95250" marR="95250" marT="0" marB="0" anchor="ctr"/>
                </a:tc>
                <a:extLst>
                  <a:ext uri="{0D108BD9-81ED-4DB2-BD59-A6C34878D82A}">
                    <a16:rowId xmlns:a16="http://schemas.microsoft.com/office/drawing/2014/main" val="72704615"/>
                  </a:ext>
                </a:extLst>
              </a:tr>
              <a:tr h="570478">
                <a:tc>
                  <a:txBody>
                    <a:bodyPr/>
                    <a:lstStyle/>
                    <a:p>
                      <a:r>
                        <a:rPr lang="pt-BR">
                          <a:effectLst/>
                        </a:rPr>
                        <a:t>Integração</a:t>
                      </a:r>
                    </a:p>
                  </a:txBody>
                  <a:tcPr marL="95250" marR="95250" marT="0" marB="0" anchor="ctr"/>
                </a:tc>
                <a:tc>
                  <a:txBody>
                    <a:bodyPr/>
                    <a:lstStyle/>
                    <a:p>
                      <a:r>
                        <a:rPr lang="pt-BR" dirty="0">
                          <a:effectLst/>
                        </a:rPr>
                        <a:t>Segurança</a:t>
                      </a:r>
                    </a:p>
                  </a:txBody>
                  <a:tcPr marL="95250" marR="95250" marT="0" marB="0" anchor="ctr"/>
                </a:tc>
                <a:extLst>
                  <a:ext uri="{0D108BD9-81ED-4DB2-BD59-A6C34878D82A}">
                    <a16:rowId xmlns:a16="http://schemas.microsoft.com/office/drawing/2014/main" val="1453106034"/>
                  </a:ext>
                </a:extLst>
              </a:tr>
            </a:tbl>
          </a:graphicData>
        </a:graphic>
      </p:graphicFrame>
    </p:spTree>
    <p:extLst>
      <p:ext uri="{BB962C8B-B14F-4D97-AF65-F5344CB8AC3E}">
        <p14:creationId xmlns:p14="http://schemas.microsoft.com/office/powerpoint/2010/main" val="29913253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097280" y="1845733"/>
            <a:ext cx="10058400" cy="4424437"/>
          </a:xfrm>
        </p:spPr>
        <p:txBody>
          <a:bodyPr/>
          <a:lstStyle/>
          <a:p>
            <a:pPr algn="just"/>
            <a:r>
              <a:rPr lang="pt-BR" dirty="0"/>
              <a:t>O foco </a:t>
            </a:r>
            <a:r>
              <a:rPr lang="pt-BR" dirty="0" smtClean="0"/>
              <a:t>será </a:t>
            </a:r>
            <a:r>
              <a:rPr lang="pt-BR" dirty="0"/>
              <a:t>dado aos testes de Desempenho, Stress e Carga, da técnica de Teste Estrutural. Mas, antes de prosseguir, vamos tentar apresentar sucintamente os três tipos de teste, através de perguntas:</a:t>
            </a:r>
          </a:p>
          <a:p>
            <a:pPr algn="just"/>
            <a:r>
              <a:rPr lang="pt-BR" dirty="0"/>
              <a:t>• </a:t>
            </a:r>
            <a:r>
              <a:rPr lang="pt-BR" b="1" dirty="0"/>
              <a:t>Teste de Desempenho:</a:t>
            </a:r>
            <a:r>
              <a:rPr lang="pt-BR" dirty="0"/>
              <a:t> A aplicação suporta 1.000 transações por minuto com 1.000 usuários simultâneos?</a:t>
            </a:r>
          </a:p>
          <a:p>
            <a:pPr algn="just"/>
            <a:r>
              <a:rPr lang="pt-BR" dirty="0"/>
              <a:t>• </a:t>
            </a:r>
            <a:r>
              <a:rPr lang="pt-BR" b="1" dirty="0"/>
              <a:t>Teste de Carga:</a:t>
            </a:r>
            <a:r>
              <a:rPr lang="pt-BR" dirty="0"/>
              <a:t> Quantas transações serão suportadas por minuto quando aumentarmos os usuários simultâneos para 2.000, 3.000, 4.000</a:t>
            </a:r>
            <a:r>
              <a:rPr lang="pt-BR" dirty="0" smtClean="0"/>
              <a:t>?</a:t>
            </a:r>
          </a:p>
          <a:p>
            <a:pPr algn="just"/>
            <a:r>
              <a:rPr lang="pt-BR" dirty="0"/>
              <a:t>• </a:t>
            </a:r>
            <a:r>
              <a:rPr lang="pt-BR" b="1" dirty="0"/>
              <a:t>Teste de Stress: </a:t>
            </a:r>
            <a:r>
              <a:rPr lang="pt-BR" dirty="0"/>
              <a:t>Quantas transações por minuto solicitadas por 5.000, 6.000, 7.000 usuários simultâneos, serão suportadas pela aplicação sob condições não especificadas do software e até mesmo do próprio hardware?</a:t>
            </a:r>
            <a:endParaRPr lang="pt-BR" dirty="0"/>
          </a:p>
        </p:txBody>
      </p:sp>
    </p:spTree>
    <p:extLst>
      <p:ext uri="{BB962C8B-B14F-4D97-AF65-F5344CB8AC3E}">
        <p14:creationId xmlns:p14="http://schemas.microsoft.com/office/powerpoint/2010/main" val="223559253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O Proposito deste teste</a:t>
            </a:r>
            <a:endParaRPr lang="pt-BR" dirty="0"/>
          </a:p>
        </p:txBody>
      </p:sp>
      <p:sp>
        <p:nvSpPr>
          <p:cNvPr id="3" name="Espaço Reservado para Conteúdo 2"/>
          <p:cNvSpPr>
            <a:spLocks noGrp="1"/>
          </p:cNvSpPr>
          <p:nvPr>
            <p:ph idx="1"/>
          </p:nvPr>
        </p:nvSpPr>
        <p:spPr/>
        <p:txBody>
          <a:bodyPr>
            <a:normAutofit/>
          </a:bodyPr>
          <a:lstStyle/>
          <a:p>
            <a:pPr fontAlgn="base"/>
            <a:r>
              <a:rPr lang="pt-BR" dirty="0"/>
              <a:t>- Determinar a probabilidade que o sistema irá atender aos </a:t>
            </a:r>
            <a:r>
              <a:rPr lang="pt-BR" b="1" dirty="0" err="1"/>
              <a:t>SLA’s</a:t>
            </a:r>
            <a:r>
              <a:rPr lang="pt-BR" dirty="0"/>
              <a:t>(</a:t>
            </a:r>
            <a:r>
              <a:rPr lang="pt-BR" i="1" dirty="0"/>
              <a:t>Service </a:t>
            </a:r>
            <a:r>
              <a:rPr lang="pt-BR" i="1" dirty="0" err="1"/>
              <a:t>Level</a:t>
            </a:r>
            <a:r>
              <a:rPr lang="pt-BR" i="1" dirty="0"/>
              <a:t> </a:t>
            </a:r>
            <a:r>
              <a:rPr lang="pt-BR" i="1" dirty="0" err="1"/>
              <a:t>Agreement</a:t>
            </a:r>
            <a:r>
              <a:rPr lang="pt-BR" dirty="0"/>
              <a:t>) acordados;</a:t>
            </a:r>
          </a:p>
          <a:p>
            <a:pPr fontAlgn="base"/>
            <a:r>
              <a:rPr lang="pt-BR" dirty="0"/>
              <a:t>- Não mitiga o risco diretamente, mas identifica e quantifica o risco;</a:t>
            </a:r>
          </a:p>
          <a:p>
            <a:pPr fontAlgn="base"/>
            <a:r>
              <a:rPr lang="pt-BR" dirty="0"/>
              <a:t>- Determina a configuração mínima que permitirá o sistema atender os </a:t>
            </a:r>
            <a:r>
              <a:rPr lang="pt-BR" dirty="0" err="1"/>
              <a:t>SLA’s</a:t>
            </a:r>
            <a:r>
              <a:rPr lang="pt-BR" dirty="0"/>
              <a:t>;</a:t>
            </a:r>
          </a:p>
          <a:p>
            <a:pPr fontAlgn="base"/>
            <a:r>
              <a:rPr lang="pt-BR" dirty="0"/>
              <a:t>- Determinar tempos de resposta em </a:t>
            </a:r>
            <a:r>
              <a:rPr lang="pt-BR" i="1" dirty="0" err="1"/>
              <a:t>throughputs</a:t>
            </a:r>
            <a:r>
              <a:rPr lang="pt-BR" dirty="0"/>
              <a:t>;</a:t>
            </a:r>
          </a:p>
          <a:p>
            <a:pPr fontAlgn="base"/>
            <a:r>
              <a:rPr lang="pt-BR" dirty="0"/>
              <a:t>- Determinar gargalos(</a:t>
            </a:r>
            <a:r>
              <a:rPr lang="pt-BR" b="1" dirty="0" err="1"/>
              <a:t>bottlenecks</a:t>
            </a:r>
            <a:r>
              <a:rPr lang="pt-BR" dirty="0"/>
              <a:t>) no sistema;</a:t>
            </a:r>
          </a:p>
          <a:p>
            <a:pPr fontAlgn="base"/>
            <a:r>
              <a:rPr lang="pt-BR" dirty="0"/>
              <a:t>- Comparação de diferentes plataformas de hardware e O.S</a:t>
            </a:r>
            <a:r>
              <a:rPr lang="pt-BR" dirty="0" smtClean="0"/>
              <a:t>.</a:t>
            </a:r>
            <a:endParaRPr lang="pt-BR" dirty="0"/>
          </a:p>
        </p:txBody>
      </p:sp>
    </p:spTree>
    <p:extLst>
      <p:ext uri="{BB962C8B-B14F-4D97-AF65-F5344CB8AC3E}">
        <p14:creationId xmlns:p14="http://schemas.microsoft.com/office/powerpoint/2010/main" val="296777996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Benefícios</a:t>
            </a:r>
            <a:endParaRPr lang="pt-BR" dirty="0"/>
          </a:p>
        </p:txBody>
      </p:sp>
      <p:sp>
        <p:nvSpPr>
          <p:cNvPr id="3" name="Espaço Reservado para Conteúdo 2"/>
          <p:cNvSpPr>
            <a:spLocks noGrp="1"/>
          </p:cNvSpPr>
          <p:nvPr>
            <p:ph idx="1"/>
          </p:nvPr>
        </p:nvSpPr>
        <p:spPr/>
        <p:txBody>
          <a:bodyPr>
            <a:normAutofit/>
          </a:bodyPr>
          <a:lstStyle/>
          <a:p>
            <a:pPr fontAlgn="base"/>
            <a:r>
              <a:rPr lang="pt-BR" dirty="0"/>
              <a:t>- Melhoria da qualidade do ponto de vista do usuário;</a:t>
            </a:r>
          </a:p>
          <a:p>
            <a:pPr fontAlgn="base"/>
            <a:r>
              <a:rPr lang="pt-BR" dirty="0"/>
              <a:t>- Redução do custo de mudanças;</a:t>
            </a:r>
          </a:p>
          <a:p>
            <a:pPr fontAlgn="base"/>
            <a:r>
              <a:rPr lang="pt-BR" dirty="0"/>
              <a:t>- Redução dos custos de sistema;</a:t>
            </a:r>
          </a:p>
          <a:p>
            <a:pPr fontAlgn="base"/>
            <a:r>
              <a:rPr lang="pt-BR" dirty="0"/>
              <a:t>- Aumento dos lucros;</a:t>
            </a:r>
          </a:p>
          <a:p>
            <a:pPr fontAlgn="base"/>
            <a:r>
              <a:rPr lang="pt-BR" dirty="0"/>
              <a:t>- Identificação antecipada dos defeitos mais críticos da aplicação como arquitetura do sistema;</a:t>
            </a:r>
          </a:p>
          <a:p>
            <a:pPr fontAlgn="base"/>
            <a:r>
              <a:rPr lang="pt-BR" dirty="0"/>
              <a:t>- Satisfação do usuário final;</a:t>
            </a:r>
          </a:p>
          <a:p>
            <a:pPr fontAlgn="base"/>
            <a:r>
              <a:rPr lang="pt-BR" dirty="0"/>
              <a:t>- Clareza na utilização dos recursos;</a:t>
            </a:r>
          </a:p>
          <a:p>
            <a:pPr fontAlgn="base"/>
            <a:r>
              <a:rPr lang="pt-BR" dirty="0"/>
              <a:t>- Teste de Performance também remove muitos mitos associados aos usuários</a:t>
            </a:r>
            <a:r>
              <a:rPr lang="pt-BR" dirty="0" smtClean="0"/>
              <a:t>.</a:t>
            </a:r>
            <a:endParaRPr lang="pt-BR" dirty="0"/>
          </a:p>
        </p:txBody>
      </p:sp>
    </p:spTree>
    <p:extLst>
      <p:ext uri="{BB962C8B-B14F-4D97-AF65-F5344CB8AC3E}">
        <p14:creationId xmlns:p14="http://schemas.microsoft.com/office/powerpoint/2010/main" val="2722641672"/>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err="1"/>
              <a:t>JMeter</a:t>
            </a:r>
            <a:endParaRPr lang="pt-BR" dirty="0"/>
          </a:p>
        </p:txBody>
      </p:sp>
      <p:sp>
        <p:nvSpPr>
          <p:cNvPr id="3" name="Espaço Reservado para Conteúdo 2"/>
          <p:cNvSpPr>
            <a:spLocks noGrp="1"/>
          </p:cNvSpPr>
          <p:nvPr>
            <p:ph idx="1"/>
          </p:nvPr>
        </p:nvSpPr>
        <p:spPr/>
        <p:txBody>
          <a:bodyPr/>
          <a:lstStyle/>
          <a:p>
            <a:r>
              <a:rPr lang="pt-BR" dirty="0"/>
              <a:t>Quando falamos em teste de performance, sempre a primeira ferramenta que nos vem à cabeça é o </a:t>
            </a:r>
            <a:r>
              <a:rPr lang="pt-BR" dirty="0" err="1"/>
              <a:t>JMeter</a:t>
            </a:r>
            <a:r>
              <a:rPr lang="pt-BR" dirty="0"/>
              <a:t>, isso porque é um software que está há um tempo no mercado e tem vários projetos de sucesso relatados na comunidade. Foi criada em 2007 pela Apache Software e é a ferramenta mais utilizada para este seguimento. Pelo fato de ser gratuita e ter o código aberto, podemos desenvolver melhorias para atender melhor o projeto que iremos utilizá-la, como plug-ins para gerar outros relatórios além dos que a ferramenta já oferece</a:t>
            </a:r>
            <a:r>
              <a:rPr lang="pt-BR" dirty="0" smtClean="0"/>
              <a:t>.</a:t>
            </a:r>
          </a:p>
          <a:p>
            <a:r>
              <a:rPr lang="pt-BR" dirty="0" smtClean="0"/>
              <a:t> </a:t>
            </a:r>
            <a:r>
              <a:rPr lang="pt-BR" dirty="0"/>
              <a:t>A instalação do </a:t>
            </a:r>
            <a:r>
              <a:rPr lang="pt-BR" dirty="0" err="1"/>
              <a:t>JMeter</a:t>
            </a:r>
            <a:r>
              <a:rPr lang="pt-BR" dirty="0"/>
              <a:t> é bem simples. Seu download pode ser efetuado no site da Apache (ver seção </a:t>
            </a:r>
            <a:r>
              <a:rPr lang="pt-BR" b="1" dirty="0"/>
              <a:t>Links</a:t>
            </a:r>
            <a:r>
              <a:rPr lang="pt-BR" dirty="0"/>
              <a:t>). Basta fazer o download e ele estará pronto para uso. Para isso, basta apenas ter o Java 6 ou superior e executar o arquivo .</a:t>
            </a:r>
            <a:r>
              <a:rPr lang="pt-BR" dirty="0" err="1"/>
              <a:t>bat</a:t>
            </a:r>
            <a:r>
              <a:rPr lang="pt-BR" dirty="0"/>
              <a:t> que está no pacote baixado do site.</a:t>
            </a:r>
            <a:endParaRPr lang="pt-BR" dirty="0"/>
          </a:p>
        </p:txBody>
      </p:sp>
    </p:spTree>
    <p:extLst>
      <p:ext uri="{BB962C8B-B14F-4D97-AF65-F5344CB8AC3E}">
        <p14:creationId xmlns:p14="http://schemas.microsoft.com/office/powerpoint/2010/main" val="143144338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r>
              <a:rPr lang="pt-BR" dirty="0"/>
              <a:t>A ferramenta, apesar de ser gratuita, tem muitos recursos para atender ao projeto, como componentes:</a:t>
            </a:r>
          </a:p>
          <a:p>
            <a:pPr marL="182563" indent="-182563">
              <a:buFont typeface="Arial" panose="020B0604020202020204" pitchFamily="34" charset="0"/>
              <a:buChar char="•"/>
            </a:pPr>
            <a:r>
              <a:rPr lang="pt-BR" dirty="0"/>
              <a:t>que auxiliam na gestão dos scripts de teste e no controle de cenários aplicados, facilitando a manutenção dos mesmos;</a:t>
            </a:r>
          </a:p>
          <a:p>
            <a:pPr marL="182563" indent="-182563">
              <a:buFont typeface="Arial" panose="020B0604020202020204" pitchFamily="34" charset="0"/>
              <a:buChar char="•"/>
            </a:pPr>
            <a:r>
              <a:rPr lang="pt-BR" dirty="0"/>
              <a:t>para configurações de ambientes de testes para execução em servidores e vários terminais;</a:t>
            </a:r>
          </a:p>
          <a:p>
            <a:pPr marL="182563" indent="-182563">
              <a:buFont typeface="Arial" panose="020B0604020202020204" pitchFamily="34" charset="0"/>
              <a:buChar char="•"/>
            </a:pPr>
            <a:r>
              <a:rPr lang="pt-BR" dirty="0"/>
              <a:t>para auxiliar nas avaliações das respostas recebidas para as requisições enviadas aos servidores.</a:t>
            </a:r>
          </a:p>
          <a:p>
            <a:endParaRPr lang="pt-BR" dirty="0"/>
          </a:p>
        </p:txBody>
      </p:sp>
    </p:spTree>
    <p:extLst>
      <p:ext uri="{BB962C8B-B14F-4D97-AF65-F5344CB8AC3E}">
        <p14:creationId xmlns:p14="http://schemas.microsoft.com/office/powerpoint/2010/main" val="20492183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5047" y="1368845"/>
            <a:ext cx="9144000" cy="4321445"/>
          </a:xfrm>
          <a:prstGeom prst="rect">
            <a:avLst/>
          </a:prstGeom>
        </p:spPr>
      </p:pic>
      <p:pic>
        <p:nvPicPr>
          <p:cNvPr id="9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4645" y="312407"/>
            <a:ext cx="6343649" cy="419874"/>
          </a:xfrm>
          <a:prstGeom prst="rect">
            <a:avLst/>
          </a:prstGeom>
        </p:spPr>
      </p:pic>
      <p:sp>
        <p:nvSpPr>
          <p:cNvPr id="2" name="text 1"/>
          <p:cNvSpPr txBox="1"/>
          <p:nvPr/>
        </p:nvSpPr>
        <p:spPr>
          <a:xfrm>
            <a:off x="2411272" y="1943687"/>
            <a:ext cx="7657224" cy="318549"/>
          </a:xfrm>
          <a:prstGeom prst="rect">
            <a:avLst/>
          </a:prstGeom>
        </p:spPr>
        <p:txBody>
          <a:bodyPr vert="horz" wrap="none" lIns="0" tIns="0" rIns="0" bIns="0" rtlCol="0">
            <a:spAutoFit/>
          </a:bodyPr>
          <a:lstStyle/>
          <a:p>
            <a:r>
              <a:rPr sz="1320" spc="10" dirty="0">
                <a:solidFill>
                  <a:srgbClr val="2DA2BF"/>
                </a:solidFill>
                <a:latin typeface="Wingdings 3"/>
                <a:cs typeface="Wingdings 3"/>
              </a:rPr>
              <a:t> </a:t>
            </a:r>
            <a:r>
              <a:rPr sz="1970" spc="10" dirty="0">
                <a:latin typeface="Lucida Sans Unicode"/>
                <a:cs typeface="Lucida Sans Unicode"/>
              </a:rPr>
              <a:t>Extraído de Glenford J. Myers, </a:t>
            </a:r>
            <a:r>
              <a:rPr sz="2070" spc="10" dirty="0">
                <a:latin typeface="Lucida Sans Unicode"/>
                <a:cs typeface="Lucida Sans Unicode"/>
              </a:rPr>
              <a:t>The art of Software Testing</a:t>
            </a:r>
            <a:r>
              <a:rPr sz="1970" spc="10" dirty="0">
                <a:latin typeface="Lucida Sans Unicode"/>
                <a:cs typeface="Lucida Sans Unicode"/>
              </a:rPr>
              <a:t>,</a:t>
            </a:r>
            <a:endParaRPr sz="1900" dirty="0">
              <a:latin typeface="Lucida Sans Unicode"/>
              <a:cs typeface="Lucida Sans Unicode"/>
            </a:endParaRPr>
          </a:p>
        </p:txBody>
      </p:sp>
      <p:sp>
        <p:nvSpPr>
          <p:cNvPr id="3" name="text 1"/>
          <p:cNvSpPr txBox="1"/>
          <p:nvPr/>
        </p:nvSpPr>
        <p:spPr>
          <a:xfrm>
            <a:off x="2411273" y="2218006"/>
            <a:ext cx="7531549" cy="610936"/>
          </a:xfrm>
          <a:prstGeom prst="rect">
            <a:avLst/>
          </a:prstGeom>
        </p:spPr>
        <p:txBody>
          <a:bodyPr vert="horz" wrap="none" lIns="0" tIns="0" rIns="0" bIns="0" rtlCol="0">
            <a:spAutoFit/>
          </a:bodyPr>
          <a:lstStyle/>
          <a:p>
            <a:pPr marL="256032"/>
            <a:r>
              <a:rPr sz="2000" spc="10" dirty="0">
                <a:latin typeface="Lucida Sans Unicode"/>
                <a:cs typeface="Lucida Sans Unicode"/>
              </a:rPr>
              <a:t>Willey Interscience, 1979</a:t>
            </a:r>
            <a:endParaRPr sz="2000" dirty="0">
              <a:latin typeface="Lucida Sans Unicode"/>
              <a:cs typeface="Lucida Sans Unicode"/>
            </a:endParaRPr>
          </a:p>
          <a:p>
            <a:r>
              <a:rPr sz="1320" spc="10" dirty="0">
                <a:solidFill>
                  <a:srgbClr val="2DA2BF"/>
                </a:solidFill>
                <a:latin typeface="Wingdings 3"/>
                <a:cs typeface="Wingdings 3"/>
              </a:rPr>
              <a:t> </a:t>
            </a:r>
            <a:r>
              <a:rPr sz="1970" spc="10" dirty="0">
                <a:latin typeface="Lucida Sans Unicode"/>
                <a:cs typeface="Lucida Sans Unicode"/>
              </a:rPr>
              <a:t>Obviamente, um conjunto de casos de testes que satisfaça</a:t>
            </a:r>
            <a:endParaRPr sz="1900" dirty="0">
              <a:latin typeface="Lucida Sans Unicode"/>
              <a:cs typeface="Lucida Sans Unicode"/>
            </a:endParaRPr>
          </a:p>
        </p:txBody>
      </p:sp>
      <p:sp>
        <p:nvSpPr>
          <p:cNvPr id="4" name="text 1"/>
          <p:cNvSpPr txBox="1"/>
          <p:nvPr/>
        </p:nvSpPr>
        <p:spPr>
          <a:xfrm>
            <a:off x="2667305" y="2949192"/>
            <a:ext cx="7126951" cy="303160"/>
          </a:xfrm>
          <a:prstGeom prst="rect">
            <a:avLst/>
          </a:prstGeom>
        </p:spPr>
        <p:txBody>
          <a:bodyPr vert="horz" wrap="none" lIns="0" tIns="0" rIns="0" bIns="0" rtlCol="0">
            <a:spAutoFit/>
          </a:bodyPr>
          <a:lstStyle/>
          <a:p>
            <a:r>
              <a:rPr sz="1970" spc="10" dirty="0">
                <a:latin typeface="Lucida Sans Unicode"/>
                <a:cs typeface="Lucida Sans Unicode"/>
              </a:rPr>
              <a:t>as condições anteriores não garantem que todos os erros</a:t>
            </a:r>
            <a:endParaRPr sz="1900" dirty="0">
              <a:latin typeface="Lucida Sans Unicode"/>
              <a:cs typeface="Lucida Sans Unicode"/>
            </a:endParaRPr>
          </a:p>
        </p:txBody>
      </p:sp>
      <p:sp>
        <p:nvSpPr>
          <p:cNvPr id="5" name="text 1"/>
          <p:cNvSpPr txBox="1"/>
          <p:nvPr/>
        </p:nvSpPr>
        <p:spPr>
          <a:xfrm>
            <a:off x="2411273" y="3224100"/>
            <a:ext cx="3818033" cy="610936"/>
          </a:xfrm>
          <a:prstGeom prst="rect">
            <a:avLst/>
          </a:prstGeom>
        </p:spPr>
        <p:txBody>
          <a:bodyPr vert="horz" wrap="none" lIns="0" tIns="0" rIns="0" bIns="0" rtlCol="0">
            <a:spAutoFit/>
          </a:bodyPr>
          <a:lstStyle/>
          <a:p>
            <a:pPr marL="256032"/>
            <a:r>
              <a:rPr sz="1970" spc="10" dirty="0">
                <a:latin typeface="Lucida Sans Unicode"/>
                <a:cs typeface="Lucida Sans Unicode"/>
              </a:rPr>
              <a:t>possíveis foram encontrados</a:t>
            </a:r>
            <a:endParaRPr sz="1900">
              <a:latin typeface="Lucida Sans Unicode"/>
              <a:cs typeface="Lucida Sans Unicode"/>
            </a:endParaRPr>
          </a:p>
          <a:p>
            <a:r>
              <a:rPr sz="1350" spc="10" dirty="0">
                <a:solidFill>
                  <a:srgbClr val="2DA2BF"/>
                </a:solidFill>
                <a:latin typeface="Wingdings 3"/>
                <a:cs typeface="Wingdings 3"/>
              </a:rPr>
              <a:t> </a:t>
            </a:r>
            <a:r>
              <a:rPr sz="2000" spc="10" dirty="0">
                <a:latin typeface="Lucida Sans Unicode"/>
                <a:cs typeface="Lucida Sans Unicode"/>
              </a:rPr>
              <a:t>Como ponto de referência:</a:t>
            </a:r>
            <a:endParaRPr sz="2000">
              <a:latin typeface="Lucida Sans Unicode"/>
              <a:cs typeface="Lucida Sans Unicode"/>
            </a:endParaRPr>
          </a:p>
        </p:txBody>
      </p:sp>
      <p:sp>
        <p:nvSpPr>
          <p:cNvPr id="6" name="text 1"/>
          <p:cNvSpPr txBox="1"/>
          <p:nvPr/>
        </p:nvSpPr>
        <p:spPr>
          <a:xfrm>
            <a:off x="2694736" y="4003827"/>
            <a:ext cx="6560770" cy="267766"/>
          </a:xfrm>
          <a:prstGeom prst="rect">
            <a:avLst/>
          </a:prstGeom>
        </p:spPr>
        <p:txBody>
          <a:bodyPr vert="horz" wrap="none" lIns="0" tIns="0" rIns="0" bIns="0" rtlCol="0">
            <a:spAutoFit/>
          </a:bodyPr>
          <a:lstStyle/>
          <a:p>
            <a:r>
              <a:rPr sz="1740" spc="10" dirty="0">
                <a:solidFill>
                  <a:srgbClr val="2DA2BF"/>
                </a:solidFill>
                <a:latin typeface="Verdana"/>
                <a:cs typeface="Verdana"/>
              </a:rPr>
              <a:t>◦   </a:t>
            </a:r>
            <a:r>
              <a:rPr sz="1740" spc="10" dirty="0">
                <a:latin typeface="Lucida Sans Unicode"/>
                <a:cs typeface="Lucida Sans Unicode"/>
              </a:rPr>
              <a:t>Programadores altamente experientes obtêm, em média,</a:t>
            </a:r>
            <a:endParaRPr sz="1700">
              <a:latin typeface="Lucida Sans Unicode"/>
              <a:cs typeface="Lucida Sans Unicode"/>
            </a:endParaRPr>
          </a:p>
        </p:txBody>
      </p:sp>
      <p:sp>
        <p:nvSpPr>
          <p:cNvPr id="7" name="text 1"/>
          <p:cNvSpPr txBox="1"/>
          <p:nvPr/>
        </p:nvSpPr>
        <p:spPr>
          <a:xfrm>
            <a:off x="2923286" y="4250382"/>
            <a:ext cx="4017446" cy="276999"/>
          </a:xfrm>
          <a:prstGeom prst="rect">
            <a:avLst/>
          </a:prstGeom>
        </p:spPr>
        <p:txBody>
          <a:bodyPr vert="horz" wrap="none" lIns="0" tIns="0" rIns="0" bIns="0" rtlCol="0">
            <a:spAutoFit/>
          </a:bodyPr>
          <a:lstStyle/>
          <a:p>
            <a:r>
              <a:rPr spc="10" dirty="0">
                <a:latin typeface="Lucida Sans Unicode"/>
                <a:cs typeface="Lucida Sans Unicode"/>
              </a:rPr>
              <a:t>somente 7.8 pontos no total de 14.</a:t>
            </a:r>
            <a:endParaRPr>
              <a:latin typeface="Lucida Sans Unicode"/>
              <a:cs typeface="Lucida Sans Unicode"/>
            </a:endParaRPr>
          </a:p>
        </p:txBody>
      </p:sp>
      <p:sp>
        <p:nvSpPr>
          <p:cNvPr id="8" name="text 1"/>
          <p:cNvSpPr txBox="1"/>
          <p:nvPr/>
        </p:nvSpPr>
        <p:spPr>
          <a:xfrm>
            <a:off x="2411273" y="4660089"/>
            <a:ext cx="7728719" cy="303160"/>
          </a:xfrm>
          <a:prstGeom prst="rect">
            <a:avLst/>
          </a:prstGeom>
        </p:spPr>
        <p:txBody>
          <a:bodyPr vert="horz" wrap="none" lIns="0" tIns="0" rIns="0" bIns="0" rtlCol="0">
            <a:spAutoFit/>
          </a:bodyPr>
          <a:lstStyle/>
          <a:p>
            <a:r>
              <a:rPr sz="1320" spc="10" dirty="0">
                <a:solidFill>
                  <a:srgbClr val="2DA2BF"/>
                </a:solidFill>
                <a:latin typeface="Wingdings 3"/>
                <a:cs typeface="Wingdings 3"/>
              </a:rPr>
              <a:t> </a:t>
            </a:r>
            <a:r>
              <a:rPr sz="1970" spc="10" dirty="0">
                <a:latin typeface="Lucida Sans Unicode"/>
                <a:cs typeface="Lucida Sans Unicode"/>
              </a:rPr>
              <a:t>Mesmo o teste de um programa trivial como este não é uma</a:t>
            </a:r>
            <a:endParaRPr sz="1900" dirty="0">
              <a:latin typeface="Lucida Sans Unicode"/>
              <a:cs typeface="Lucida Sans Unicode"/>
            </a:endParaRPr>
          </a:p>
        </p:txBody>
      </p:sp>
      <p:sp>
        <p:nvSpPr>
          <p:cNvPr id="9" name="text 1"/>
          <p:cNvSpPr txBox="1"/>
          <p:nvPr/>
        </p:nvSpPr>
        <p:spPr>
          <a:xfrm>
            <a:off x="2667304" y="4934409"/>
            <a:ext cx="7252306" cy="303160"/>
          </a:xfrm>
          <a:prstGeom prst="rect">
            <a:avLst/>
          </a:prstGeom>
        </p:spPr>
        <p:txBody>
          <a:bodyPr vert="horz" wrap="none" lIns="0" tIns="0" rIns="0" bIns="0" rtlCol="0">
            <a:spAutoFit/>
          </a:bodyPr>
          <a:lstStyle/>
          <a:p>
            <a:r>
              <a:rPr sz="1970" spc="10" dirty="0">
                <a:latin typeface="Lucida Sans Unicode"/>
                <a:cs typeface="Lucida Sans Unicode"/>
              </a:rPr>
              <a:t>tarefa fácil, imagine a dificuldade em se testar um sistema</a:t>
            </a:r>
            <a:endParaRPr sz="1900">
              <a:latin typeface="Lucida Sans Unicode"/>
              <a:cs typeface="Lucida Sans Unicode"/>
            </a:endParaRPr>
          </a:p>
        </p:txBody>
      </p:sp>
      <p:sp>
        <p:nvSpPr>
          <p:cNvPr id="10" name="text 1"/>
          <p:cNvSpPr txBox="1"/>
          <p:nvPr/>
        </p:nvSpPr>
        <p:spPr>
          <a:xfrm>
            <a:off x="2667304" y="5208729"/>
            <a:ext cx="7079182" cy="303160"/>
          </a:xfrm>
          <a:prstGeom prst="rect">
            <a:avLst/>
          </a:prstGeom>
        </p:spPr>
        <p:txBody>
          <a:bodyPr vert="horz" wrap="none" lIns="0" tIns="0" rIns="0" bIns="0" rtlCol="0">
            <a:spAutoFit/>
          </a:bodyPr>
          <a:lstStyle/>
          <a:p>
            <a:r>
              <a:rPr sz="1970" spc="10" dirty="0">
                <a:latin typeface="Lucida Sans Unicode"/>
                <a:cs typeface="Lucida Sans Unicode"/>
              </a:rPr>
              <a:t>de controle aéreo com mais de 100.000 linhas de código</a:t>
            </a:r>
            <a:endParaRPr sz="1900">
              <a:latin typeface="Lucida Sans Unicode"/>
              <a:cs typeface="Lucida Sans Unicode"/>
            </a:endParaRPr>
          </a:p>
        </p:txBody>
      </p:sp>
      <p:pic>
        <p:nvPicPr>
          <p:cNvPr id="9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48606" y="4988205"/>
            <a:ext cx="1079712" cy="1047367"/>
          </a:xfrm>
          <a:prstGeom prst="rect">
            <a:avLst/>
          </a:prstGeom>
        </p:spPr>
      </p:pic>
    </p:spTree>
    <p:extLst>
      <p:ext uri="{BB962C8B-B14F-4D97-AF65-F5344CB8AC3E}">
        <p14:creationId xmlns:p14="http://schemas.microsoft.com/office/powerpoint/2010/main" val="41736685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r>
              <a:rPr lang="pt-BR" dirty="0"/>
              <a:t>Estes são os principais recursos da ferramenta e serão abordados de forma mais detalhada nos tópicos a seguir. Outros recursos que serão apresentados são:</a:t>
            </a:r>
          </a:p>
          <a:p>
            <a:pPr marL="268288" indent="-268288">
              <a:buFont typeface="Arial" panose="020B0604020202020204" pitchFamily="34" charset="0"/>
              <a:buChar char="•"/>
            </a:pPr>
            <a:r>
              <a:rPr lang="pt-BR" dirty="0"/>
              <a:t>os controles de gravação que são importantes no momento da gravação dos scripts, ajudando a economizar tempo no projeto;</a:t>
            </a:r>
          </a:p>
          <a:p>
            <a:pPr marL="268288" indent="-268288">
              <a:buFont typeface="Arial" panose="020B0604020202020204" pitchFamily="34" charset="0"/>
              <a:buChar char="•"/>
            </a:pPr>
            <a:r>
              <a:rPr lang="pt-BR" dirty="0"/>
              <a:t>o extrator de expressão regular que auxilia a coleta de dados dos resultados retornados para o </a:t>
            </a:r>
            <a:r>
              <a:rPr lang="pt-BR" dirty="0" err="1"/>
              <a:t>JMeter</a:t>
            </a:r>
            <a:r>
              <a:rPr lang="pt-BR" dirty="0"/>
              <a:t>, podendo assim realizar validações durante o teste;</a:t>
            </a:r>
          </a:p>
          <a:p>
            <a:pPr marL="268288" indent="-268288">
              <a:buFont typeface="Arial" panose="020B0604020202020204" pitchFamily="34" charset="0"/>
              <a:buChar char="•"/>
            </a:pPr>
            <a:r>
              <a:rPr lang="pt-BR" dirty="0"/>
              <a:t>como utilizar variáveis no script de teste para deixar o teste o mais próximo do cenário real do sistema e do seu dia a dia.</a:t>
            </a:r>
          </a:p>
          <a:p>
            <a:endParaRPr lang="pt-BR" dirty="0"/>
          </a:p>
        </p:txBody>
      </p:sp>
    </p:spTree>
    <p:extLst>
      <p:ext uri="{BB962C8B-B14F-4D97-AF65-F5344CB8AC3E}">
        <p14:creationId xmlns:p14="http://schemas.microsoft.com/office/powerpoint/2010/main" val="13249321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9144000" cy="5980669"/>
          </a:xfrm>
          <a:prstGeom prst="rect">
            <a:avLst/>
          </a:prstGeom>
        </p:spPr>
      </p:pic>
      <p:sp>
        <p:nvSpPr>
          <p:cNvPr id="2" name="text 1"/>
          <p:cNvSpPr txBox="1"/>
          <p:nvPr/>
        </p:nvSpPr>
        <p:spPr>
          <a:xfrm>
            <a:off x="2182368" y="1460904"/>
            <a:ext cx="8046434" cy="641714"/>
          </a:xfrm>
          <a:prstGeom prst="rect">
            <a:avLst/>
          </a:prstGeom>
        </p:spPr>
        <p:txBody>
          <a:bodyPr vert="horz" wrap="none" lIns="0" tIns="0" rIns="0" bIns="0" rtlCol="0">
            <a:spAutoFit/>
          </a:bodyPr>
          <a:lstStyle/>
          <a:p>
            <a:r>
              <a:rPr sz="1500" spc="10" dirty="0">
                <a:solidFill>
                  <a:srgbClr val="2DA2BF"/>
                </a:solidFill>
                <a:latin typeface="Wingdings 3"/>
                <a:cs typeface="Wingdings 3"/>
              </a:rPr>
              <a:t> </a:t>
            </a:r>
            <a:r>
              <a:rPr sz="2200" spc="10" dirty="0">
                <a:latin typeface="Lucida Sans Unicode"/>
                <a:cs typeface="Lucida Sans Unicode"/>
              </a:rPr>
              <a:t>Pontos a serem considerados :</a:t>
            </a:r>
            <a:endParaRPr sz="2200">
              <a:latin typeface="Lucida Sans Unicode"/>
              <a:cs typeface="Lucida Sans Unicode"/>
            </a:endParaRPr>
          </a:p>
          <a:p>
            <a:pPr marL="283768"/>
            <a:r>
              <a:rPr sz="1970" spc="10" dirty="0">
                <a:solidFill>
                  <a:srgbClr val="2DA2BF"/>
                </a:solidFill>
                <a:latin typeface="Verdana"/>
                <a:cs typeface="Verdana"/>
              </a:rPr>
              <a:t>◦   </a:t>
            </a:r>
            <a:r>
              <a:rPr sz="1970" spc="10" dirty="0">
                <a:latin typeface="Lucida Sans Unicode"/>
                <a:cs typeface="Lucida Sans Unicode"/>
              </a:rPr>
              <a:t>A atividade de teste é o processo de executar um programa</a:t>
            </a:r>
            <a:endParaRPr sz="1900">
              <a:latin typeface="Lucida Sans Unicode"/>
              <a:cs typeface="Lucida Sans Unicode"/>
            </a:endParaRPr>
          </a:p>
        </p:txBody>
      </p:sp>
      <p:sp>
        <p:nvSpPr>
          <p:cNvPr id="3" name="text 1"/>
          <p:cNvSpPr txBox="1"/>
          <p:nvPr/>
        </p:nvSpPr>
        <p:spPr>
          <a:xfrm>
            <a:off x="2466136" y="2144473"/>
            <a:ext cx="6973704" cy="610936"/>
          </a:xfrm>
          <a:prstGeom prst="rect">
            <a:avLst/>
          </a:prstGeom>
        </p:spPr>
        <p:txBody>
          <a:bodyPr vert="horz" wrap="none" lIns="0" tIns="0" rIns="0" bIns="0" rtlCol="0">
            <a:spAutoFit/>
          </a:bodyPr>
          <a:lstStyle/>
          <a:p>
            <a:pPr marL="228600"/>
            <a:r>
              <a:rPr sz="2000" spc="10" dirty="0">
                <a:latin typeface="Lucida Sans Unicode"/>
                <a:cs typeface="Lucida Sans Unicode"/>
              </a:rPr>
              <a:t>com a intenção de descobrir uma falha;</a:t>
            </a:r>
            <a:endParaRPr sz="2000">
              <a:latin typeface="Lucida Sans Unicode"/>
              <a:cs typeface="Lucida Sans Unicode"/>
            </a:endParaRPr>
          </a:p>
          <a:p>
            <a:r>
              <a:rPr sz="1970" spc="10" dirty="0">
                <a:solidFill>
                  <a:srgbClr val="2DA2BF"/>
                </a:solidFill>
                <a:latin typeface="Verdana"/>
                <a:cs typeface="Verdana"/>
              </a:rPr>
              <a:t>◦   </a:t>
            </a:r>
            <a:r>
              <a:rPr sz="1970" spc="10" dirty="0">
                <a:latin typeface="Lucida Sans Unicode"/>
                <a:cs typeface="Lucida Sans Unicode"/>
              </a:rPr>
              <a:t>Um bom caso de teste é aquele que tem uma elevada</a:t>
            </a:r>
            <a:endParaRPr sz="1900">
              <a:latin typeface="Lucida Sans Unicode"/>
              <a:cs typeface="Lucida Sans Unicode"/>
            </a:endParaRPr>
          </a:p>
        </p:txBody>
      </p:sp>
      <p:sp>
        <p:nvSpPr>
          <p:cNvPr id="4" name="text 1"/>
          <p:cNvSpPr txBox="1"/>
          <p:nvPr/>
        </p:nvSpPr>
        <p:spPr>
          <a:xfrm>
            <a:off x="2466137" y="2792554"/>
            <a:ext cx="7373493" cy="610936"/>
          </a:xfrm>
          <a:prstGeom prst="rect">
            <a:avLst/>
          </a:prstGeom>
        </p:spPr>
        <p:txBody>
          <a:bodyPr vert="horz" wrap="none" lIns="0" tIns="0" rIns="0" bIns="0" rtlCol="0">
            <a:spAutoFit/>
          </a:bodyPr>
          <a:lstStyle/>
          <a:p>
            <a:pPr marL="228600"/>
            <a:r>
              <a:rPr sz="1970" spc="10" dirty="0">
                <a:latin typeface="Lucida Sans Unicode"/>
                <a:cs typeface="Lucida Sans Unicode"/>
              </a:rPr>
              <a:t>probabilidade de revelar uma falha ainda não descoberta;</a:t>
            </a:r>
            <a:endParaRPr sz="1900">
              <a:latin typeface="Lucida Sans Unicode"/>
              <a:cs typeface="Lucida Sans Unicode"/>
            </a:endParaRPr>
          </a:p>
          <a:p>
            <a:r>
              <a:rPr sz="2000" spc="10" dirty="0">
                <a:solidFill>
                  <a:srgbClr val="2DA2BF"/>
                </a:solidFill>
                <a:latin typeface="Verdana"/>
                <a:cs typeface="Verdana"/>
              </a:rPr>
              <a:t>◦   </a:t>
            </a:r>
            <a:r>
              <a:rPr sz="2000" spc="10" dirty="0">
                <a:latin typeface="Lucida Sans Unicode"/>
                <a:cs typeface="Lucida Sans Unicode"/>
              </a:rPr>
              <a:t>Um teste bem-sucedido é aquele que revela uma falha</a:t>
            </a:r>
            <a:endParaRPr sz="2000">
              <a:latin typeface="Lucida Sans Unicode"/>
              <a:cs typeface="Lucida Sans Unicode"/>
            </a:endParaRPr>
          </a:p>
        </p:txBody>
      </p:sp>
      <p:sp>
        <p:nvSpPr>
          <p:cNvPr id="5" name="text 1"/>
          <p:cNvSpPr txBox="1"/>
          <p:nvPr/>
        </p:nvSpPr>
        <p:spPr>
          <a:xfrm>
            <a:off x="2182368" y="3440255"/>
            <a:ext cx="7679666" cy="646331"/>
          </a:xfrm>
          <a:prstGeom prst="rect">
            <a:avLst/>
          </a:prstGeom>
        </p:spPr>
        <p:txBody>
          <a:bodyPr vert="horz" wrap="none" lIns="0" tIns="0" rIns="0" bIns="0" rtlCol="0">
            <a:spAutoFit/>
          </a:bodyPr>
          <a:lstStyle/>
          <a:p>
            <a:pPr marL="512368"/>
            <a:r>
              <a:rPr sz="2000" spc="10" dirty="0">
                <a:latin typeface="Lucida Sans Unicode"/>
                <a:cs typeface="Lucida Sans Unicode"/>
              </a:rPr>
              <a:t>ainda não descoberta.</a:t>
            </a:r>
            <a:endParaRPr sz="2000">
              <a:latin typeface="Lucida Sans Unicode"/>
              <a:cs typeface="Lucida Sans Unicode"/>
            </a:endParaRPr>
          </a:p>
          <a:p>
            <a:r>
              <a:rPr sz="1500" spc="10" dirty="0">
                <a:solidFill>
                  <a:srgbClr val="2DA2BF"/>
                </a:solidFill>
                <a:latin typeface="Wingdings 3"/>
                <a:cs typeface="Wingdings 3"/>
              </a:rPr>
              <a:t> </a:t>
            </a:r>
            <a:r>
              <a:rPr sz="2200" spc="10" dirty="0">
                <a:latin typeface="Lucida Sans Unicode"/>
                <a:cs typeface="Lucida Sans Unicode"/>
              </a:rPr>
              <a:t>Em última instância o objetivo da atividade de teste é</a:t>
            </a:r>
            <a:endParaRPr sz="2200">
              <a:latin typeface="Lucida Sans Unicode"/>
              <a:cs typeface="Lucida Sans Unicode"/>
            </a:endParaRPr>
          </a:p>
        </p:txBody>
      </p:sp>
      <p:sp>
        <p:nvSpPr>
          <p:cNvPr id="6" name="text 1"/>
          <p:cNvSpPr txBox="1"/>
          <p:nvPr/>
        </p:nvSpPr>
        <p:spPr>
          <a:xfrm>
            <a:off x="2438704" y="4125491"/>
            <a:ext cx="6735498" cy="338554"/>
          </a:xfrm>
          <a:prstGeom prst="rect">
            <a:avLst/>
          </a:prstGeom>
        </p:spPr>
        <p:txBody>
          <a:bodyPr vert="horz" wrap="none" lIns="0" tIns="0" rIns="0" bIns="0" rtlCol="0">
            <a:spAutoFit/>
          </a:bodyPr>
          <a:lstStyle/>
          <a:p>
            <a:r>
              <a:rPr sz="2200" spc="10" dirty="0">
                <a:latin typeface="Lucida Sans Unicode"/>
                <a:cs typeface="Lucida Sans Unicode"/>
              </a:rPr>
              <a:t>projetar testes que descubram sistematicamente</a:t>
            </a:r>
            <a:endParaRPr sz="2200">
              <a:latin typeface="Lucida Sans Unicode"/>
              <a:cs typeface="Lucida Sans Unicode"/>
            </a:endParaRPr>
          </a:p>
        </p:txBody>
      </p:sp>
      <p:sp>
        <p:nvSpPr>
          <p:cNvPr id="7" name="text 1"/>
          <p:cNvSpPr txBox="1"/>
          <p:nvPr/>
        </p:nvSpPr>
        <p:spPr>
          <a:xfrm>
            <a:off x="2438705" y="4460771"/>
            <a:ext cx="7237559" cy="338554"/>
          </a:xfrm>
          <a:prstGeom prst="rect">
            <a:avLst/>
          </a:prstGeom>
        </p:spPr>
        <p:txBody>
          <a:bodyPr vert="horz" wrap="none" lIns="0" tIns="0" rIns="0" bIns="0" rtlCol="0">
            <a:spAutoFit/>
          </a:bodyPr>
          <a:lstStyle/>
          <a:p>
            <a:r>
              <a:rPr sz="2200" spc="10" dirty="0">
                <a:latin typeface="Lucida Sans Unicode"/>
                <a:cs typeface="Lucida Sans Unicode"/>
              </a:rPr>
              <a:t>diferentes classes de falhas com uma quantidade de</a:t>
            </a:r>
            <a:endParaRPr sz="2200">
              <a:latin typeface="Lucida Sans Unicode"/>
              <a:cs typeface="Lucida Sans Unicode"/>
            </a:endParaRPr>
          </a:p>
        </p:txBody>
      </p:sp>
      <p:sp>
        <p:nvSpPr>
          <p:cNvPr id="8" name="text 1"/>
          <p:cNvSpPr txBox="1"/>
          <p:nvPr/>
        </p:nvSpPr>
        <p:spPr>
          <a:xfrm>
            <a:off x="2438704" y="4796051"/>
            <a:ext cx="3616696" cy="338554"/>
          </a:xfrm>
          <a:prstGeom prst="rect">
            <a:avLst/>
          </a:prstGeom>
        </p:spPr>
        <p:txBody>
          <a:bodyPr vert="horz" wrap="none" lIns="0" tIns="0" rIns="0" bIns="0" rtlCol="0">
            <a:spAutoFit/>
          </a:bodyPr>
          <a:lstStyle/>
          <a:p>
            <a:r>
              <a:rPr sz="2200" spc="10" dirty="0">
                <a:latin typeface="Lucida Sans Unicode"/>
                <a:cs typeface="Lucida Sans Unicode"/>
              </a:rPr>
              <a:t>tempo e esforço mínimos.</a:t>
            </a:r>
            <a:endParaRPr sz="2200">
              <a:latin typeface="Lucida Sans Unicode"/>
              <a:cs typeface="Lucida Sans Unicode"/>
            </a:endParaRPr>
          </a:p>
        </p:txBody>
      </p:sp>
      <p:pic>
        <p:nvPicPr>
          <p:cNvPr id="9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688" y="562344"/>
            <a:ext cx="7700010" cy="552463"/>
          </a:xfrm>
          <a:prstGeom prst="rect">
            <a:avLst/>
          </a:prstGeom>
        </p:spPr>
      </p:pic>
    </p:spTree>
    <p:extLst>
      <p:ext uri="{BB962C8B-B14F-4D97-AF65-F5344CB8AC3E}">
        <p14:creationId xmlns:p14="http://schemas.microsoft.com/office/powerpoint/2010/main" val="27023543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74139" y="1056995"/>
            <a:ext cx="6651821"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solidFill>
                  <a:srgbClr val="DA1F28"/>
                </a:solidFill>
                <a:latin typeface="Lucida Sans Unicode"/>
                <a:cs typeface="Lucida Sans Unicode"/>
              </a:rPr>
              <a:t>Erro/Defeito </a:t>
            </a:r>
            <a:r>
              <a:rPr sz="2700" spc="10" dirty="0">
                <a:latin typeface="Lucida Sans Unicode"/>
                <a:cs typeface="Lucida Sans Unicode"/>
              </a:rPr>
              <a:t>- Engano cometido pelo</a:t>
            </a:r>
            <a:endParaRPr sz="2700">
              <a:latin typeface="Lucida Sans Unicode"/>
              <a:cs typeface="Lucida Sans Unicode"/>
            </a:endParaRPr>
          </a:p>
        </p:txBody>
      </p:sp>
      <p:sp>
        <p:nvSpPr>
          <p:cNvPr id="3" name="text 1"/>
          <p:cNvSpPr txBox="1"/>
          <p:nvPr/>
        </p:nvSpPr>
        <p:spPr>
          <a:xfrm>
            <a:off x="2174139" y="1426994"/>
            <a:ext cx="6413935" cy="830997"/>
          </a:xfrm>
          <a:prstGeom prst="rect">
            <a:avLst/>
          </a:prstGeom>
        </p:spPr>
        <p:txBody>
          <a:bodyPr vert="horz" wrap="none" lIns="0" tIns="0" rIns="0" bIns="0" rtlCol="0">
            <a:spAutoFit/>
          </a:bodyPr>
          <a:lstStyle/>
          <a:p>
            <a:pPr marL="256031"/>
            <a:r>
              <a:rPr sz="2700" spc="10" dirty="0">
                <a:latin typeface="Lucida Sans Unicode"/>
                <a:cs typeface="Lucida Sans Unicode"/>
              </a:rPr>
              <a:t>desenvolvedor</a:t>
            </a:r>
            <a:endParaRPr sz="2700" dirty="0">
              <a:latin typeface="Lucida Sans Unicode"/>
              <a:cs typeface="Lucida Sans Unicode"/>
            </a:endParaRPr>
          </a:p>
          <a:p>
            <a:r>
              <a:rPr sz="1850" spc="10" dirty="0">
                <a:solidFill>
                  <a:srgbClr val="2DA2BF"/>
                </a:solidFill>
                <a:latin typeface="Wingdings 3"/>
                <a:cs typeface="Wingdings 3"/>
              </a:rPr>
              <a:t> </a:t>
            </a:r>
            <a:r>
              <a:rPr sz="2700" spc="10" dirty="0">
                <a:solidFill>
                  <a:srgbClr val="DA1F28"/>
                </a:solidFill>
                <a:latin typeface="Lucida Sans Unicode"/>
                <a:cs typeface="Lucida Sans Unicode"/>
              </a:rPr>
              <a:t>Falha </a:t>
            </a:r>
            <a:r>
              <a:rPr sz="2700" spc="10" dirty="0">
                <a:latin typeface="Lucida Sans Unicode"/>
                <a:cs typeface="Lucida Sans Unicode"/>
              </a:rPr>
              <a:t>- Comportamento inesperado</a:t>
            </a:r>
            <a:endParaRPr sz="2700" dirty="0">
              <a:latin typeface="Lucida Sans Unicode"/>
              <a:cs typeface="Lucida Sans Unicode"/>
            </a:endParaRPr>
          </a:p>
        </p:txBody>
      </p:sp>
      <p:sp>
        <p:nvSpPr>
          <p:cNvPr id="4" name="text 1"/>
          <p:cNvSpPr txBox="1"/>
          <p:nvPr/>
        </p:nvSpPr>
        <p:spPr>
          <a:xfrm>
            <a:off x="2430170" y="2220188"/>
            <a:ext cx="7323480" cy="415498"/>
          </a:xfrm>
          <a:prstGeom prst="rect">
            <a:avLst/>
          </a:prstGeom>
        </p:spPr>
        <p:txBody>
          <a:bodyPr vert="horz" wrap="none" lIns="0" tIns="0" rIns="0" bIns="0" rtlCol="0">
            <a:spAutoFit/>
          </a:bodyPr>
          <a:lstStyle/>
          <a:p>
            <a:r>
              <a:rPr sz="2700" spc="10" dirty="0">
                <a:latin typeface="Lucida Sans Unicode"/>
                <a:cs typeface="Lucida Sans Unicode"/>
              </a:rPr>
              <a:t>ocasionado por um erro. ( sintoma do erro)</a:t>
            </a:r>
            <a:endParaRPr sz="2700">
              <a:latin typeface="Lucida Sans Unicode"/>
              <a:cs typeface="Lucida Sans Unicode"/>
            </a:endParaRPr>
          </a:p>
        </p:txBody>
      </p:sp>
      <p:sp>
        <p:nvSpPr>
          <p:cNvPr id="5" name="text 1"/>
          <p:cNvSpPr txBox="1"/>
          <p:nvPr/>
        </p:nvSpPr>
        <p:spPr>
          <a:xfrm>
            <a:off x="2174139" y="2640478"/>
            <a:ext cx="8142935"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solidFill>
                  <a:srgbClr val="DA1F28"/>
                </a:solidFill>
                <a:latin typeface="Lucida Sans Unicode"/>
                <a:cs typeface="Lucida Sans Unicode"/>
              </a:rPr>
              <a:t>Caso de teste </a:t>
            </a:r>
            <a:r>
              <a:rPr sz="2700" spc="10" dirty="0">
                <a:latin typeface="Lucida Sans Unicode"/>
                <a:cs typeface="Lucida Sans Unicode"/>
              </a:rPr>
              <a:t>- conjunto de dados de entrada</a:t>
            </a:r>
            <a:endParaRPr sz="2700">
              <a:latin typeface="Lucida Sans Unicode"/>
              <a:cs typeface="Lucida Sans Unicode"/>
            </a:endParaRPr>
          </a:p>
        </p:txBody>
      </p:sp>
      <p:sp>
        <p:nvSpPr>
          <p:cNvPr id="6" name="text 1"/>
          <p:cNvSpPr txBox="1"/>
          <p:nvPr/>
        </p:nvSpPr>
        <p:spPr>
          <a:xfrm>
            <a:off x="2430171" y="3011398"/>
            <a:ext cx="7141057" cy="415498"/>
          </a:xfrm>
          <a:prstGeom prst="rect">
            <a:avLst/>
          </a:prstGeom>
        </p:spPr>
        <p:txBody>
          <a:bodyPr vert="horz" wrap="none" lIns="0" tIns="0" rIns="0" bIns="0" rtlCol="0">
            <a:spAutoFit/>
          </a:bodyPr>
          <a:lstStyle/>
          <a:p>
            <a:r>
              <a:rPr sz="2700" spc="10" dirty="0">
                <a:latin typeface="Lucida Sans Unicode"/>
                <a:cs typeface="Lucida Sans Unicode"/>
              </a:rPr>
              <a:t>e conjunto de resultados esperados. Se os</a:t>
            </a:r>
            <a:endParaRPr sz="2700" dirty="0">
              <a:latin typeface="Lucida Sans Unicode"/>
              <a:cs typeface="Lucida Sans Unicode"/>
            </a:endParaRPr>
          </a:p>
        </p:txBody>
      </p:sp>
      <p:sp>
        <p:nvSpPr>
          <p:cNvPr id="7" name="text 1"/>
          <p:cNvSpPr txBox="1"/>
          <p:nvPr/>
        </p:nvSpPr>
        <p:spPr>
          <a:xfrm>
            <a:off x="2430170" y="3381730"/>
            <a:ext cx="7349448" cy="415498"/>
          </a:xfrm>
          <a:prstGeom prst="rect">
            <a:avLst/>
          </a:prstGeom>
        </p:spPr>
        <p:txBody>
          <a:bodyPr vert="horz" wrap="none" lIns="0" tIns="0" rIns="0" bIns="0" rtlCol="0">
            <a:spAutoFit/>
          </a:bodyPr>
          <a:lstStyle/>
          <a:p>
            <a:r>
              <a:rPr sz="2700" spc="10" dirty="0">
                <a:latin typeface="Lucida Sans Unicode"/>
                <a:cs typeface="Lucida Sans Unicode"/>
              </a:rPr>
              <a:t>resultados esperados não são encontrados,</a:t>
            </a:r>
            <a:endParaRPr sz="2700">
              <a:latin typeface="Lucida Sans Unicode"/>
              <a:cs typeface="Lucida Sans Unicode"/>
            </a:endParaRPr>
          </a:p>
        </p:txBody>
      </p:sp>
      <p:sp>
        <p:nvSpPr>
          <p:cNvPr id="8" name="text 1"/>
          <p:cNvSpPr txBox="1"/>
          <p:nvPr/>
        </p:nvSpPr>
        <p:spPr>
          <a:xfrm>
            <a:off x="2430170" y="3752062"/>
            <a:ext cx="5691302" cy="415498"/>
          </a:xfrm>
          <a:prstGeom prst="rect">
            <a:avLst/>
          </a:prstGeom>
        </p:spPr>
        <p:txBody>
          <a:bodyPr vert="horz" wrap="none" lIns="0" tIns="0" rIns="0" bIns="0" rtlCol="0">
            <a:spAutoFit/>
          </a:bodyPr>
          <a:lstStyle/>
          <a:p>
            <a:r>
              <a:rPr sz="2700" spc="10" dirty="0">
                <a:latin typeface="Lucida Sans Unicode"/>
                <a:cs typeface="Lucida Sans Unicode"/>
              </a:rPr>
              <a:t>então o teste detectou uma falha.</a:t>
            </a:r>
            <a:endParaRPr sz="2700">
              <a:latin typeface="Lucida Sans Unicode"/>
              <a:cs typeface="Lucida Sans Unicode"/>
            </a:endParaRPr>
          </a:p>
        </p:txBody>
      </p:sp>
      <p:sp>
        <p:nvSpPr>
          <p:cNvPr id="9" name="text 1"/>
          <p:cNvSpPr txBox="1"/>
          <p:nvPr/>
        </p:nvSpPr>
        <p:spPr>
          <a:xfrm>
            <a:off x="2174139" y="4172724"/>
            <a:ext cx="7829387"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solidFill>
                  <a:srgbClr val="DA1F28"/>
                </a:solidFill>
                <a:latin typeface="Lucida Sans Unicode"/>
                <a:cs typeface="Lucida Sans Unicode"/>
              </a:rPr>
              <a:t>Procedimento de teste </a:t>
            </a:r>
            <a:r>
              <a:rPr sz="2700" spc="10" dirty="0">
                <a:latin typeface="Lucida Sans Unicode"/>
                <a:cs typeface="Lucida Sans Unicode"/>
              </a:rPr>
              <a:t>– conjunto de passos</a:t>
            </a:r>
            <a:endParaRPr sz="2700">
              <a:latin typeface="Lucida Sans Unicode"/>
              <a:cs typeface="Lucida Sans Unicode"/>
            </a:endParaRPr>
          </a:p>
        </p:txBody>
      </p:sp>
      <p:sp>
        <p:nvSpPr>
          <p:cNvPr id="10" name="text 1"/>
          <p:cNvSpPr txBox="1"/>
          <p:nvPr/>
        </p:nvSpPr>
        <p:spPr>
          <a:xfrm>
            <a:off x="2174138" y="4543400"/>
            <a:ext cx="7510710" cy="830997"/>
          </a:xfrm>
          <a:prstGeom prst="rect">
            <a:avLst/>
          </a:prstGeom>
        </p:spPr>
        <p:txBody>
          <a:bodyPr vert="horz" wrap="none" lIns="0" tIns="0" rIns="0" bIns="0" rtlCol="0">
            <a:spAutoFit/>
          </a:bodyPr>
          <a:lstStyle/>
          <a:p>
            <a:pPr marL="256031"/>
            <a:r>
              <a:rPr sz="2700" spc="10" dirty="0">
                <a:latin typeface="Lucida Sans Unicode"/>
                <a:cs typeface="Lucida Sans Unicode"/>
              </a:rPr>
              <a:t>para executar o teste.</a:t>
            </a:r>
            <a:endParaRPr sz="2700">
              <a:latin typeface="Lucida Sans Unicode"/>
              <a:cs typeface="Lucida Sans Unicode"/>
            </a:endParaRPr>
          </a:p>
          <a:p>
            <a:r>
              <a:rPr sz="1850" spc="10" dirty="0">
                <a:solidFill>
                  <a:srgbClr val="2DA2BF"/>
                </a:solidFill>
                <a:latin typeface="Wingdings 3"/>
                <a:cs typeface="Wingdings 3"/>
              </a:rPr>
              <a:t> </a:t>
            </a:r>
            <a:r>
              <a:rPr sz="2700" spc="10" dirty="0">
                <a:solidFill>
                  <a:srgbClr val="DA1F28"/>
                </a:solidFill>
                <a:latin typeface="Lucida Sans Unicode"/>
                <a:cs typeface="Lucida Sans Unicode"/>
              </a:rPr>
              <a:t>Teste </a:t>
            </a:r>
            <a:r>
              <a:rPr sz="2700" spc="10" dirty="0">
                <a:latin typeface="Lucida Sans Unicode"/>
                <a:cs typeface="Lucida Sans Unicode"/>
              </a:rPr>
              <a:t>- é a execução de um caso de teste.</a:t>
            </a:r>
            <a:endParaRPr sz="2700">
              <a:latin typeface="Lucida Sans Unicode"/>
              <a:cs typeface="Lucida Sans Unicode"/>
            </a:endParaRPr>
          </a:p>
        </p:txBody>
      </p:sp>
      <p:sp>
        <p:nvSpPr>
          <p:cNvPr id="11" name="text 1"/>
          <p:cNvSpPr txBox="1"/>
          <p:nvPr/>
        </p:nvSpPr>
        <p:spPr>
          <a:xfrm>
            <a:off x="2430170" y="5335494"/>
            <a:ext cx="7730642" cy="415498"/>
          </a:xfrm>
          <a:prstGeom prst="rect">
            <a:avLst/>
          </a:prstGeom>
        </p:spPr>
        <p:txBody>
          <a:bodyPr vert="horz" wrap="none" lIns="0" tIns="0" rIns="0" bIns="0" rtlCol="0">
            <a:spAutoFit/>
          </a:bodyPr>
          <a:lstStyle/>
          <a:p>
            <a:r>
              <a:rPr sz="2700" spc="10" dirty="0">
                <a:latin typeface="Lucida Sans Unicode"/>
                <a:cs typeface="Lucida Sans Unicode"/>
              </a:rPr>
              <a:t>Tradicionalmente é formado por um conjunto</a:t>
            </a:r>
            <a:endParaRPr sz="2700">
              <a:latin typeface="Lucida Sans Unicode"/>
              <a:cs typeface="Lucida Sans Unicode"/>
            </a:endParaRPr>
          </a:p>
        </p:txBody>
      </p:sp>
      <p:sp>
        <p:nvSpPr>
          <p:cNvPr id="12" name="text 1"/>
          <p:cNvSpPr txBox="1"/>
          <p:nvPr/>
        </p:nvSpPr>
        <p:spPr>
          <a:xfrm>
            <a:off x="2430171" y="5706465"/>
            <a:ext cx="5811527" cy="415498"/>
          </a:xfrm>
          <a:prstGeom prst="rect">
            <a:avLst/>
          </a:prstGeom>
        </p:spPr>
        <p:txBody>
          <a:bodyPr vert="horz" wrap="none" lIns="0" tIns="0" rIns="0" bIns="0" rtlCol="0">
            <a:spAutoFit/>
          </a:bodyPr>
          <a:lstStyle/>
          <a:p>
            <a:r>
              <a:rPr sz="2700" spc="10" dirty="0">
                <a:latin typeface="Lucida Sans Unicode"/>
                <a:cs typeface="Lucida Sans Unicode"/>
              </a:rPr>
              <a:t>de passos e resultados esperados.</a:t>
            </a:r>
            <a:endParaRPr sz="2700">
              <a:latin typeface="Lucida Sans Unicode"/>
              <a:cs typeface="Lucida Sans Unicode"/>
            </a:endParaRPr>
          </a:p>
        </p:txBody>
      </p:sp>
      <p:pic>
        <p:nvPicPr>
          <p:cNvPr id="10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688" y="562356"/>
            <a:ext cx="2347722" cy="464058"/>
          </a:xfrm>
          <a:prstGeom prst="rect">
            <a:avLst/>
          </a:prstGeom>
        </p:spPr>
      </p:pic>
    </p:spTree>
    <p:extLst>
      <p:ext uri="{BB962C8B-B14F-4D97-AF65-F5344CB8AC3E}">
        <p14:creationId xmlns:p14="http://schemas.microsoft.com/office/powerpoint/2010/main" val="269975636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097" y="5944782"/>
            <a:ext cx="4941074" cy="913219"/>
          </a:xfrm>
          <a:prstGeom prst="rect">
            <a:avLst/>
          </a:prstGeom>
        </p:spPr>
      </p:pic>
      <p:pic>
        <p:nvPicPr>
          <p:cNvPr id="111"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688" y="562356"/>
            <a:ext cx="2347722" cy="464058"/>
          </a:xfrm>
          <a:prstGeom prst="rect">
            <a:avLst/>
          </a:prstGeom>
        </p:spPr>
      </p:pic>
      <p:pic>
        <p:nvPicPr>
          <p:cNvPr id="112"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68967" y="1447529"/>
            <a:ext cx="4655392" cy="4497253"/>
          </a:xfrm>
          <a:prstGeom prst="rect">
            <a:avLst/>
          </a:prstGeom>
        </p:spPr>
      </p:pic>
    </p:spTree>
    <p:extLst>
      <p:ext uri="{BB962C8B-B14F-4D97-AF65-F5344CB8AC3E}">
        <p14:creationId xmlns:p14="http://schemas.microsoft.com/office/powerpoint/2010/main" val="33101617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3097" y="5944782"/>
            <a:ext cx="4941074" cy="913219"/>
          </a:xfrm>
          <a:prstGeom prst="rect">
            <a:avLst/>
          </a:prstGeom>
        </p:spPr>
      </p:pic>
      <p:sp>
        <p:nvSpPr>
          <p:cNvPr id="2" name="text 1"/>
          <p:cNvSpPr txBox="1"/>
          <p:nvPr/>
        </p:nvSpPr>
        <p:spPr>
          <a:xfrm>
            <a:off x="2182369" y="1445616"/>
            <a:ext cx="5417509"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Testar é um estado de espírito</a:t>
            </a:r>
            <a:endParaRPr sz="2600">
              <a:latin typeface="Lucida Sans Unicode"/>
              <a:cs typeface="Lucida Sans Unicode"/>
            </a:endParaRPr>
          </a:p>
        </p:txBody>
      </p:sp>
      <p:sp>
        <p:nvSpPr>
          <p:cNvPr id="3" name="text 1"/>
          <p:cNvSpPr txBox="1"/>
          <p:nvPr/>
        </p:nvSpPr>
        <p:spPr>
          <a:xfrm>
            <a:off x="2466137" y="1905827"/>
            <a:ext cx="7600157"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“Se o nosso objetivo é mostrar a ausência de erros,</a:t>
            </a:r>
            <a:endParaRPr sz="2200">
              <a:latin typeface="Lucida Sans Unicode"/>
              <a:cs typeface="Lucida Sans Unicode"/>
            </a:endParaRPr>
          </a:p>
        </p:txBody>
      </p:sp>
      <p:sp>
        <p:nvSpPr>
          <p:cNvPr id="4" name="text 1"/>
          <p:cNvSpPr txBox="1"/>
          <p:nvPr/>
        </p:nvSpPr>
        <p:spPr>
          <a:xfrm>
            <a:off x="2694737" y="2256305"/>
            <a:ext cx="6665607" cy="349326"/>
          </a:xfrm>
          <a:prstGeom prst="rect">
            <a:avLst/>
          </a:prstGeom>
        </p:spPr>
        <p:txBody>
          <a:bodyPr vert="horz" wrap="none" lIns="0" tIns="0" rIns="0" bIns="0" rtlCol="0">
            <a:spAutoFit/>
          </a:bodyPr>
          <a:lstStyle/>
          <a:p>
            <a:r>
              <a:rPr sz="2270" spc="10" dirty="0">
                <a:latin typeface="Lucida Sans Unicode"/>
                <a:cs typeface="Lucida Sans Unicode"/>
              </a:rPr>
              <a:t>nós vamos encontrar poucos deles. Se o nosso</a:t>
            </a:r>
            <a:endParaRPr sz="2200">
              <a:latin typeface="Lucida Sans Unicode"/>
              <a:cs typeface="Lucida Sans Unicode"/>
            </a:endParaRPr>
          </a:p>
        </p:txBody>
      </p:sp>
      <p:sp>
        <p:nvSpPr>
          <p:cNvPr id="5" name="text 1"/>
          <p:cNvSpPr txBox="1"/>
          <p:nvPr/>
        </p:nvSpPr>
        <p:spPr>
          <a:xfrm>
            <a:off x="2694737" y="2607541"/>
            <a:ext cx="7209025" cy="349326"/>
          </a:xfrm>
          <a:prstGeom prst="rect">
            <a:avLst/>
          </a:prstGeom>
        </p:spPr>
        <p:txBody>
          <a:bodyPr vert="horz" wrap="none" lIns="0" tIns="0" rIns="0" bIns="0" rtlCol="0">
            <a:spAutoFit/>
          </a:bodyPr>
          <a:lstStyle/>
          <a:p>
            <a:r>
              <a:rPr sz="2270" spc="10" dirty="0">
                <a:latin typeface="Lucida Sans Unicode"/>
                <a:cs typeface="Lucida Sans Unicode"/>
              </a:rPr>
              <a:t>objetivo é mostrar a presença de erros, nós vamos</a:t>
            </a:r>
            <a:endParaRPr sz="2200">
              <a:latin typeface="Lucida Sans Unicode"/>
              <a:cs typeface="Lucida Sans Unicode"/>
            </a:endParaRPr>
          </a:p>
        </p:txBody>
      </p:sp>
      <p:sp>
        <p:nvSpPr>
          <p:cNvPr id="6" name="text 1"/>
          <p:cNvSpPr txBox="1"/>
          <p:nvPr/>
        </p:nvSpPr>
        <p:spPr>
          <a:xfrm>
            <a:off x="2182369" y="2957768"/>
            <a:ext cx="7629333" cy="964880"/>
          </a:xfrm>
          <a:prstGeom prst="rect">
            <a:avLst/>
          </a:prstGeom>
        </p:spPr>
        <p:txBody>
          <a:bodyPr vert="horz" wrap="none" lIns="0" tIns="0" rIns="0" bIns="0" rtlCol="0">
            <a:spAutoFit/>
          </a:bodyPr>
          <a:lstStyle/>
          <a:p>
            <a:pPr marL="512368"/>
            <a:r>
              <a:rPr sz="2300" spc="10" dirty="0">
                <a:latin typeface="Lucida Sans Unicode"/>
                <a:cs typeface="Lucida Sans Unicode"/>
              </a:rPr>
              <a:t>descobrir um grande número deles.”</a:t>
            </a:r>
            <a:endParaRPr sz="2300" dirty="0">
              <a:latin typeface="Lucida Sans Unicode"/>
              <a:cs typeface="Lucida Sans Unicode"/>
            </a:endParaRPr>
          </a:p>
          <a:p>
            <a:pPr marL="5377561"/>
            <a:r>
              <a:rPr sz="2000" spc="10" dirty="0">
                <a:latin typeface="Lucida Sans Unicode"/>
                <a:cs typeface="Lucida Sans Unicode"/>
              </a:rPr>
              <a:t>Myers - 1979</a:t>
            </a:r>
            <a:endParaRPr sz="2000" dirty="0">
              <a:latin typeface="Lucida Sans Unicode"/>
              <a:cs typeface="Lucida Sans Unicode"/>
            </a:endParaRPr>
          </a:p>
          <a:p>
            <a:r>
              <a:rPr sz="1320" spc="10" dirty="0">
                <a:solidFill>
                  <a:srgbClr val="2DA2BF"/>
                </a:solidFill>
                <a:latin typeface="Wingdings 3"/>
                <a:cs typeface="Wingdings 3"/>
              </a:rPr>
              <a:t> </a:t>
            </a:r>
            <a:r>
              <a:rPr sz="1970" spc="10" dirty="0">
                <a:latin typeface="Lucida Sans Unicode"/>
                <a:cs typeface="Lucida Sans Unicode"/>
              </a:rPr>
              <a:t>Desta forma não é interessante que desenvolvedores sejam</a:t>
            </a:r>
            <a:endParaRPr sz="1900" dirty="0">
              <a:latin typeface="Lucida Sans Unicode"/>
              <a:cs typeface="Lucida Sans Unicode"/>
            </a:endParaRPr>
          </a:p>
        </p:txBody>
      </p:sp>
      <p:sp>
        <p:nvSpPr>
          <p:cNvPr id="7" name="text 1"/>
          <p:cNvSpPr txBox="1"/>
          <p:nvPr/>
        </p:nvSpPr>
        <p:spPr>
          <a:xfrm>
            <a:off x="2438704" y="4062300"/>
            <a:ext cx="7703712" cy="303160"/>
          </a:xfrm>
          <a:prstGeom prst="rect">
            <a:avLst/>
          </a:prstGeom>
        </p:spPr>
        <p:txBody>
          <a:bodyPr vert="horz" wrap="none" lIns="0" tIns="0" rIns="0" bIns="0" rtlCol="0">
            <a:spAutoFit/>
          </a:bodyPr>
          <a:lstStyle/>
          <a:p>
            <a:r>
              <a:rPr sz="1970" spc="10" dirty="0">
                <a:latin typeface="Lucida Sans Unicode"/>
                <a:cs typeface="Lucida Sans Unicode"/>
              </a:rPr>
              <a:t>os únicos responsáveis pelos testes de seus códigos, eles têm</a:t>
            </a:r>
            <a:endParaRPr sz="1900" dirty="0">
              <a:latin typeface="Lucida Sans Unicode"/>
              <a:cs typeface="Lucida Sans Unicode"/>
            </a:endParaRPr>
          </a:p>
        </p:txBody>
      </p:sp>
      <p:sp>
        <p:nvSpPr>
          <p:cNvPr id="8" name="text 1"/>
          <p:cNvSpPr txBox="1"/>
          <p:nvPr/>
        </p:nvSpPr>
        <p:spPr>
          <a:xfrm>
            <a:off x="2438705" y="4366846"/>
            <a:ext cx="5096267" cy="303160"/>
          </a:xfrm>
          <a:prstGeom prst="rect">
            <a:avLst/>
          </a:prstGeom>
        </p:spPr>
        <p:txBody>
          <a:bodyPr vert="horz" wrap="none" lIns="0" tIns="0" rIns="0" bIns="0" rtlCol="0">
            <a:spAutoFit/>
          </a:bodyPr>
          <a:lstStyle/>
          <a:p>
            <a:r>
              <a:rPr sz="1970" spc="10" dirty="0">
                <a:latin typeface="Lucida Sans Unicode"/>
                <a:cs typeface="Lucida Sans Unicode"/>
              </a:rPr>
              <a:t>um envolvimento “afetivo” com o código.</a:t>
            </a:r>
            <a:endParaRPr sz="1900">
              <a:latin typeface="Lucida Sans Unicode"/>
              <a:cs typeface="Lucida Sans Unicode"/>
            </a:endParaRPr>
          </a:p>
        </p:txBody>
      </p:sp>
      <p:pic>
        <p:nvPicPr>
          <p:cNvPr id="11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688" y="568439"/>
            <a:ext cx="3672078" cy="557034"/>
          </a:xfrm>
          <a:prstGeom prst="rect">
            <a:avLst/>
          </a:prstGeom>
        </p:spPr>
      </p:pic>
    </p:spTree>
    <p:extLst>
      <p:ext uri="{BB962C8B-B14F-4D97-AF65-F5344CB8AC3E}">
        <p14:creationId xmlns:p14="http://schemas.microsoft.com/office/powerpoint/2010/main" val="3645398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6"/>
            <a:ext cx="4603183" cy="2899255"/>
          </a:xfrm>
          <a:prstGeom prst="rect">
            <a:avLst/>
          </a:prstGeom>
        </p:spPr>
        <p:txBody>
          <a:bodyPr vert="horz" wrap="none" lIns="0" tIns="0" rIns="0" bIns="0" rtlCol="0">
            <a:spAutoFit/>
          </a:bodyPr>
          <a:lstStyle/>
          <a:p>
            <a:r>
              <a:rPr sz="1790" spc="10" dirty="0">
                <a:latin typeface="Wingdings 3"/>
                <a:cs typeface="Wingdings 3"/>
              </a:rPr>
              <a:t> </a:t>
            </a:r>
            <a:r>
              <a:rPr sz="2640" spc="10" dirty="0">
                <a:latin typeface="Lucida Sans Unicode"/>
                <a:cs typeface="Lucida Sans Unicode"/>
              </a:rPr>
              <a:t>O que é teste de software</a:t>
            </a:r>
            <a:endParaRPr sz="2600" dirty="0">
              <a:latin typeface="Lucida Sans Unicode"/>
              <a:cs typeface="Lucida Sans Unicode"/>
            </a:endParaRPr>
          </a:p>
          <a:p>
            <a:r>
              <a:rPr sz="1850" spc="10" dirty="0">
                <a:latin typeface="Wingdings 3"/>
                <a:cs typeface="Wingdings 3"/>
              </a:rPr>
              <a:t> </a:t>
            </a:r>
            <a:r>
              <a:rPr sz="2700" spc="10" dirty="0">
                <a:latin typeface="Lucida Sans Unicode"/>
                <a:cs typeface="Lucida Sans Unicode"/>
              </a:rPr>
              <a:t>Classificações</a:t>
            </a:r>
            <a:endParaRPr sz="2700" dirty="0">
              <a:latin typeface="Lucida Sans Unicode"/>
              <a:cs typeface="Lucida Sans Unicode"/>
            </a:endParaRPr>
          </a:p>
          <a:p>
            <a:r>
              <a:rPr sz="1850" spc="10" dirty="0">
                <a:latin typeface="Wingdings 3"/>
                <a:cs typeface="Wingdings 3"/>
              </a:rPr>
              <a:t> </a:t>
            </a:r>
            <a:r>
              <a:rPr sz="2700" spc="10" dirty="0">
                <a:latin typeface="Lucida Sans Unicode"/>
                <a:cs typeface="Lucida Sans Unicode"/>
              </a:rPr>
              <a:t>Técnicas de teste</a:t>
            </a:r>
            <a:endParaRPr sz="2700" dirty="0">
              <a:latin typeface="Lucida Sans Unicode"/>
              <a:cs typeface="Lucida Sans Unicode"/>
            </a:endParaRPr>
          </a:p>
          <a:p>
            <a:r>
              <a:rPr sz="1850" spc="10" dirty="0">
                <a:latin typeface="Wingdings 3"/>
                <a:cs typeface="Wingdings 3"/>
              </a:rPr>
              <a:t> </a:t>
            </a:r>
            <a:r>
              <a:rPr sz="2700" spc="10" dirty="0">
                <a:latin typeface="Lucida Sans Unicode"/>
                <a:cs typeface="Lucida Sans Unicode"/>
              </a:rPr>
              <a:t>Planejamento de testes</a:t>
            </a:r>
            <a:endParaRPr sz="2700" dirty="0">
              <a:latin typeface="Lucida Sans Unicode"/>
              <a:cs typeface="Lucida Sans Unicode"/>
            </a:endParaRPr>
          </a:p>
          <a:p>
            <a:r>
              <a:rPr sz="1850" spc="10" dirty="0">
                <a:latin typeface="Wingdings 3"/>
                <a:cs typeface="Wingdings 3"/>
              </a:rPr>
              <a:t> </a:t>
            </a:r>
            <a:r>
              <a:rPr sz="2700" spc="10" dirty="0">
                <a:latin typeface="Lucida Sans Unicode"/>
                <a:cs typeface="Lucida Sans Unicode"/>
              </a:rPr>
              <a:t>Especificação de testes</a:t>
            </a:r>
            <a:endParaRPr sz="2700" dirty="0">
              <a:latin typeface="Lucida Sans Unicode"/>
              <a:cs typeface="Lucida Sans Unicode"/>
            </a:endParaRPr>
          </a:p>
          <a:p>
            <a:r>
              <a:rPr sz="1850" spc="10" dirty="0">
                <a:latin typeface="Wingdings 3"/>
                <a:cs typeface="Wingdings 3"/>
              </a:rPr>
              <a:t> </a:t>
            </a:r>
            <a:r>
              <a:rPr sz="2700" spc="10" dirty="0" err="1" smtClean="0">
                <a:latin typeface="Lucida Sans Unicode"/>
                <a:cs typeface="Lucida Sans Unicode"/>
              </a:rPr>
              <a:t>Exercício</a:t>
            </a:r>
            <a:r>
              <a:rPr lang="pt-BR" sz="2700" spc="10" dirty="0">
                <a:latin typeface="Lucida Sans Unicode"/>
                <a:cs typeface="Lucida Sans Unicode"/>
              </a:rPr>
              <a:t>s</a:t>
            </a:r>
            <a:endParaRPr sz="2700" dirty="0">
              <a:latin typeface="Lucida Sans Unicode"/>
              <a:cs typeface="Lucida Sans Unicode"/>
            </a:endParaRPr>
          </a:p>
          <a:p>
            <a:r>
              <a:rPr sz="1850" spc="10" dirty="0">
                <a:latin typeface="Wingdings 3"/>
                <a:cs typeface="Wingdings 3"/>
              </a:rPr>
              <a:t> </a:t>
            </a:r>
            <a:r>
              <a:rPr sz="2700" spc="10" dirty="0">
                <a:latin typeface="Lucida Sans Unicode"/>
                <a:cs typeface="Lucida Sans Unicode"/>
              </a:rPr>
              <a:t>Métricas para testes</a:t>
            </a:r>
            <a:endParaRPr sz="2700" dirty="0">
              <a:latin typeface="Lucida Sans Unicode"/>
              <a:cs typeface="Lucida Sans Unicode"/>
            </a:endParaRPr>
          </a:p>
        </p:txBody>
      </p:sp>
      <p:pic>
        <p:nvPicPr>
          <p:cNvPr id="1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164" y="562356"/>
            <a:ext cx="2062734" cy="464058"/>
          </a:xfrm>
          <a:prstGeom prst="rect">
            <a:avLst/>
          </a:prstGeom>
        </p:spPr>
      </p:pic>
    </p:spTree>
    <p:extLst>
      <p:ext uri="{BB962C8B-B14F-4D97-AF65-F5344CB8AC3E}">
        <p14:creationId xmlns:p14="http://schemas.microsoft.com/office/powerpoint/2010/main" val="19750158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Classificação</a:t>
            </a:r>
            <a:endParaRPr lang="pt-BR" dirty="0"/>
          </a:p>
        </p:txBody>
      </p:sp>
      <p:sp>
        <p:nvSpPr>
          <p:cNvPr id="3" name="Espaço Reservado para Conteúdo 2"/>
          <p:cNvSpPr>
            <a:spLocks noGrp="1"/>
          </p:cNvSpPr>
          <p:nvPr>
            <p:ph idx="1"/>
          </p:nvPr>
        </p:nvSpPr>
        <p:spPr/>
        <p:txBody>
          <a:bodyPr/>
          <a:lstStyle/>
          <a:p>
            <a:r>
              <a:rPr lang="pt-BR" dirty="0"/>
              <a:t>O problema é que o Teste, uma área relativamente nova, ainda encara muitas barreiras. Isto se dá, às vezes, em função dos recursos humanos e financeiros reduzidos, outras, por causa do tempo e dos prazos limitados dos projetos, sem contar que existem situações em que o Teste é simplesmente deixado de fora do escopo do projeto por puro desconhecimento de causa ou até mesmo despreparo dos gestores envolvidos.</a:t>
            </a:r>
          </a:p>
          <a:p>
            <a:r>
              <a:rPr lang="pt-BR" dirty="0"/>
              <a:t>O que ocorre é que nos dias de hoje não dá mais para deixar o Teste como uma atividade irrelevante. É sabido que não é viável realizar uma centena de tipos de testes para garantir a qualidade de um software, mas que tal começar devagar, adicionando novos testes gradativamente, para que aos poucos essa atividade possa conquistar o seu devido espaço na empresa e a confiança do cliente?</a:t>
            </a:r>
          </a:p>
          <a:p>
            <a:endParaRPr lang="pt-BR" dirty="0"/>
          </a:p>
        </p:txBody>
      </p:sp>
    </p:spTree>
    <p:extLst>
      <p:ext uri="{BB962C8B-B14F-4D97-AF65-F5344CB8AC3E}">
        <p14:creationId xmlns:p14="http://schemas.microsoft.com/office/powerpoint/2010/main" val="18180140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8" y="1445615"/>
            <a:ext cx="7800212"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Podem ser classificados de diversas formas,</a:t>
            </a:r>
            <a:endParaRPr sz="2700">
              <a:latin typeface="Lucida Sans Unicode"/>
              <a:cs typeface="Lucida Sans Unicode"/>
            </a:endParaRPr>
          </a:p>
        </p:txBody>
      </p:sp>
      <p:sp>
        <p:nvSpPr>
          <p:cNvPr id="3" name="text 1"/>
          <p:cNvSpPr txBox="1"/>
          <p:nvPr/>
        </p:nvSpPr>
        <p:spPr>
          <a:xfrm>
            <a:off x="2438705" y="1857095"/>
            <a:ext cx="7691529" cy="415498"/>
          </a:xfrm>
          <a:prstGeom prst="rect">
            <a:avLst/>
          </a:prstGeom>
        </p:spPr>
        <p:txBody>
          <a:bodyPr vert="horz" wrap="none" lIns="0" tIns="0" rIns="0" bIns="0" rtlCol="0">
            <a:spAutoFit/>
          </a:bodyPr>
          <a:lstStyle/>
          <a:p>
            <a:r>
              <a:rPr sz="2700" spc="10" dirty="0">
                <a:latin typeface="Lucida Sans Unicode"/>
                <a:cs typeface="Lucida Sans Unicode"/>
              </a:rPr>
              <a:t>dependendo da característica sendo avaliada:</a:t>
            </a:r>
            <a:endParaRPr sz="2700">
              <a:latin typeface="Lucida Sans Unicode"/>
              <a:cs typeface="Lucida Sans Unicode"/>
            </a:endParaRPr>
          </a:p>
        </p:txBody>
      </p:sp>
      <p:sp>
        <p:nvSpPr>
          <p:cNvPr id="4" name="text 1"/>
          <p:cNvSpPr txBox="1"/>
          <p:nvPr/>
        </p:nvSpPr>
        <p:spPr>
          <a:xfrm>
            <a:off x="2466137" y="2317266"/>
            <a:ext cx="4511491" cy="1765099"/>
          </a:xfrm>
          <a:prstGeom prst="rect">
            <a:avLst/>
          </a:prstGeom>
        </p:spPr>
        <p:txBody>
          <a:bodyPr vert="horz" wrap="none" lIns="0" tIns="0" rIns="0" bIns="0" rtlCol="0">
            <a:spAutoFit/>
          </a:bodyPr>
          <a:lstStyle/>
          <a:p>
            <a:r>
              <a:rPr sz="2300" spc="10" dirty="0">
                <a:solidFill>
                  <a:srgbClr val="2DA2BF"/>
                </a:solidFill>
                <a:latin typeface="Verdana"/>
                <a:cs typeface="Verdana"/>
              </a:rPr>
              <a:t>◦  </a:t>
            </a:r>
            <a:r>
              <a:rPr sz="2300" spc="10" dirty="0">
                <a:latin typeface="Lucida Sans Unicode"/>
                <a:cs typeface="Lucida Sans Unicode"/>
              </a:rPr>
              <a:t>Alvo do teste</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Objetivo do teste</a:t>
            </a:r>
            <a:endParaRPr sz="2300">
              <a:latin typeface="Lucida Sans Unicode"/>
              <a:cs typeface="Lucida Sans Unicode"/>
            </a:endParaRPr>
          </a:p>
          <a:p>
            <a:r>
              <a:rPr sz="2270" spc="10" dirty="0">
                <a:solidFill>
                  <a:srgbClr val="2DA2BF"/>
                </a:solidFill>
                <a:latin typeface="Verdana"/>
                <a:cs typeface="Verdana"/>
              </a:rPr>
              <a:t>◦  </a:t>
            </a:r>
            <a:r>
              <a:rPr sz="2270" spc="10" dirty="0">
                <a:latin typeface="Lucida Sans Unicode"/>
                <a:cs typeface="Lucida Sans Unicode"/>
              </a:rPr>
              <a:t>Visibilidade ao item sob teste</a:t>
            </a:r>
            <a:endParaRPr sz="22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Formalismo</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Automação</a:t>
            </a:r>
            <a:endParaRPr sz="2300">
              <a:latin typeface="Lucida Sans Unicode"/>
              <a:cs typeface="Lucida Sans Unicode"/>
            </a:endParaRPr>
          </a:p>
        </p:txBody>
      </p:sp>
      <p:pic>
        <p:nvPicPr>
          <p:cNvPr id="13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52" y="568439"/>
            <a:ext cx="3992118" cy="546366"/>
          </a:xfrm>
          <a:prstGeom prst="rect">
            <a:avLst/>
          </a:prstGeom>
        </p:spPr>
      </p:pic>
    </p:spTree>
    <p:extLst>
      <p:ext uri="{BB962C8B-B14F-4D97-AF65-F5344CB8AC3E}">
        <p14:creationId xmlns:p14="http://schemas.microsoft.com/office/powerpoint/2010/main" val="4825742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3382657"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Teste de unidade:</a:t>
            </a:r>
            <a:endParaRPr sz="2700">
              <a:latin typeface="Lucida Sans Unicode"/>
              <a:cs typeface="Lucida Sans Unicode"/>
            </a:endParaRPr>
          </a:p>
        </p:txBody>
      </p:sp>
      <p:sp>
        <p:nvSpPr>
          <p:cNvPr id="3" name="text 1"/>
          <p:cNvSpPr txBox="1"/>
          <p:nvPr/>
        </p:nvSpPr>
        <p:spPr>
          <a:xfrm>
            <a:off x="2466137" y="1906119"/>
            <a:ext cx="6784871"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Teste individual de unidades ou conjuntos de</a:t>
            </a:r>
            <a:endParaRPr sz="2200">
              <a:latin typeface="Lucida Sans Unicode"/>
              <a:cs typeface="Lucida Sans Unicode"/>
            </a:endParaRPr>
          </a:p>
        </p:txBody>
      </p:sp>
      <p:sp>
        <p:nvSpPr>
          <p:cNvPr id="4" name="text 1"/>
          <p:cNvSpPr txBox="1"/>
          <p:nvPr/>
        </p:nvSpPr>
        <p:spPr>
          <a:xfrm>
            <a:off x="2694736" y="2256306"/>
            <a:ext cx="1406154" cy="353943"/>
          </a:xfrm>
          <a:prstGeom prst="rect">
            <a:avLst/>
          </a:prstGeom>
        </p:spPr>
        <p:txBody>
          <a:bodyPr vert="horz" wrap="none" lIns="0" tIns="0" rIns="0" bIns="0" rtlCol="0">
            <a:spAutoFit/>
          </a:bodyPr>
          <a:lstStyle/>
          <a:p>
            <a:r>
              <a:rPr sz="2300" spc="10" dirty="0">
                <a:latin typeface="Lucida Sans Unicode"/>
                <a:cs typeface="Lucida Sans Unicode"/>
              </a:rPr>
              <a:t>unidades.</a:t>
            </a:r>
            <a:endParaRPr sz="2300">
              <a:latin typeface="Lucida Sans Unicode"/>
              <a:cs typeface="Lucida Sans Unicode"/>
            </a:endParaRPr>
          </a:p>
        </p:txBody>
      </p:sp>
      <p:sp>
        <p:nvSpPr>
          <p:cNvPr id="5" name="text 1"/>
          <p:cNvSpPr txBox="1"/>
          <p:nvPr/>
        </p:nvSpPr>
        <p:spPr>
          <a:xfrm>
            <a:off x="2182369" y="2646909"/>
            <a:ext cx="3617657"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Teste de integração</a:t>
            </a:r>
            <a:endParaRPr sz="2600">
              <a:latin typeface="Lucida Sans Unicode"/>
              <a:cs typeface="Lucida Sans Unicode"/>
            </a:endParaRPr>
          </a:p>
        </p:txBody>
      </p:sp>
      <p:sp>
        <p:nvSpPr>
          <p:cNvPr id="6" name="text 1"/>
          <p:cNvSpPr txBox="1"/>
          <p:nvPr/>
        </p:nvSpPr>
        <p:spPr>
          <a:xfrm>
            <a:off x="2466137" y="3108936"/>
            <a:ext cx="7086555"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Componentes são combinados e avaliados para</a:t>
            </a:r>
            <a:endParaRPr sz="2200">
              <a:latin typeface="Lucida Sans Unicode"/>
              <a:cs typeface="Lucida Sans Unicode"/>
            </a:endParaRPr>
          </a:p>
        </p:txBody>
      </p:sp>
      <p:sp>
        <p:nvSpPr>
          <p:cNvPr id="7" name="text 1"/>
          <p:cNvSpPr txBox="1"/>
          <p:nvPr/>
        </p:nvSpPr>
        <p:spPr>
          <a:xfrm>
            <a:off x="2694736" y="3459457"/>
            <a:ext cx="4305346" cy="353943"/>
          </a:xfrm>
          <a:prstGeom prst="rect">
            <a:avLst/>
          </a:prstGeom>
        </p:spPr>
        <p:txBody>
          <a:bodyPr vert="horz" wrap="none" lIns="0" tIns="0" rIns="0" bIns="0" rtlCol="0">
            <a:spAutoFit/>
          </a:bodyPr>
          <a:lstStyle/>
          <a:p>
            <a:r>
              <a:rPr sz="2300" spc="10" dirty="0">
                <a:latin typeface="Lucida Sans Unicode"/>
                <a:cs typeface="Lucida Sans Unicode"/>
              </a:rPr>
              <a:t>testar a integração entre eles.</a:t>
            </a:r>
            <a:endParaRPr sz="2300">
              <a:latin typeface="Lucida Sans Unicode"/>
              <a:cs typeface="Lucida Sans Unicode"/>
            </a:endParaRPr>
          </a:p>
        </p:txBody>
      </p:sp>
      <p:sp>
        <p:nvSpPr>
          <p:cNvPr id="8" name="text 1"/>
          <p:cNvSpPr txBox="1"/>
          <p:nvPr/>
        </p:nvSpPr>
        <p:spPr>
          <a:xfrm>
            <a:off x="2182368" y="3848075"/>
            <a:ext cx="3256020"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Teste de sistema:</a:t>
            </a:r>
            <a:endParaRPr sz="2600">
              <a:latin typeface="Lucida Sans Unicode"/>
              <a:cs typeface="Lucida Sans Unicode"/>
            </a:endParaRPr>
          </a:p>
        </p:txBody>
      </p:sp>
      <p:sp>
        <p:nvSpPr>
          <p:cNvPr id="9" name="text 1"/>
          <p:cNvSpPr txBox="1"/>
          <p:nvPr/>
        </p:nvSpPr>
        <p:spPr>
          <a:xfrm>
            <a:off x="2466137" y="4310102"/>
            <a:ext cx="7378943"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Conduzido em um sistema completo, para avaliar</a:t>
            </a:r>
            <a:endParaRPr sz="2200">
              <a:latin typeface="Lucida Sans Unicode"/>
              <a:cs typeface="Lucida Sans Unicode"/>
            </a:endParaRPr>
          </a:p>
        </p:txBody>
      </p:sp>
      <p:sp>
        <p:nvSpPr>
          <p:cNvPr id="10" name="text 1"/>
          <p:cNvSpPr txBox="1"/>
          <p:nvPr/>
        </p:nvSpPr>
        <p:spPr>
          <a:xfrm>
            <a:off x="2694737" y="4660622"/>
            <a:ext cx="5278689" cy="349326"/>
          </a:xfrm>
          <a:prstGeom prst="rect">
            <a:avLst/>
          </a:prstGeom>
        </p:spPr>
        <p:txBody>
          <a:bodyPr vert="horz" wrap="none" lIns="0" tIns="0" rIns="0" bIns="0" rtlCol="0">
            <a:spAutoFit/>
          </a:bodyPr>
          <a:lstStyle/>
          <a:p>
            <a:r>
              <a:rPr sz="2270" spc="10" dirty="0">
                <a:latin typeface="Lucida Sans Unicode"/>
                <a:cs typeface="Lucida Sans Unicode"/>
              </a:rPr>
              <a:t>sua conformidade com os requisitos.</a:t>
            </a:r>
            <a:endParaRPr sz="2200">
              <a:latin typeface="Lucida Sans Unicode"/>
              <a:cs typeface="Lucida Sans Unicode"/>
            </a:endParaRPr>
          </a:p>
        </p:txBody>
      </p:sp>
      <p:pic>
        <p:nvPicPr>
          <p:cNvPr id="13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544" y="307835"/>
            <a:ext cx="7273290" cy="980706"/>
          </a:xfrm>
          <a:prstGeom prst="rect">
            <a:avLst/>
          </a:prstGeom>
        </p:spPr>
      </p:pic>
    </p:spTree>
    <p:extLst>
      <p:ext uri="{BB962C8B-B14F-4D97-AF65-F5344CB8AC3E}">
        <p14:creationId xmlns:p14="http://schemas.microsoft.com/office/powerpoint/2010/main" val="350897629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8" y="1445615"/>
            <a:ext cx="5796780"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Teste de aceitação/qualificação:</a:t>
            </a:r>
            <a:endParaRPr sz="2700">
              <a:latin typeface="Lucida Sans Unicode"/>
              <a:cs typeface="Lucida Sans Unicode"/>
            </a:endParaRPr>
          </a:p>
        </p:txBody>
      </p:sp>
      <p:sp>
        <p:nvSpPr>
          <p:cNvPr id="3" name="text 1"/>
          <p:cNvSpPr txBox="1"/>
          <p:nvPr/>
        </p:nvSpPr>
        <p:spPr>
          <a:xfrm>
            <a:off x="2466136" y="1906119"/>
            <a:ext cx="7194598"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realizado para determinar se um sistema atende</a:t>
            </a:r>
            <a:endParaRPr sz="2200">
              <a:latin typeface="Lucida Sans Unicode"/>
              <a:cs typeface="Lucida Sans Unicode"/>
            </a:endParaRPr>
          </a:p>
        </p:txBody>
      </p:sp>
      <p:sp>
        <p:nvSpPr>
          <p:cNvPr id="4" name="text 1"/>
          <p:cNvSpPr txBox="1"/>
          <p:nvPr/>
        </p:nvSpPr>
        <p:spPr>
          <a:xfrm>
            <a:off x="2694737" y="2256305"/>
            <a:ext cx="6521337" cy="349326"/>
          </a:xfrm>
          <a:prstGeom prst="rect">
            <a:avLst/>
          </a:prstGeom>
        </p:spPr>
        <p:txBody>
          <a:bodyPr vert="horz" wrap="none" lIns="0" tIns="0" rIns="0" bIns="0" rtlCol="0">
            <a:spAutoFit/>
          </a:bodyPr>
          <a:lstStyle/>
          <a:p>
            <a:r>
              <a:rPr sz="2270" spc="10" dirty="0">
                <a:latin typeface="Lucida Sans Unicode"/>
                <a:cs typeface="Lucida Sans Unicode"/>
              </a:rPr>
              <a:t>aos requisitos. Tipicamente conduzidos pelos</a:t>
            </a:r>
            <a:endParaRPr sz="2200">
              <a:latin typeface="Lucida Sans Unicode"/>
              <a:cs typeface="Lucida Sans Unicode"/>
            </a:endParaRPr>
          </a:p>
        </p:txBody>
      </p:sp>
      <p:sp>
        <p:nvSpPr>
          <p:cNvPr id="5" name="text 1"/>
          <p:cNvSpPr txBox="1"/>
          <p:nvPr/>
        </p:nvSpPr>
        <p:spPr>
          <a:xfrm>
            <a:off x="2694736" y="2607542"/>
            <a:ext cx="1321196" cy="353943"/>
          </a:xfrm>
          <a:prstGeom prst="rect">
            <a:avLst/>
          </a:prstGeom>
        </p:spPr>
        <p:txBody>
          <a:bodyPr vert="horz" wrap="none" lIns="0" tIns="0" rIns="0" bIns="0" rtlCol="0">
            <a:spAutoFit/>
          </a:bodyPr>
          <a:lstStyle/>
          <a:p>
            <a:r>
              <a:rPr sz="2300" spc="10" dirty="0">
                <a:latin typeface="Lucida Sans Unicode"/>
                <a:cs typeface="Lucida Sans Unicode"/>
              </a:rPr>
              <a:t>usuários.</a:t>
            </a:r>
            <a:endParaRPr sz="2300">
              <a:latin typeface="Lucida Sans Unicode"/>
              <a:cs typeface="Lucida Sans Unicode"/>
            </a:endParaRPr>
          </a:p>
        </p:txBody>
      </p:sp>
      <p:sp>
        <p:nvSpPr>
          <p:cNvPr id="6" name="text 1"/>
          <p:cNvSpPr txBox="1"/>
          <p:nvPr/>
        </p:nvSpPr>
        <p:spPr>
          <a:xfrm>
            <a:off x="2182368" y="2997428"/>
            <a:ext cx="3721532"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Teste de instalação:</a:t>
            </a:r>
            <a:endParaRPr sz="2700">
              <a:latin typeface="Lucida Sans Unicode"/>
              <a:cs typeface="Lucida Sans Unicode"/>
            </a:endParaRPr>
          </a:p>
        </p:txBody>
      </p:sp>
      <p:sp>
        <p:nvSpPr>
          <p:cNvPr id="7" name="text 1"/>
          <p:cNvSpPr txBox="1"/>
          <p:nvPr/>
        </p:nvSpPr>
        <p:spPr>
          <a:xfrm>
            <a:off x="2466136" y="3459456"/>
            <a:ext cx="6554358"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Depois do teste de sistema e de aceitação o</a:t>
            </a:r>
            <a:endParaRPr sz="2200">
              <a:latin typeface="Lucida Sans Unicode"/>
              <a:cs typeface="Lucida Sans Unicode"/>
            </a:endParaRPr>
          </a:p>
        </p:txBody>
      </p:sp>
      <p:sp>
        <p:nvSpPr>
          <p:cNvPr id="8" name="text 1"/>
          <p:cNvSpPr txBox="1"/>
          <p:nvPr/>
        </p:nvSpPr>
        <p:spPr>
          <a:xfrm>
            <a:off x="2694737" y="3809642"/>
            <a:ext cx="6791603" cy="349326"/>
          </a:xfrm>
          <a:prstGeom prst="rect">
            <a:avLst/>
          </a:prstGeom>
        </p:spPr>
        <p:txBody>
          <a:bodyPr vert="horz" wrap="none" lIns="0" tIns="0" rIns="0" bIns="0" rtlCol="0">
            <a:spAutoFit/>
          </a:bodyPr>
          <a:lstStyle/>
          <a:p>
            <a:r>
              <a:rPr sz="2270" spc="10" dirty="0">
                <a:latin typeface="Lucida Sans Unicode"/>
                <a:cs typeface="Lucida Sans Unicode"/>
              </a:rPr>
              <a:t>software é testado após instalação no ambiente</a:t>
            </a:r>
            <a:endParaRPr sz="2200">
              <a:latin typeface="Lucida Sans Unicode"/>
              <a:cs typeface="Lucida Sans Unicode"/>
            </a:endParaRPr>
          </a:p>
        </p:txBody>
      </p:sp>
      <p:sp>
        <p:nvSpPr>
          <p:cNvPr id="9" name="text 1"/>
          <p:cNvSpPr txBox="1"/>
          <p:nvPr/>
        </p:nvSpPr>
        <p:spPr>
          <a:xfrm>
            <a:off x="2694737" y="4160751"/>
            <a:ext cx="1490793" cy="353943"/>
          </a:xfrm>
          <a:prstGeom prst="rect">
            <a:avLst/>
          </a:prstGeom>
        </p:spPr>
        <p:txBody>
          <a:bodyPr vert="horz" wrap="none" lIns="0" tIns="0" rIns="0" bIns="0" rtlCol="0">
            <a:spAutoFit/>
          </a:bodyPr>
          <a:lstStyle/>
          <a:p>
            <a:r>
              <a:rPr sz="2300" spc="10" dirty="0">
                <a:latin typeface="Lucida Sans Unicode"/>
                <a:cs typeface="Lucida Sans Unicode"/>
              </a:rPr>
              <a:t>produtivo.</a:t>
            </a:r>
            <a:endParaRPr sz="2300">
              <a:latin typeface="Lucida Sans Unicode"/>
              <a:cs typeface="Lucida Sans Unicode"/>
            </a:endParaRPr>
          </a:p>
        </p:txBody>
      </p:sp>
      <p:sp>
        <p:nvSpPr>
          <p:cNvPr id="10" name="text 1"/>
          <p:cNvSpPr txBox="1"/>
          <p:nvPr/>
        </p:nvSpPr>
        <p:spPr>
          <a:xfrm>
            <a:off x="2182369" y="4549115"/>
            <a:ext cx="3175869"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Testes Alfa/Beta:</a:t>
            </a:r>
            <a:endParaRPr sz="2600">
              <a:latin typeface="Lucida Sans Unicode"/>
              <a:cs typeface="Lucida Sans Unicode"/>
            </a:endParaRPr>
          </a:p>
        </p:txBody>
      </p:sp>
      <p:sp>
        <p:nvSpPr>
          <p:cNvPr id="11" name="text 1"/>
          <p:cNvSpPr txBox="1"/>
          <p:nvPr/>
        </p:nvSpPr>
        <p:spPr>
          <a:xfrm>
            <a:off x="2466136" y="5010808"/>
            <a:ext cx="7307450"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Antes de liberar uma versão oficial do produto, o</a:t>
            </a:r>
            <a:endParaRPr sz="2200">
              <a:latin typeface="Lucida Sans Unicode"/>
              <a:cs typeface="Lucida Sans Unicode"/>
            </a:endParaRPr>
          </a:p>
        </p:txBody>
      </p:sp>
      <p:sp>
        <p:nvSpPr>
          <p:cNvPr id="12" name="text 1"/>
          <p:cNvSpPr txBox="1"/>
          <p:nvPr/>
        </p:nvSpPr>
        <p:spPr>
          <a:xfrm>
            <a:off x="2694737" y="5361994"/>
            <a:ext cx="7465505" cy="353943"/>
          </a:xfrm>
          <a:prstGeom prst="rect">
            <a:avLst/>
          </a:prstGeom>
        </p:spPr>
        <p:txBody>
          <a:bodyPr vert="horz" wrap="none" lIns="0" tIns="0" rIns="0" bIns="0" rtlCol="0">
            <a:spAutoFit/>
          </a:bodyPr>
          <a:lstStyle/>
          <a:p>
            <a:r>
              <a:rPr sz="2300" spc="10" dirty="0">
                <a:latin typeface="Lucida Sans Unicode"/>
                <a:cs typeface="Lucida Sans Unicode"/>
              </a:rPr>
              <a:t>software é entregue a um pequeno (Alfa) ou grande</a:t>
            </a:r>
            <a:endParaRPr sz="2300">
              <a:latin typeface="Lucida Sans Unicode"/>
              <a:cs typeface="Lucida Sans Unicode"/>
            </a:endParaRPr>
          </a:p>
        </p:txBody>
      </p:sp>
      <p:sp>
        <p:nvSpPr>
          <p:cNvPr id="13" name="text 1"/>
          <p:cNvSpPr txBox="1"/>
          <p:nvPr/>
        </p:nvSpPr>
        <p:spPr>
          <a:xfrm>
            <a:off x="2694736" y="5712514"/>
            <a:ext cx="4038606" cy="353943"/>
          </a:xfrm>
          <a:prstGeom prst="rect">
            <a:avLst/>
          </a:prstGeom>
        </p:spPr>
        <p:txBody>
          <a:bodyPr vert="horz" wrap="none" lIns="0" tIns="0" rIns="0" bIns="0" rtlCol="0">
            <a:spAutoFit/>
          </a:bodyPr>
          <a:lstStyle/>
          <a:p>
            <a:r>
              <a:rPr sz="2300" spc="10" dirty="0">
                <a:latin typeface="Lucida Sans Unicode"/>
                <a:cs typeface="Lucida Sans Unicode"/>
              </a:rPr>
              <a:t>(Beta) conjunto de usuários.</a:t>
            </a:r>
            <a:endParaRPr sz="2300">
              <a:latin typeface="Lucida Sans Unicode"/>
              <a:cs typeface="Lucida Sans Unicode"/>
            </a:endParaRPr>
          </a:p>
        </p:txBody>
      </p:sp>
      <p:pic>
        <p:nvPicPr>
          <p:cNvPr id="14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164" y="589776"/>
            <a:ext cx="7376922" cy="508267"/>
          </a:xfrm>
          <a:prstGeom prst="rect">
            <a:avLst/>
          </a:prstGeom>
        </p:spPr>
      </p:pic>
    </p:spTree>
    <p:extLst>
      <p:ext uri="{BB962C8B-B14F-4D97-AF65-F5344CB8AC3E}">
        <p14:creationId xmlns:p14="http://schemas.microsoft.com/office/powerpoint/2010/main" val="7325474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3676969"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Teste de regressão:</a:t>
            </a:r>
            <a:endParaRPr sz="2700">
              <a:latin typeface="Lucida Sans Unicode"/>
              <a:cs typeface="Lucida Sans Unicode"/>
            </a:endParaRPr>
          </a:p>
        </p:txBody>
      </p:sp>
      <p:sp>
        <p:nvSpPr>
          <p:cNvPr id="3" name="text 1"/>
          <p:cNvSpPr txBox="1"/>
          <p:nvPr/>
        </p:nvSpPr>
        <p:spPr>
          <a:xfrm>
            <a:off x="2466137" y="1906119"/>
            <a:ext cx="7467109"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Seletivamente repetido para verificar se alterações</a:t>
            </a:r>
            <a:endParaRPr sz="2200">
              <a:latin typeface="Lucida Sans Unicode"/>
              <a:cs typeface="Lucida Sans Unicode"/>
            </a:endParaRPr>
          </a:p>
        </p:txBody>
      </p:sp>
      <p:sp>
        <p:nvSpPr>
          <p:cNvPr id="4" name="text 1"/>
          <p:cNvSpPr txBox="1"/>
          <p:nvPr/>
        </p:nvSpPr>
        <p:spPr>
          <a:xfrm>
            <a:off x="2694736" y="2256306"/>
            <a:ext cx="7081106" cy="353943"/>
          </a:xfrm>
          <a:prstGeom prst="rect">
            <a:avLst/>
          </a:prstGeom>
        </p:spPr>
        <p:txBody>
          <a:bodyPr vert="horz" wrap="none" lIns="0" tIns="0" rIns="0" bIns="0" rtlCol="0">
            <a:spAutoFit/>
          </a:bodyPr>
          <a:lstStyle/>
          <a:p>
            <a:r>
              <a:rPr sz="2300" spc="10" dirty="0">
                <a:latin typeface="Lucida Sans Unicode"/>
                <a:cs typeface="Lucida Sans Unicode"/>
              </a:rPr>
              <a:t>não causaram efeitos indesejáveis e se o sistema</a:t>
            </a:r>
            <a:endParaRPr sz="2300">
              <a:latin typeface="Lucida Sans Unicode"/>
              <a:cs typeface="Lucida Sans Unicode"/>
            </a:endParaRPr>
          </a:p>
        </p:txBody>
      </p:sp>
      <p:sp>
        <p:nvSpPr>
          <p:cNvPr id="5" name="text 1"/>
          <p:cNvSpPr txBox="1"/>
          <p:nvPr/>
        </p:nvSpPr>
        <p:spPr>
          <a:xfrm>
            <a:off x="2694736" y="2607541"/>
            <a:ext cx="5525552" cy="349326"/>
          </a:xfrm>
          <a:prstGeom prst="rect">
            <a:avLst/>
          </a:prstGeom>
        </p:spPr>
        <p:txBody>
          <a:bodyPr vert="horz" wrap="none" lIns="0" tIns="0" rIns="0" bIns="0" rtlCol="0">
            <a:spAutoFit/>
          </a:bodyPr>
          <a:lstStyle/>
          <a:p>
            <a:r>
              <a:rPr sz="2270" spc="10" dirty="0">
                <a:latin typeface="Lucida Sans Unicode"/>
                <a:cs typeface="Lucida Sans Unicode"/>
              </a:rPr>
              <a:t>mantém conformidade com requisitos.</a:t>
            </a:r>
            <a:endParaRPr sz="2200">
              <a:latin typeface="Lucida Sans Unicode"/>
              <a:cs typeface="Lucida Sans Unicode"/>
            </a:endParaRPr>
          </a:p>
        </p:txBody>
      </p:sp>
      <p:sp>
        <p:nvSpPr>
          <p:cNvPr id="6" name="text 1"/>
          <p:cNvSpPr txBox="1"/>
          <p:nvPr/>
        </p:nvSpPr>
        <p:spPr>
          <a:xfrm>
            <a:off x="2182368" y="2997428"/>
            <a:ext cx="5509200" cy="410882"/>
          </a:xfrm>
          <a:prstGeom prst="rect">
            <a:avLst/>
          </a:prstGeom>
        </p:spPr>
        <p:txBody>
          <a:bodyPr vert="horz" wrap="none" lIns="0" tIns="0" rIns="0" bIns="0" rtlCol="0">
            <a:spAutoFit/>
          </a:bodyPr>
          <a:lstStyle/>
          <a:p>
            <a:r>
              <a:rPr sz="1820" spc="10" dirty="0">
                <a:solidFill>
                  <a:srgbClr val="2DA2BF"/>
                </a:solidFill>
                <a:latin typeface="Wingdings 3"/>
                <a:cs typeface="Wingdings 3"/>
              </a:rPr>
              <a:t> </a:t>
            </a:r>
            <a:r>
              <a:rPr sz="2670" spc="10" dirty="0">
                <a:latin typeface="Lucida Sans Unicode"/>
                <a:cs typeface="Lucida Sans Unicode"/>
              </a:rPr>
              <a:t>Teste de desempenho (aula 5):</a:t>
            </a:r>
            <a:endParaRPr sz="2600">
              <a:latin typeface="Lucida Sans Unicode"/>
              <a:cs typeface="Lucida Sans Unicode"/>
            </a:endParaRPr>
          </a:p>
        </p:txBody>
      </p:sp>
      <p:sp>
        <p:nvSpPr>
          <p:cNvPr id="7" name="text 1"/>
          <p:cNvSpPr txBox="1"/>
          <p:nvPr/>
        </p:nvSpPr>
        <p:spPr>
          <a:xfrm>
            <a:off x="2466136" y="3459456"/>
            <a:ext cx="6955430"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Verifica se o software atende aos requisitos de</a:t>
            </a:r>
            <a:endParaRPr sz="2200">
              <a:latin typeface="Lucida Sans Unicode"/>
              <a:cs typeface="Lucida Sans Unicode"/>
            </a:endParaRPr>
          </a:p>
        </p:txBody>
      </p:sp>
      <p:sp>
        <p:nvSpPr>
          <p:cNvPr id="8" name="text 1"/>
          <p:cNvSpPr txBox="1"/>
          <p:nvPr/>
        </p:nvSpPr>
        <p:spPr>
          <a:xfrm>
            <a:off x="2694737" y="3809642"/>
            <a:ext cx="5901295" cy="349326"/>
          </a:xfrm>
          <a:prstGeom prst="rect">
            <a:avLst/>
          </a:prstGeom>
        </p:spPr>
        <p:txBody>
          <a:bodyPr vert="horz" wrap="none" lIns="0" tIns="0" rIns="0" bIns="0" rtlCol="0">
            <a:spAutoFit/>
          </a:bodyPr>
          <a:lstStyle/>
          <a:p>
            <a:r>
              <a:rPr sz="2270" spc="10" dirty="0">
                <a:latin typeface="Lucida Sans Unicode"/>
                <a:cs typeface="Lucida Sans Unicode"/>
              </a:rPr>
              <a:t>desempenho (carga e tempo de resposta)</a:t>
            </a:r>
            <a:endParaRPr sz="2200">
              <a:latin typeface="Lucida Sans Unicode"/>
              <a:cs typeface="Lucida Sans Unicode"/>
            </a:endParaRPr>
          </a:p>
        </p:txBody>
      </p:sp>
      <p:sp>
        <p:nvSpPr>
          <p:cNvPr id="9" name="text 1"/>
          <p:cNvSpPr txBox="1"/>
          <p:nvPr/>
        </p:nvSpPr>
        <p:spPr>
          <a:xfrm>
            <a:off x="2182368" y="4198595"/>
            <a:ext cx="3412794"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Teste de estresse:</a:t>
            </a:r>
            <a:endParaRPr sz="2700">
              <a:latin typeface="Lucida Sans Unicode"/>
              <a:cs typeface="Lucida Sans Unicode"/>
            </a:endParaRPr>
          </a:p>
        </p:txBody>
      </p:sp>
      <p:sp>
        <p:nvSpPr>
          <p:cNvPr id="10" name="text 1"/>
          <p:cNvSpPr txBox="1"/>
          <p:nvPr/>
        </p:nvSpPr>
        <p:spPr>
          <a:xfrm>
            <a:off x="2466136" y="4660622"/>
            <a:ext cx="7313220"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Coloca o software sob uma carga muito grande e</a:t>
            </a:r>
            <a:endParaRPr sz="2200">
              <a:latin typeface="Lucida Sans Unicode"/>
              <a:cs typeface="Lucida Sans Unicode"/>
            </a:endParaRPr>
          </a:p>
        </p:txBody>
      </p:sp>
      <p:sp>
        <p:nvSpPr>
          <p:cNvPr id="11" name="text 1"/>
          <p:cNvSpPr txBox="1"/>
          <p:nvPr/>
        </p:nvSpPr>
        <p:spPr>
          <a:xfrm>
            <a:off x="2694736" y="5010808"/>
            <a:ext cx="7323800" cy="349326"/>
          </a:xfrm>
          <a:prstGeom prst="rect">
            <a:avLst/>
          </a:prstGeom>
        </p:spPr>
        <p:txBody>
          <a:bodyPr vert="horz" wrap="none" lIns="0" tIns="0" rIns="0" bIns="0" rtlCol="0">
            <a:spAutoFit/>
          </a:bodyPr>
          <a:lstStyle/>
          <a:p>
            <a:r>
              <a:rPr sz="2270" spc="10" dirty="0">
                <a:latin typeface="Lucida Sans Unicode"/>
                <a:cs typeface="Lucida Sans Unicode"/>
              </a:rPr>
              <a:t>aumentada até que o sistema falhe, para identificar</a:t>
            </a:r>
            <a:endParaRPr sz="2200">
              <a:latin typeface="Lucida Sans Unicode"/>
              <a:cs typeface="Lucida Sans Unicode"/>
            </a:endParaRPr>
          </a:p>
        </p:txBody>
      </p:sp>
      <p:sp>
        <p:nvSpPr>
          <p:cNvPr id="12" name="text 1"/>
          <p:cNvSpPr txBox="1"/>
          <p:nvPr/>
        </p:nvSpPr>
        <p:spPr>
          <a:xfrm>
            <a:off x="2694737" y="5361994"/>
            <a:ext cx="3454151" cy="353943"/>
          </a:xfrm>
          <a:prstGeom prst="rect">
            <a:avLst/>
          </a:prstGeom>
        </p:spPr>
        <p:txBody>
          <a:bodyPr vert="horz" wrap="none" lIns="0" tIns="0" rIns="0" bIns="0" rtlCol="0">
            <a:spAutoFit/>
          </a:bodyPr>
          <a:lstStyle/>
          <a:p>
            <a:r>
              <a:rPr sz="2300" spc="10" dirty="0">
                <a:latin typeface="Lucida Sans Unicode"/>
                <a:cs typeface="Lucida Sans Unicode"/>
              </a:rPr>
              <a:t>sua capacidade máxima</a:t>
            </a:r>
            <a:endParaRPr sz="2300">
              <a:latin typeface="Lucida Sans Unicode"/>
              <a:cs typeface="Lucida Sans Unicode"/>
            </a:endParaRPr>
          </a:p>
        </p:txBody>
      </p:sp>
      <p:pic>
        <p:nvPicPr>
          <p:cNvPr id="14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164" y="589776"/>
            <a:ext cx="7376922" cy="508267"/>
          </a:xfrm>
          <a:prstGeom prst="rect">
            <a:avLst/>
          </a:prstGeom>
        </p:spPr>
      </p:pic>
    </p:spTree>
    <p:extLst>
      <p:ext uri="{BB962C8B-B14F-4D97-AF65-F5344CB8AC3E}">
        <p14:creationId xmlns:p14="http://schemas.microsoft.com/office/powerpoint/2010/main" val="28159114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3752309"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Teste de segurança:</a:t>
            </a:r>
            <a:endParaRPr sz="2700">
              <a:latin typeface="Lucida Sans Unicode"/>
              <a:cs typeface="Lucida Sans Unicode"/>
            </a:endParaRPr>
          </a:p>
        </p:txBody>
      </p:sp>
      <p:sp>
        <p:nvSpPr>
          <p:cNvPr id="3" name="text 1"/>
          <p:cNvSpPr txBox="1"/>
          <p:nvPr/>
        </p:nvSpPr>
        <p:spPr>
          <a:xfrm>
            <a:off x="2466137" y="1906119"/>
            <a:ext cx="6754093"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Verifica se o software é protegido de ataques</a:t>
            </a:r>
            <a:endParaRPr sz="2200">
              <a:latin typeface="Lucida Sans Unicode"/>
              <a:cs typeface="Lucida Sans Unicode"/>
            </a:endParaRPr>
          </a:p>
        </p:txBody>
      </p:sp>
      <p:sp>
        <p:nvSpPr>
          <p:cNvPr id="4" name="text 1"/>
          <p:cNvSpPr txBox="1"/>
          <p:nvPr/>
        </p:nvSpPr>
        <p:spPr>
          <a:xfrm>
            <a:off x="2694736" y="2256305"/>
            <a:ext cx="6855082" cy="349326"/>
          </a:xfrm>
          <a:prstGeom prst="rect">
            <a:avLst/>
          </a:prstGeom>
        </p:spPr>
        <p:txBody>
          <a:bodyPr vert="horz" wrap="none" lIns="0" tIns="0" rIns="0" bIns="0" rtlCol="0">
            <a:spAutoFit/>
          </a:bodyPr>
          <a:lstStyle/>
          <a:p>
            <a:r>
              <a:rPr sz="2270" spc="10" dirty="0">
                <a:latin typeface="Lucida Sans Unicode"/>
                <a:cs typeface="Lucida Sans Unicode"/>
              </a:rPr>
              <a:t>externos. Testa confidencialidade, integridade e</a:t>
            </a:r>
            <a:endParaRPr sz="2200">
              <a:latin typeface="Lucida Sans Unicode"/>
              <a:cs typeface="Lucida Sans Unicode"/>
            </a:endParaRPr>
          </a:p>
        </p:txBody>
      </p:sp>
      <p:sp>
        <p:nvSpPr>
          <p:cNvPr id="5" name="text 1"/>
          <p:cNvSpPr txBox="1"/>
          <p:nvPr/>
        </p:nvSpPr>
        <p:spPr>
          <a:xfrm>
            <a:off x="2694737" y="2607541"/>
            <a:ext cx="3835665" cy="349326"/>
          </a:xfrm>
          <a:prstGeom prst="rect">
            <a:avLst/>
          </a:prstGeom>
        </p:spPr>
        <p:txBody>
          <a:bodyPr vert="horz" wrap="none" lIns="0" tIns="0" rIns="0" bIns="0" rtlCol="0">
            <a:spAutoFit/>
          </a:bodyPr>
          <a:lstStyle/>
          <a:p>
            <a:r>
              <a:rPr sz="2270" spc="10" dirty="0">
                <a:latin typeface="Lucida Sans Unicode"/>
                <a:cs typeface="Lucida Sans Unicode"/>
              </a:rPr>
              <a:t>disponibilidade dos dados.</a:t>
            </a:r>
            <a:endParaRPr sz="2200">
              <a:latin typeface="Lucida Sans Unicode"/>
              <a:cs typeface="Lucida Sans Unicode"/>
            </a:endParaRPr>
          </a:p>
        </p:txBody>
      </p:sp>
      <p:sp>
        <p:nvSpPr>
          <p:cNvPr id="6" name="text 1"/>
          <p:cNvSpPr txBox="1"/>
          <p:nvPr/>
        </p:nvSpPr>
        <p:spPr>
          <a:xfrm>
            <a:off x="2182368" y="2997428"/>
            <a:ext cx="5729774"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Teste de recuperação de falhas:</a:t>
            </a:r>
            <a:endParaRPr sz="2700">
              <a:latin typeface="Lucida Sans Unicode"/>
              <a:cs typeface="Lucida Sans Unicode"/>
            </a:endParaRPr>
          </a:p>
        </p:txBody>
      </p:sp>
      <p:sp>
        <p:nvSpPr>
          <p:cNvPr id="7" name="text 1"/>
          <p:cNvSpPr txBox="1"/>
          <p:nvPr/>
        </p:nvSpPr>
        <p:spPr>
          <a:xfrm>
            <a:off x="2466137" y="3459456"/>
            <a:ext cx="7208705"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Testar a capacidade do software se recuperar de</a:t>
            </a:r>
            <a:endParaRPr sz="2200">
              <a:latin typeface="Lucida Sans Unicode"/>
              <a:cs typeface="Lucida Sans Unicode"/>
            </a:endParaRPr>
          </a:p>
        </p:txBody>
      </p:sp>
      <p:sp>
        <p:nvSpPr>
          <p:cNvPr id="8" name="text 1"/>
          <p:cNvSpPr txBox="1"/>
          <p:nvPr/>
        </p:nvSpPr>
        <p:spPr>
          <a:xfrm>
            <a:off x="2694736" y="3809642"/>
            <a:ext cx="7378302" cy="349326"/>
          </a:xfrm>
          <a:prstGeom prst="rect">
            <a:avLst/>
          </a:prstGeom>
        </p:spPr>
        <p:txBody>
          <a:bodyPr vert="horz" wrap="none" lIns="0" tIns="0" rIns="0" bIns="0" rtlCol="0">
            <a:spAutoFit/>
          </a:bodyPr>
          <a:lstStyle/>
          <a:p>
            <a:r>
              <a:rPr sz="2270" spc="10" dirty="0">
                <a:latin typeface="Lucida Sans Unicode"/>
                <a:cs typeface="Lucida Sans Unicode"/>
              </a:rPr>
              <a:t>desastres (ex: falha de um disco rígido do banco de</a:t>
            </a:r>
            <a:endParaRPr sz="2200">
              <a:latin typeface="Lucida Sans Unicode"/>
              <a:cs typeface="Lucida Sans Unicode"/>
            </a:endParaRPr>
          </a:p>
        </p:txBody>
      </p:sp>
      <p:sp>
        <p:nvSpPr>
          <p:cNvPr id="9" name="text 1"/>
          <p:cNvSpPr txBox="1"/>
          <p:nvPr/>
        </p:nvSpPr>
        <p:spPr>
          <a:xfrm>
            <a:off x="2694736" y="4160751"/>
            <a:ext cx="1065356" cy="353943"/>
          </a:xfrm>
          <a:prstGeom prst="rect">
            <a:avLst/>
          </a:prstGeom>
        </p:spPr>
        <p:txBody>
          <a:bodyPr vert="horz" wrap="none" lIns="0" tIns="0" rIns="0" bIns="0" rtlCol="0">
            <a:spAutoFit/>
          </a:bodyPr>
          <a:lstStyle/>
          <a:p>
            <a:r>
              <a:rPr sz="2300" spc="10" dirty="0">
                <a:latin typeface="Lucida Sans Unicode"/>
                <a:cs typeface="Lucida Sans Unicode"/>
              </a:rPr>
              <a:t>dados).</a:t>
            </a:r>
            <a:endParaRPr sz="2300">
              <a:latin typeface="Lucida Sans Unicode"/>
              <a:cs typeface="Lucida Sans Unicode"/>
            </a:endParaRPr>
          </a:p>
        </p:txBody>
      </p:sp>
      <p:sp>
        <p:nvSpPr>
          <p:cNvPr id="10" name="text 1"/>
          <p:cNvSpPr txBox="1"/>
          <p:nvPr/>
        </p:nvSpPr>
        <p:spPr>
          <a:xfrm>
            <a:off x="2182369" y="4549114"/>
            <a:ext cx="3502241"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Teste de interface:</a:t>
            </a:r>
            <a:endParaRPr sz="2700">
              <a:latin typeface="Lucida Sans Unicode"/>
              <a:cs typeface="Lucida Sans Unicode"/>
            </a:endParaRPr>
          </a:p>
        </p:txBody>
      </p:sp>
      <p:sp>
        <p:nvSpPr>
          <p:cNvPr id="11" name="text 1"/>
          <p:cNvSpPr txBox="1"/>
          <p:nvPr/>
        </p:nvSpPr>
        <p:spPr>
          <a:xfrm>
            <a:off x="2466136" y="5010808"/>
            <a:ext cx="7186904"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Verifica se as interfaces (APIs) do software estão</a:t>
            </a:r>
            <a:endParaRPr sz="2200">
              <a:latin typeface="Lucida Sans Unicode"/>
              <a:cs typeface="Lucida Sans Unicode"/>
            </a:endParaRPr>
          </a:p>
        </p:txBody>
      </p:sp>
      <p:sp>
        <p:nvSpPr>
          <p:cNvPr id="12" name="text 1"/>
          <p:cNvSpPr txBox="1"/>
          <p:nvPr/>
        </p:nvSpPr>
        <p:spPr>
          <a:xfrm>
            <a:off x="2694736" y="5361994"/>
            <a:ext cx="5883662" cy="353943"/>
          </a:xfrm>
          <a:prstGeom prst="rect">
            <a:avLst/>
          </a:prstGeom>
        </p:spPr>
        <p:txBody>
          <a:bodyPr vert="horz" wrap="none" lIns="0" tIns="0" rIns="0" bIns="0" rtlCol="0">
            <a:spAutoFit/>
          </a:bodyPr>
          <a:lstStyle/>
          <a:p>
            <a:r>
              <a:rPr sz="2300" spc="10" dirty="0">
                <a:latin typeface="Lucida Sans Unicode"/>
                <a:cs typeface="Lucida Sans Unicode"/>
              </a:rPr>
              <a:t>funcionando conforme sua especificação</a:t>
            </a:r>
            <a:endParaRPr sz="2300">
              <a:latin typeface="Lucida Sans Unicode"/>
              <a:cs typeface="Lucida Sans Unicode"/>
            </a:endParaRPr>
          </a:p>
        </p:txBody>
      </p:sp>
      <p:pic>
        <p:nvPicPr>
          <p:cNvPr id="15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164" y="589776"/>
            <a:ext cx="7376922" cy="508267"/>
          </a:xfrm>
          <a:prstGeom prst="rect">
            <a:avLst/>
          </a:prstGeom>
        </p:spPr>
      </p:pic>
    </p:spTree>
    <p:extLst>
      <p:ext uri="{BB962C8B-B14F-4D97-AF65-F5344CB8AC3E}">
        <p14:creationId xmlns:p14="http://schemas.microsoft.com/office/powerpoint/2010/main" val="370468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8" y="1445615"/>
            <a:ext cx="4434868"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Teste funcional (aula 4):</a:t>
            </a:r>
            <a:endParaRPr sz="2700">
              <a:latin typeface="Lucida Sans Unicode"/>
              <a:cs typeface="Lucida Sans Unicode"/>
            </a:endParaRPr>
          </a:p>
        </p:txBody>
      </p:sp>
      <p:sp>
        <p:nvSpPr>
          <p:cNvPr id="3" name="text 1"/>
          <p:cNvSpPr txBox="1"/>
          <p:nvPr/>
        </p:nvSpPr>
        <p:spPr>
          <a:xfrm>
            <a:off x="2466137" y="1906119"/>
            <a:ext cx="6442789"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Realizado para avaliar a conformidade com</a:t>
            </a:r>
            <a:endParaRPr sz="2200">
              <a:latin typeface="Lucida Sans Unicode"/>
              <a:cs typeface="Lucida Sans Unicode"/>
            </a:endParaRPr>
          </a:p>
        </p:txBody>
      </p:sp>
      <p:sp>
        <p:nvSpPr>
          <p:cNvPr id="4" name="text 1"/>
          <p:cNvSpPr txBox="1"/>
          <p:nvPr/>
        </p:nvSpPr>
        <p:spPr>
          <a:xfrm>
            <a:off x="2694736" y="2256306"/>
            <a:ext cx="3104376" cy="353943"/>
          </a:xfrm>
          <a:prstGeom prst="rect">
            <a:avLst/>
          </a:prstGeom>
        </p:spPr>
        <p:txBody>
          <a:bodyPr vert="horz" wrap="none" lIns="0" tIns="0" rIns="0" bIns="0" rtlCol="0">
            <a:spAutoFit/>
          </a:bodyPr>
          <a:lstStyle/>
          <a:p>
            <a:r>
              <a:rPr sz="2300" spc="10" dirty="0">
                <a:latin typeface="Lucida Sans Unicode"/>
                <a:cs typeface="Lucida Sans Unicode"/>
              </a:rPr>
              <a:t>requisitos funcionais.</a:t>
            </a:r>
            <a:endParaRPr sz="2300">
              <a:latin typeface="Lucida Sans Unicode"/>
              <a:cs typeface="Lucida Sans Unicode"/>
            </a:endParaRPr>
          </a:p>
        </p:txBody>
      </p:sp>
      <p:sp>
        <p:nvSpPr>
          <p:cNvPr id="5" name="text 1"/>
          <p:cNvSpPr txBox="1"/>
          <p:nvPr/>
        </p:nvSpPr>
        <p:spPr>
          <a:xfrm>
            <a:off x="2182369" y="2646909"/>
            <a:ext cx="6126357"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Teste de desenvolvimento (aula 3):</a:t>
            </a:r>
            <a:endParaRPr sz="2600">
              <a:latin typeface="Lucida Sans Unicode"/>
              <a:cs typeface="Lucida Sans Unicode"/>
            </a:endParaRPr>
          </a:p>
        </p:txBody>
      </p:sp>
      <p:sp>
        <p:nvSpPr>
          <p:cNvPr id="6" name="text 1"/>
          <p:cNvSpPr txBox="1"/>
          <p:nvPr/>
        </p:nvSpPr>
        <p:spPr>
          <a:xfrm>
            <a:off x="2466137" y="3108936"/>
            <a:ext cx="7380225"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realizado durante o desenvolvimento, geralmente</a:t>
            </a:r>
            <a:endParaRPr sz="2200">
              <a:latin typeface="Lucida Sans Unicode"/>
              <a:cs typeface="Lucida Sans Unicode"/>
            </a:endParaRPr>
          </a:p>
        </p:txBody>
      </p:sp>
      <p:sp>
        <p:nvSpPr>
          <p:cNvPr id="7" name="text 1"/>
          <p:cNvSpPr txBox="1"/>
          <p:nvPr/>
        </p:nvSpPr>
        <p:spPr>
          <a:xfrm>
            <a:off x="2694737" y="3459457"/>
            <a:ext cx="2900153" cy="353943"/>
          </a:xfrm>
          <a:prstGeom prst="rect">
            <a:avLst/>
          </a:prstGeom>
        </p:spPr>
        <p:txBody>
          <a:bodyPr vert="horz" wrap="none" lIns="0" tIns="0" rIns="0" bIns="0" rtlCol="0">
            <a:spAutoFit/>
          </a:bodyPr>
          <a:lstStyle/>
          <a:p>
            <a:r>
              <a:rPr sz="2300" spc="10" dirty="0">
                <a:latin typeface="Lucida Sans Unicode"/>
                <a:cs typeface="Lucida Sans Unicode"/>
              </a:rPr>
              <a:t>pelo desenvolvedor.</a:t>
            </a:r>
            <a:endParaRPr sz="2300">
              <a:latin typeface="Lucida Sans Unicode"/>
              <a:cs typeface="Lucida Sans Unicode"/>
            </a:endParaRPr>
          </a:p>
        </p:txBody>
      </p:sp>
      <p:sp>
        <p:nvSpPr>
          <p:cNvPr id="8" name="text 1"/>
          <p:cNvSpPr txBox="1"/>
          <p:nvPr/>
        </p:nvSpPr>
        <p:spPr>
          <a:xfrm>
            <a:off x="2182368" y="3848074"/>
            <a:ext cx="3956852"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Teste de usabilidade:</a:t>
            </a:r>
            <a:endParaRPr sz="2700">
              <a:latin typeface="Lucida Sans Unicode"/>
              <a:cs typeface="Lucida Sans Unicode"/>
            </a:endParaRPr>
          </a:p>
        </p:txBody>
      </p:sp>
      <p:sp>
        <p:nvSpPr>
          <p:cNvPr id="9" name="text 1"/>
          <p:cNvSpPr txBox="1"/>
          <p:nvPr/>
        </p:nvSpPr>
        <p:spPr>
          <a:xfrm>
            <a:off x="2466137" y="4310102"/>
            <a:ext cx="7094571"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Avalia o quão fácil o sistema é de usar por seus</a:t>
            </a:r>
            <a:endParaRPr sz="2200">
              <a:latin typeface="Lucida Sans Unicode"/>
              <a:cs typeface="Lucida Sans Unicode"/>
            </a:endParaRPr>
          </a:p>
        </p:txBody>
      </p:sp>
      <p:sp>
        <p:nvSpPr>
          <p:cNvPr id="10" name="text 1"/>
          <p:cNvSpPr txBox="1"/>
          <p:nvPr/>
        </p:nvSpPr>
        <p:spPr>
          <a:xfrm>
            <a:off x="2694736" y="4660623"/>
            <a:ext cx="1321196" cy="353943"/>
          </a:xfrm>
          <a:prstGeom prst="rect">
            <a:avLst/>
          </a:prstGeom>
        </p:spPr>
        <p:txBody>
          <a:bodyPr vert="horz" wrap="none" lIns="0" tIns="0" rIns="0" bIns="0" rtlCol="0">
            <a:spAutoFit/>
          </a:bodyPr>
          <a:lstStyle/>
          <a:p>
            <a:r>
              <a:rPr sz="2300" spc="10" dirty="0">
                <a:latin typeface="Lucida Sans Unicode"/>
                <a:cs typeface="Lucida Sans Unicode"/>
              </a:rPr>
              <a:t>usuários.</a:t>
            </a:r>
            <a:endParaRPr sz="2300">
              <a:latin typeface="Lucida Sans Unicode"/>
              <a:cs typeface="Lucida Sans Unicode"/>
            </a:endParaRPr>
          </a:p>
        </p:txBody>
      </p:sp>
      <p:pic>
        <p:nvPicPr>
          <p:cNvPr id="16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164" y="589776"/>
            <a:ext cx="7376922" cy="508267"/>
          </a:xfrm>
          <a:prstGeom prst="rect">
            <a:avLst/>
          </a:prstGeom>
        </p:spPr>
      </p:pic>
    </p:spTree>
    <p:extLst>
      <p:ext uri="{BB962C8B-B14F-4D97-AF65-F5344CB8AC3E}">
        <p14:creationId xmlns:p14="http://schemas.microsoft.com/office/powerpoint/2010/main" val="1252155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Qualidade</a:t>
            </a:r>
            <a:endParaRPr lang="pt-BR" dirty="0"/>
          </a:p>
        </p:txBody>
      </p:sp>
      <p:sp>
        <p:nvSpPr>
          <p:cNvPr id="3" name="Espaço Reservado para Conteúdo 2"/>
          <p:cNvSpPr>
            <a:spLocks noGrp="1"/>
          </p:cNvSpPr>
          <p:nvPr>
            <p:ph idx="1"/>
          </p:nvPr>
        </p:nvSpPr>
        <p:spPr>
          <a:xfrm>
            <a:off x="1097280" y="1845734"/>
            <a:ext cx="10058400" cy="4375184"/>
          </a:xfrm>
        </p:spPr>
        <p:txBody>
          <a:bodyPr>
            <a:noAutofit/>
          </a:bodyPr>
          <a:lstStyle/>
          <a:p>
            <a:pPr algn="just"/>
            <a:r>
              <a:rPr lang="pt-BR" sz="2200" dirty="0"/>
              <a:t>O termo Qualidade vem do latim “</a:t>
            </a:r>
            <a:r>
              <a:rPr lang="pt-BR" sz="2200" dirty="0" err="1"/>
              <a:t>Qualitas</a:t>
            </a:r>
            <a:r>
              <a:rPr lang="pt-BR" sz="2200" dirty="0"/>
              <a:t>”, e é utilizado em diversas situações, mas o seu significado nem sempre é de definição clara e objetiva. Há várias definições para qualidade, do ponto de vista de diferentes pessoas, como: “Produto(s) e/ou serviço(s) com constatada efetividade”; “Valor que produtos similares não possuem”; “Fazer correto da primeira vez”; “Maior relação custo versus benefício”; “Em conformidade com as exigências do(s) cliente(s)”; “Adequação ao uso”. Enfim, o referido termo é geralmente empregado para significar excelência de um produto e/ou serviço.</a:t>
            </a:r>
          </a:p>
          <a:p>
            <a:pPr algn="just"/>
            <a:r>
              <a:rPr lang="pt-BR" sz="2200" dirty="0"/>
              <a:t>A qualidade de um produto pode ser vista por duas ópticas: a do produtor e a do cliente. Do ponto de vista do produtor, a qualidade associa-se à concepção e produção de um produto que vá ao encontro das necessidades do cliente. Do ponto de vista do cliente, a qualidade está associada ao valor e à utilidade reconhecida ao produto, estando nalguns casos ligados ao preço</a:t>
            </a:r>
            <a:r>
              <a:rPr lang="pt-BR" sz="2200" dirty="0" smtClean="0"/>
              <a:t>.</a:t>
            </a:r>
            <a:endParaRPr lang="pt-BR" sz="2200" dirty="0"/>
          </a:p>
        </p:txBody>
      </p:sp>
    </p:spTree>
    <p:extLst>
      <p:ext uri="{BB962C8B-B14F-4D97-AF65-F5344CB8AC3E}">
        <p14:creationId xmlns:p14="http://schemas.microsoft.com/office/powerpoint/2010/main" val="3988885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normAutofit/>
          </a:bodyPr>
          <a:lstStyle/>
          <a:p>
            <a:pPr algn="just"/>
            <a:r>
              <a:rPr lang="pt-BR" sz="2400" dirty="0"/>
              <a:t>Quando acompanhamos a atual realidade dos textos relacionados à informática em geral, não é difícil nos deparamos com termos como: “Controle da Qualidade”, “Garantia da Qualidade” e “Gerência da Qualidade” e isso porque hoje são considerados conceitos quase que básicos, seja na indústria, comércio e ou serviços. Os conceitos são usados em várias áreas, inclusive e mais fortemente em “Qualidade de Software”. Gerência da qualidade é o processo de controlar e gerenciar o processo da qualidade na fabricação ou manutenção de um produto ou serviço. Garantia da qualidade são as ações tomadas para redução de defeitos. Controle da qualidade são as ações relacionadas à medição da qualidade, para diagnosticar se o resultado está sendo atingido.</a:t>
            </a:r>
          </a:p>
        </p:txBody>
      </p:sp>
    </p:spTree>
    <p:extLst>
      <p:ext uri="{BB962C8B-B14F-4D97-AF65-F5344CB8AC3E}">
        <p14:creationId xmlns:p14="http://schemas.microsoft.com/office/powerpoint/2010/main" val="356622640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Atividade 2</a:t>
            </a:r>
            <a:endParaRPr lang="pt-BR" dirty="0"/>
          </a:p>
        </p:txBody>
      </p:sp>
      <p:sp>
        <p:nvSpPr>
          <p:cNvPr id="3" name="Espaço Reservado para Conteúdo 2"/>
          <p:cNvSpPr>
            <a:spLocks noGrp="1"/>
          </p:cNvSpPr>
          <p:nvPr>
            <p:ph idx="1"/>
          </p:nvPr>
        </p:nvSpPr>
        <p:spPr/>
        <p:txBody>
          <a:bodyPr>
            <a:noAutofit/>
          </a:bodyPr>
          <a:lstStyle/>
          <a:p>
            <a:r>
              <a:rPr lang="pt-BR" sz="3200" dirty="0" smtClean="0"/>
              <a:t>Faça uma breve pesquisa sobre a ISO 9126 que trata a  respeito de qualidade de produtos de software e faça uma analise a respeito. Como ela se integra com Teste de Software e o que eles tem em comum.</a:t>
            </a:r>
          </a:p>
          <a:p>
            <a:r>
              <a:rPr lang="pt-BR" sz="3200" dirty="0" smtClean="0"/>
              <a:t>No final encaminhe para:</a:t>
            </a:r>
          </a:p>
          <a:p>
            <a:r>
              <a:rPr lang="pt-BR" sz="3200" dirty="0" smtClean="0">
                <a:solidFill>
                  <a:schemeClr val="accent1">
                    <a:lumMod val="75000"/>
                  </a:schemeClr>
                </a:solidFill>
              </a:rPr>
              <a:t>aulassnc@gmail.com</a:t>
            </a:r>
            <a:r>
              <a:rPr lang="pt-BR" sz="3200" dirty="0" smtClean="0"/>
              <a:t> como Nome e Unidade</a:t>
            </a:r>
          </a:p>
          <a:p>
            <a:r>
              <a:rPr lang="pt-BR" sz="3200" dirty="0" smtClean="0"/>
              <a:t>Vale como 1º ponto da UC</a:t>
            </a:r>
            <a:endParaRPr lang="pt-BR" sz="3200" dirty="0"/>
          </a:p>
        </p:txBody>
      </p:sp>
    </p:spTree>
    <p:extLst>
      <p:ext uri="{BB962C8B-B14F-4D97-AF65-F5344CB8AC3E}">
        <p14:creationId xmlns:p14="http://schemas.microsoft.com/office/powerpoint/2010/main" val="41130733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9144000" cy="5815913"/>
          </a:xfrm>
          <a:prstGeom prst="rect">
            <a:avLst/>
          </a:prstGeom>
        </p:spPr>
      </p:pic>
      <p:pic>
        <p:nvPicPr>
          <p:cNvPr id="25"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688" y="562344"/>
            <a:ext cx="7700010" cy="552463"/>
          </a:xfrm>
          <a:prstGeom prst="rect">
            <a:avLst/>
          </a:prstGeom>
        </p:spPr>
      </p:pic>
      <p:sp>
        <p:nvSpPr>
          <p:cNvPr id="2" name="text 1"/>
          <p:cNvSpPr txBox="1"/>
          <p:nvPr/>
        </p:nvSpPr>
        <p:spPr>
          <a:xfrm>
            <a:off x="2667305" y="2868735"/>
            <a:ext cx="3828933" cy="415498"/>
          </a:xfrm>
          <a:prstGeom prst="rect">
            <a:avLst/>
          </a:prstGeom>
        </p:spPr>
        <p:txBody>
          <a:bodyPr vert="horz" wrap="none" lIns="0" tIns="0" rIns="0" bIns="0" rtlCol="0">
            <a:spAutoFit/>
          </a:bodyPr>
          <a:lstStyle/>
          <a:p>
            <a:r>
              <a:rPr sz="2700" spc="10" dirty="0">
                <a:latin typeface="Lucida Sans Unicode"/>
                <a:cs typeface="Lucida Sans Unicode"/>
              </a:rPr>
              <a:t>“Teste é o processo de</a:t>
            </a:r>
            <a:endParaRPr sz="2700">
              <a:latin typeface="Lucida Sans Unicode"/>
              <a:cs typeface="Lucida Sans Unicode"/>
            </a:endParaRPr>
          </a:p>
        </p:txBody>
      </p:sp>
      <p:sp>
        <p:nvSpPr>
          <p:cNvPr id="3" name="text 1"/>
          <p:cNvSpPr txBox="1"/>
          <p:nvPr/>
        </p:nvSpPr>
        <p:spPr>
          <a:xfrm>
            <a:off x="2667304" y="3281146"/>
            <a:ext cx="4697120" cy="415498"/>
          </a:xfrm>
          <a:prstGeom prst="rect">
            <a:avLst/>
          </a:prstGeom>
        </p:spPr>
        <p:txBody>
          <a:bodyPr vert="horz" wrap="none" lIns="0" tIns="0" rIns="0" bIns="0" rtlCol="0">
            <a:spAutoFit/>
          </a:bodyPr>
          <a:lstStyle/>
          <a:p>
            <a:r>
              <a:rPr sz="2700" spc="10" dirty="0">
                <a:latin typeface="Lucida Sans Unicode"/>
                <a:cs typeface="Lucida Sans Unicode"/>
              </a:rPr>
              <a:t>executar um programa com</a:t>
            </a:r>
            <a:endParaRPr sz="2700">
              <a:latin typeface="Lucida Sans Unicode"/>
              <a:cs typeface="Lucida Sans Unicode"/>
            </a:endParaRPr>
          </a:p>
        </p:txBody>
      </p:sp>
      <p:sp>
        <p:nvSpPr>
          <p:cNvPr id="4" name="text 1"/>
          <p:cNvSpPr txBox="1"/>
          <p:nvPr/>
        </p:nvSpPr>
        <p:spPr>
          <a:xfrm>
            <a:off x="2667304" y="3692626"/>
            <a:ext cx="3695884" cy="415498"/>
          </a:xfrm>
          <a:prstGeom prst="rect">
            <a:avLst/>
          </a:prstGeom>
        </p:spPr>
        <p:txBody>
          <a:bodyPr vert="horz" wrap="none" lIns="0" tIns="0" rIns="0" bIns="0" rtlCol="0">
            <a:spAutoFit/>
          </a:bodyPr>
          <a:lstStyle/>
          <a:p>
            <a:r>
              <a:rPr sz="2700" spc="10" dirty="0">
                <a:latin typeface="Lucida Sans Unicode"/>
                <a:cs typeface="Lucida Sans Unicode"/>
              </a:rPr>
              <a:t>o intuito de encontrar</a:t>
            </a:r>
            <a:endParaRPr sz="2700">
              <a:latin typeface="Lucida Sans Unicode"/>
              <a:cs typeface="Lucida Sans Unicode"/>
            </a:endParaRPr>
          </a:p>
        </p:txBody>
      </p:sp>
      <p:sp>
        <p:nvSpPr>
          <p:cNvPr id="5" name="text 1"/>
          <p:cNvSpPr txBox="1"/>
          <p:nvPr/>
        </p:nvSpPr>
        <p:spPr>
          <a:xfrm>
            <a:off x="2667304" y="4103429"/>
            <a:ext cx="1001556" cy="415498"/>
          </a:xfrm>
          <a:prstGeom prst="rect">
            <a:avLst/>
          </a:prstGeom>
        </p:spPr>
        <p:txBody>
          <a:bodyPr vert="horz" wrap="none" lIns="0" tIns="0" rIns="0" bIns="0" rtlCol="0">
            <a:spAutoFit/>
          </a:bodyPr>
          <a:lstStyle/>
          <a:p>
            <a:r>
              <a:rPr sz="2700" spc="10" dirty="0">
                <a:latin typeface="Lucida Sans Unicode"/>
                <a:cs typeface="Lucida Sans Unicode"/>
              </a:rPr>
              <a:t>erros”</a:t>
            </a:r>
            <a:endParaRPr sz="2700">
              <a:latin typeface="Lucida Sans Unicode"/>
              <a:cs typeface="Lucida Sans Unicode"/>
            </a:endParaRPr>
          </a:p>
        </p:txBody>
      </p:sp>
      <p:sp>
        <p:nvSpPr>
          <p:cNvPr id="6" name="text 1"/>
          <p:cNvSpPr txBox="1"/>
          <p:nvPr/>
        </p:nvSpPr>
        <p:spPr>
          <a:xfrm>
            <a:off x="4083050" y="5029213"/>
            <a:ext cx="3349956" cy="415498"/>
          </a:xfrm>
          <a:prstGeom prst="rect">
            <a:avLst/>
          </a:prstGeom>
        </p:spPr>
        <p:txBody>
          <a:bodyPr vert="horz" wrap="none" lIns="0" tIns="0" rIns="0" bIns="0" rtlCol="0">
            <a:spAutoFit/>
          </a:bodyPr>
          <a:lstStyle/>
          <a:p>
            <a:r>
              <a:rPr sz="2700" spc="10" dirty="0">
                <a:latin typeface="Lucida Sans Unicode"/>
                <a:cs typeface="Lucida Sans Unicode"/>
              </a:rPr>
              <a:t>– </a:t>
            </a:r>
            <a:r>
              <a:rPr sz="2000" spc="10" dirty="0">
                <a:latin typeface="Lucida Sans Unicode"/>
                <a:cs typeface="Lucida Sans Unicode"/>
              </a:rPr>
              <a:t>Glenford J. Myers (1979)</a:t>
            </a:r>
            <a:endParaRPr sz="2000">
              <a:latin typeface="Lucida Sans Unicode"/>
              <a:cs typeface="Lucida Sans Unicode"/>
            </a:endParaRPr>
          </a:p>
        </p:txBody>
      </p:sp>
      <p:pic>
        <p:nvPicPr>
          <p:cNvPr id="26"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24217" y="2636520"/>
            <a:ext cx="2666999" cy="2476500"/>
          </a:xfrm>
          <a:prstGeom prst="rect">
            <a:avLst/>
          </a:prstGeom>
        </p:spPr>
      </p:pic>
    </p:spTree>
    <p:extLst>
      <p:ext uri="{BB962C8B-B14F-4D97-AF65-F5344CB8AC3E}">
        <p14:creationId xmlns:p14="http://schemas.microsoft.com/office/powerpoint/2010/main" val="1676387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Conceitos Básicos de Teste</a:t>
            </a:r>
            <a:endParaRPr lang="pt-BR" dirty="0"/>
          </a:p>
        </p:txBody>
      </p:sp>
      <p:sp>
        <p:nvSpPr>
          <p:cNvPr id="3" name="Espaço Reservado para Conteúdo 2"/>
          <p:cNvSpPr>
            <a:spLocks noGrp="1"/>
          </p:cNvSpPr>
          <p:nvPr>
            <p:ph idx="1"/>
          </p:nvPr>
        </p:nvSpPr>
        <p:spPr/>
        <p:txBody>
          <a:bodyPr>
            <a:normAutofit/>
          </a:bodyPr>
          <a:lstStyle/>
          <a:p>
            <a:pPr marL="263525" indent="-263525">
              <a:buFont typeface="Wingdings" panose="05000000000000000000" pitchFamily="2" charset="2"/>
              <a:buChar char="§"/>
            </a:pPr>
            <a:r>
              <a:rPr lang="pt-BR" sz="3200" dirty="0" smtClean="0"/>
              <a:t>Artefatos de Teste</a:t>
            </a:r>
          </a:p>
          <a:p>
            <a:pPr marL="263525" indent="-263525">
              <a:buFont typeface="Wingdings" panose="05000000000000000000" pitchFamily="2" charset="2"/>
              <a:buChar char="§"/>
            </a:pPr>
            <a:r>
              <a:rPr lang="pt-BR" sz="3200" dirty="0" smtClean="0"/>
              <a:t>Caso de Teste</a:t>
            </a:r>
          </a:p>
          <a:p>
            <a:pPr marL="263525" indent="-263525">
              <a:buFont typeface="Wingdings" panose="05000000000000000000" pitchFamily="2" charset="2"/>
              <a:buChar char="§"/>
            </a:pPr>
            <a:r>
              <a:rPr lang="pt-BR" sz="3200" dirty="0" smtClean="0"/>
              <a:t>Roteiro de Teste</a:t>
            </a:r>
          </a:p>
          <a:p>
            <a:pPr marL="263525" indent="-263525">
              <a:buFont typeface="Wingdings" panose="05000000000000000000" pitchFamily="2" charset="2"/>
              <a:buChar char="§"/>
            </a:pPr>
            <a:r>
              <a:rPr lang="pt-BR" sz="3200" dirty="0" smtClean="0"/>
              <a:t>Bug</a:t>
            </a:r>
          </a:p>
          <a:p>
            <a:pPr marL="263525" indent="-263525">
              <a:buFont typeface="Wingdings" panose="05000000000000000000" pitchFamily="2" charset="2"/>
              <a:buChar char="§"/>
            </a:pPr>
            <a:r>
              <a:rPr lang="pt-BR" sz="3200" dirty="0" smtClean="0"/>
              <a:t>Custo</a:t>
            </a:r>
            <a:endParaRPr lang="pt-BR" sz="3200" dirty="0"/>
          </a:p>
          <a:p>
            <a:endParaRPr lang="pt-BR" sz="3200" dirty="0"/>
          </a:p>
        </p:txBody>
      </p:sp>
    </p:spTree>
    <p:extLst>
      <p:ext uri="{BB962C8B-B14F-4D97-AF65-F5344CB8AC3E}">
        <p14:creationId xmlns:p14="http://schemas.microsoft.com/office/powerpoint/2010/main" val="6661752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Artefatos</a:t>
            </a:r>
            <a:endParaRPr lang="pt-BR" dirty="0"/>
          </a:p>
        </p:txBody>
      </p:sp>
      <p:sp>
        <p:nvSpPr>
          <p:cNvPr id="3" name="Espaço Reservado para Conteúdo 2"/>
          <p:cNvSpPr>
            <a:spLocks noGrp="1"/>
          </p:cNvSpPr>
          <p:nvPr>
            <p:ph idx="1"/>
          </p:nvPr>
        </p:nvSpPr>
        <p:spPr/>
        <p:txBody>
          <a:bodyPr>
            <a:normAutofit/>
          </a:bodyPr>
          <a:lstStyle/>
          <a:p>
            <a:pPr algn="just"/>
            <a:r>
              <a:rPr lang="pt-BR" dirty="0"/>
              <a:t>Um </a:t>
            </a:r>
            <a:r>
              <a:rPr lang="pt-BR" b="1" dirty="0" err="1"/>
              <a:t>artefacto</a:t>
            </a:r>
            <a:r>
              <a:rPr lang="pt-BR" dirty="0"/>
              <a:t> ou </a:t>
            </a:r>
            <a:r>
              <a:rPr lang="pt-BR" b="1" dirty="0"/>
              <a:t>artefato</a:t>
            </a:r>
            <a:r>
              <a:rPr lang="pt-BR" dirty="0"/>
              <a:t> é um dos vários tipos de subprodutos concretos produzido durante o desenvolvimento de software. Alguns artefatos (por exemplo, casos de uso, diagramas de classes, requisitos e documentos de projeto) ajudam a descrever a função, arquitetura e o design do software. Outros artefatos estão relacionados com o próprio processo de desenvolvimento - tais como planos de projetos, processos de negócios e avaliações de risco. Podem ser manuais, arquivos executáveis, módulos etc.</a:t>
            </a:r>
          </a:p>
          <a:p>
            <a:pPr algn="just"/>
            <a:r>
              <a:rPr lang="pt-BR" dirty="0"/>
              <a:t>O termo artefato em conexão com o desenvolvimento de software é amplamente associado com métodos ou processos de desenvolvimento específicos, por exemplo, o Processo Unificado. Este uso do termo pode ter sido originado com esses métodos</a:t>
            </a:r>
            <a:r>
              <a:rPr lang="pt-BR" dirty="0" smtClean="0"/>
              <a:t>.</a:t>
            </a:r>
          </a:p>
        </p:txBody>
      </p:sp>
    </p:spTree>
    <p:extLst>
      <p:ext uri="{BB962C8B-B14F-4D97-AF65-F5344CB8AC3E}">
        <p14:creationId xmlns:p14="http://schemas.microsoft.com/office/powerpoint/2010/main" val="18941727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p:cNvPicPr>
            <a:picLocks noChangeAspect="1"/>
          </p:cNvPicPr>
          <p:nvPr/>
        </p:nvPicPr>
        <p:blipFill rotWithShape="1">
          <a:blip r:embed="rId2"/>
          <a:srcRect l="25159" t="19650" r="29555" b="26112"/>
          <a:stretch/>
        </p:blipFill>
        <p:spPr>
          <a:xfrm>
            <a:off x="1146875" y="433790"/>
            <a:ext cx="6090834" cy="5471065"/>
          </a:xfrm>
          <a:prstGeom prst="rect">
            <a:avLst/>
          </a:prstGeom>
        </p:spPr>
      </p:pic>
      <p:sp>
        <p:nvSpPr>
          <p:cNvPr id="5" name="CaixaDeTexto 4"/>
          <p:cNvSpPr txBox="1"/>
          <p:nvPr/>
        </p:nvSpPr>
        <p:spPr>
          <a:xfrm>
            <a:off x="5685437" y="5904855"/>
            <a:ext cx="6421181" cy="369332"/>
          </a:xfrm>
          <a:prstGeom prst="rect">
            <a:avLst/>
          </a:prstGeom>
          <a:noFill/>
        </p:spPr>
        <p:txBody>
          <a:bodyPr wrap="none" rtlCol="0">
            <a:spAutoFit/>
          </a:bodyPr>
          <a:lstStyle/>
          <a:p>
            <a:r>
              <a:rPr lang="pt-BR" dirty="0">
                <a:solidFill>
                  <a:schemeClr val="accent1">
                    <a:lumMod val="75000"/>
                  </a:schemeClr>
                </a:solidFill>
              </a:rPr>
              <a:t>http://www.funpar.ufpr.br:8080/rup/process/artifact/ars_test.htm</a:t>
            </a:r>
          </a:p>
        </p:txBody>
      </p:sp>
    </p:spTree>
    <p:extLst>
      <p:ext uri="{BB962C8B-B14F-4D97-AF65-F5344CB8AC3E}">
        <p14:creationId xmlns:p14="http://schemas.microsoft.com/office/powerpoint/2010/main" val="3341973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Caso de Teste</a:t>
            </a:r>
            <a:endParaRPr lang="pt-BR" dirty="0"/>
          </a:p>
        </p:txBody>
      </p:sp>
      <p:sp>
        <p:nvSpPr>
          <p:cNvPr id="3" name="Espaço Reservado para Conteúdo 2"/>
          <p:cNvSpPr>
            <a:spLocks noGrp="1"/>
          </p:cNvSpPr>
          <p:nvPr>
            <p:ph idx="1"/>
          </p:nvPr>
        </p:nvSpPr>
        <p:spPr>
          <a:xfrm>
            <a:off x="1097280" y="1845733"/>
            <a:ext cx="10058400" cy="4384585"/>
          </a:xfrm>
        </p:spPr>
        <p:txBody>
          <a:bodyPr>
            <a:normAutofit fontScale="92500" lnSpcReduction="20000"/>
          </a:bodyPr>
          <a:lstStyle/>
          <a:p>
            <a:r>
              <a:rPr lang="pt-BR" dirty="0"/>
              <a:t>De um modo geral, podemos dizer que caso de teste seria um conjunto de condições (passos) utilizado na execução de teste de software. Tais condições não mais são mais do que a definição dos dados de entrada e os seus resultados esperados. Os casos de teste são extraídos a partir da especificação de requisitos</a:t>
            </a:r>
            <a:r>
              <a:rPr lang="pt-BR" dirty="0" smtClean="0"/>
              <a:t>.</a:t>
            </a:r>
          </a:p>
          <a:p>
            <a:r>
              <a:rPr lang="pt-BR" dirty="0"/>
              <a:t>No contexto tradicional, para identificarmos os requisitos de teste, utilizamos os </a:t>
            </a:r>
            <a:r>
              <a:rPr lang="pt-BR" i="1" dirty="0"/>
              <a:t>casos de uso</a:t>
            </a:r>
            <a:r>
              <a:rPr lang="pt-BR" dirty="0"/>
              <a:t> (especificação de requisitos). Podemos dizer que um requisito de teste poderá ter “N” cenários de teste, onde cada cenário de teste poderá ter “N” casos de teste.</a:t>
            </a:r>
            <a:br>
              <a:rPr lang="pt-BR" dirty="0"/>
            </a:br>
            <a:r>
              <a:rPr lang="pt-BR" dirty="0"/>
              <a:t>Este artefato deve ter, no mínimo, os seguintes dados na sua estrutura</a:t>
            </a:r>
            <a:r>
              <a:rPr lang="pt-BR" dirty="0" smtClean="0"/>
              <a:t>:</a:t>
            </a:r>
          </a:p>
          <a:p>
            <a:pPr lvl="1">
              <a:buFont typeface="Arial" panose="020B0604020202020204" pitchFamily="34" charset="0"/>
              <a:buChar char="•"/>
            </a:pPr>
            <a:r>
              <a:rPr lang="pt-BR" dirty="0" smtClean="0"/>
              <a:t>Resumo</a:t>
            </a:r>
          </a:p>
          <a:p>
            <a:pPr lvl="1">
              <a:buFont typeface="Arial" panose="020B0604020202020204" pitchFamily="34" charset="0"/>
              <a:buChar char="•"/>
            </a:pPr>
            <a:r>
              <a:rPr lang="pt-BR" dirty="0" smtClean="0"/>
              <a:t>Pré-Condições</a:t>
            </a:r>
          </a:p>
          <a:p>
            <a:pPr lvl="1">
              <a:buFont typeface="Arial" panose="020B0604020202020204" pitchFamily="34" charset="0"/>
              <a:buChar char="•"/>
            </a:pPr>
            <a:r>
              <a:rPr lang="pt-BR" dirty="0" smtClean="0"/>
              <a:t>Entradas</a:t>
            </a:r>
          </a:p>
          <a:p>
            <a:pPr lvl="1">
              <a:buFont typeface="Arial" panose="020B0604020202020204" pitchFamily="34" charset="0"/>
              <a:buChar char="•"/>
            </a:pPr>
            <a:r>
              <a:rPr lang="pt-BR" dirty="0" smtClean="0"/>
              <a:t>Ação</a:t>
            </a:r>
          </a:p>
          <a:p>
            <a:pPr lvl="1">
              <a:buFont typeface="Arial" panose="020B0604020202020204" pitchFamily="34" charset="0"/>
              <a:buChar char="•"/>
            </a:pPr>
            <a:r>
              <a:rPr lang="pt-BR" dirty="0" smtClean="0"/>
              <a:t>Resultados Esperados</a:t>
            </a:r>
          </a:p>
          <a:p>
            <a:pPr lvl="1">
              <a:buFont typeface="Arial" panose="020B0604020202020204" pitchFamily="34" charset="0"/>
              <a:buChar char="•"/>
            </a:pPr>
            <a:r>
              <a:rPr lang="pt-BR" dirty="0" smtClean="0"/>
              <a:t>Pós-Condições</a:t>
            </a:r>
          </a:p>
          <a:p>
            <a:pPr marL="0" indent="0">
              <a:buNone/>
            </a:pPr>
            <a:r>
              <a:rPr lang="pt-BR" dirty="0" smtClean="0"/>
              <a:t>O </a:t>
            </a:r>
            <a:r>
              <a:rPr lang="pt-BR" dirty="0"/>
              <a:t>nível de detalhamento dependerá das premissas do time ou até mesmo do processo de desenvolvimento definido.</a:t>
            </a:r>
          </a:p>
        </p:txBody>
      </p:sp>
    </p:spTree>
    <p:extLst>
      <p:ext uri="{BB962C8B-B14F-4D97-AF65-F5344CB8AC3E}">
        <p14:creationId xmlns:p14="http://schemas.microsoft.com/office/powerpoint/2010/main" val="2860878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Roteiro de Testes</a:t>
            </a:r>
            <a:endParaRPr lang="pt-BR" dirty="0"/>
          </a:p>
        </p:txBody>
      </p:sp>
      <p:sp>
        <p:nvSpPr>
          <p:cNvPr id="3" name="Espaço Reservado para Conteúdo 2"/>
          <p:cNvSpPr>
            <a:spLocks noGrp="1"/>
          </p:cNvSpPr>
          <p:nvPr>
            <p:ph idx="1"/>
          </p:nvPr>
        </p:nvSpPr>
        <p:spPr>
          <a:xfrm>
            <a:off x="1097280" y="1845734"/>
            <a:ext cx="10058400" cy="4539568"/>
          </a:xfrm>
        </p:spPr>
        <p:txBody>
          <a:bodyPr>
            <a:normAutofit lnSpcReduction="10000"/>
          </a:bodyPr>
          <a:lstStyle/>
          <a:p>
            <a:pPr marL="0" indent="0" algn="just">
              <a:buNone/>
            </a:pPr>
            <a:r>
              <a:rPr lang="pt-BR" dirty="0"/>
              <a:t>Planejar e construir casos de teste para cada objeto de teste existente no projeto é a melhor forma de se organizar, tanto na criticidade quanto na avaliação final do processo de testes.</a:t>
            </a:r>
          </a:p>
          <a:p>
            <a:pPr marL="457200" indent="-457200" algn="just">
              <a:buFont typeface="+mj-lt"/>
              <a:buAutoNum type="arabicPeriod"/>
            </a:pPr>
            <a:r>
              <a:rPr lang="pt-BR" dirty="0" smtClean="0"/>
              <a:t>Teste </a:t>
            </a:r>
            <a:r>
              <a:rPr lang="pt-BR" dirty="0"/>
              <a:t>primeiro </a:t>
            </a:r>
            <a:r>
              <a:rPr lang="pt-BR" dirty="0" smtClean="0"/>
              <a:t>cenários positivos. É o </a:t>
            </a:r>
            <a:r>
              <a:rPr lang="pt-BR" dirty="0"/>
              <a:t>cenário que reflete exatamente o que foi programado para acontecer, sem erros, sem atalhos;</a:t>
            </a:r>
          </a:p>
          <a:p>
            <a:pPr marL="457200" indent="-457200" algn="just">
              <a:buFont typeface="+mj-lt"/>
              <a:buAutoNum type="arabicPeriod"/>
            </a:pPr>
            <a:r>
              <a:rPr lang="pt-BR" dirty="0"/>
              <a:t>Teste os Erros (cenários negativos), não tenha limites para sua imaginação, erre como seu filho de 5 anos erraria (claro, a menos que projeto não seja direcionado para ele…), é muito comum ouvirmos comentários como “Quem vai clicar aí???” ou “Mas ninguém vai fazer isto?!”,e a resposta é, SIM alguém VAI clicar aí, alguém VAI fazer isto, então, teste;</a:t>
            </a:r>
          </a:p>
          <a:p>
            <a:pPr marL="457200" indent="-457200" algn="just">
              <a:buFont typeface="+mj-lt"/>
              <a:buAutoNum type="arabicPeriod"/>
            </a:pPr>
            <a:r>
              <a:rPr lang="pt-BR" dirty="0"/>
              <a:t>Teste os Caminhos Alternativos, pense quais seriam as rotas adicionais, os atalhos, outras formas de chegar até objeto de teste, em instituições de grande porte, normalmente a relação entre sistemas dependentes não costuma ser lógica, portanto, entender a arquitetura do sistema é importante para avaliar se não há caminhos “ocultos” ou rotas de contingência para determinados processos.</a:t>
            </a:r>
          </a:p>
          <a:p>
            <a:pPr marL="0" indent="0" algn="just">
              <a:buNone/>
            </a:pPr>
            <a:r>
              <a:rPr lang="pt-BR" dirty="0"/>
              <a:t>Registre tudo o que foi testado, a evidência do teste é uma documentação importantíssima do processo.</a:t>
            </a:r>
          </a:p>
          <a:p>
            <a:pPr algn="just"/>
            <a:endParaRPr lang="pt-BR" dirty="0"/>
          </a:p>
        </p:txBody>
      </p:sp>
    </p:spTree>
    <p:extLst>
      <p:ext uri="{BB962C8B-B14F-4D97-AF65-F5344CB8AC3E}">
        <p14:creationId xmlns:p14="http://schemas.microsoft.com/office/powerpoint/2010/main" val="286858912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BUG</a:t>
            </a:r>
            <a:endParaRPr lang="pt-BR" dirty="0"/>
          </a:p>
        </p:txBody>
      </p:sp>
      <p:sp>
        <p:nvSpPr>
          <p:cNvPr id="3" name="Espaço Reservado para Conteúdo 2"/>
          <p:cNvSpPr>
            <a:spLocks noGrp="1"/>
          </p:cNvSpPr>
          <p:nvPr>
            <p:ph idx="1"/>
          </p:nvPr>
        </p:nvSpPr>
        <p:spPr>
          <a:xfrm>
            <a:off x="1097280" y="1845733"/>
            <a:ext cx="10058400" cy="4415581"/>
          </a:xfrm>
        </p:spPr>
        <p:txBody>
          <a:bodyPr>
            <a:normAutofit lnSpcReduction="10000"/>
          </a:bodyPr>
          <a:lstStyle/>
          <a:p>
            <a:pPr algn="just"/>
            <a:r>
              <a:rPr lang="pt-BR" dirty="0"/>
              <a:t>No documento ISO/CD 10303-226 da Organização Internacional de Normalização (ISO), uma falha (em inglês, </a:t>
            </a:r>
            <a:r>
              <a:rPr lang="pt-BR" i="1" dirty="0" err="1"/>
              <a:t>fault</a:t>
            </a:r>
            <a:r>
              <a:rPr lang="pt-BR" dirty="0"/>
              <a:t>) é definida como um defeito ou uma condição anormal em um componente, equipamento, subsistema ou sistema, que pode impedir o seu funcionamento como planejado, uma situação chamada de fracasso (em inglês, </a:t>
            </a:r>
            <a:r>
              <a:rPr lang="pt-BR" i="1" dirty="0" err="1"/>
              <a:t>failure</a:t>
            </a:r>
            <a:r>
              <a:rPr lang="pt-BR" dirty="0"/>
              <a:t>).</a:t>
            </a:r>
            <a:endParaRPr lang="pt-BR" dirty="0" smtClean="0"/>
          </a:p>
          <a:p>
            <a:pPr algn="just"/>
            <a:r>
              <a:rPr lang="pt-BR" dirty="0" smtClean="0"/>
              <a:t>De </a:t>
            </a:r>
            <a:r>
              <a:rPr lang="pt-BR" dirty="0"/>
              <a:t>acordo com o Federal Standard 1037C dos Estados Unidos, o termo "falha" tem os seguintes significados:</a:t>
            </a:r>
          </a:p>
          <a:p>
            <a:pPr algn="just"/>
            <a:r>
              <a:rPr lang="pt-BR" dirty="0"/>
              <a:t>Uma condição acidental que faz com que uma unidade funcional não consiga executar sua função</a:t>
            </a:r>
          </a:p>
          <a:p>
            <a:pPr algn="just"/>
            <a:r>
              <a:rPr lang="pt-BR" dirty="0"/>
              <a:t>Um defeito que causa um mau funcionamento reproduzível ou catastrófico. Um mau funcionamento é considerado reproduzível se ocorre consistentemente sob as mesmas circunstâncias.</a:t>
            </a:r>
          </a:p>
          <a:p>
            <a:pPr algn="just"/>
            <a:r>
              <a:rPr lang="pt-BR" dirty="0"/>
              <a:t>Em sistemas elétricos, um curto-circuito (total ou parcial) não intencional entre condutores não energizados, ou entre um condutor e o terra. Nesses sistemas, uma distinção pode ser feita entre falhas </a:t>
            </a:r>
            <a:r>
              <a:rPr lang="pt-BR" i="1" dirty="0"/>
              <a:t>simétricas</a:t>
            </a:r>
            <a:r>
              <a:rPr lang="pt-BR" dirty="0"/>
              <a:t> e </a:t>
            </a:r>
            <a:r>
              <a:rPr lang="pt-BR" i="1" dirty="0"/>
              <a:t>assimétricas</a:t>
            </a:r>
            <a:r>
              <a:rPr lang="pt-BR" dirty="0"/>
              <a:t>.</a:t>
            </a:r>
          </a:p>
          <a:p>
            <a:pPr algn="just"/>
            <a:endParaRPr lang="pt-BR" dirty="0"/>
          </a:p>
        </p:txBody>
      </p:sp>
    </p:spTree>
    <p:extLst>
      <p:ext uri="{BB962C8B-B14F-4D97-AF65-F5344CB8AC3E}">
        <p14:creationId xmlns:p14="http://schemas.microsoft.com/office/powerpoint/2010/main" val="25652501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Custo</a:t>
            </a:r>
            <a:endParaRPr lang="pt-BR" dirty="0"/>
          </a:p>
        </p:txBody>
      </p:sp>
      <p:sp>
        <p:nvSpPr>
          <p:cNvPr id="3" name="Espaço Reservado para Conteúdo 2"/>
          <p:cNvSpPr>
            <a:spLocks noGrp="1"/>
          </p:cNvSpPr>
          <p:nvPr>
            <p:ph idx="1"/>
          </p:nvPr>
        </p:nvSpPr>
        <p:spPr/>
        <p:txBody>
          <a:bodyPr/>
          <a:lstStyle/>
          <a:p>
            <a:pPr algn="just"/>
            <a:r>
              <a:rPr lang="pt-BR" dirty="0"/>
              <a:t>No processo de desenvolvimento, testar o software torna-se uma atividade cara, pois necessita de investimento em mão de obra qualificada e especializada, ferramentas e ambientes apropriados para a execução de tal atividade, além do tempo do projeto que deve ser destinado a elaboração, execução e avaliação dos resultados</a:t>
            </a:r>
            <a:r>
              <a:rPr lang="pt-BR" dirty="0" smtClean="0"/>
              <a:t>.</a:t>
            </a:r>
          </a:p>
          <a:p>
            <a:pPr algn="just"/>
            <a:r>
              <a:rPr lang="pt-BR" dirty="0"/>
              <a:t>Contudo, além de ser avaliar os benefícios de se testar um software, é importante ponderar também os prejuízos causados por não realizar testes. Quanto mais tarde os defeitos forem detectados, maior será o custo da sua correção.  Portanto, defeitos encontrados na fase de produção de um software são muito mais caros de se corrigir do que aqueles que são identificados na fase de especificação. </a:t>
            </a:r>
            <a:endParaRPr lang="pt-BR" dirty="0" smtClean="0"/>
          </a:p>
          <a:p>
            <a:pPr algn="just"/>
            <a:endParaRPr lang="pt-BR" dirty="0"/>
          </a:p>
        </p:txBody>
      </p:sp>
    </p:spTree>
    <p:extLst>
      <p:ext uri="{BB962C8B-B14F-4D97-AF65-F5344CB8AC3E}">
        <p14:creationId xmlns:p14="http://schemas.microsoft.com/office/powerpoint/2010/main" val="289482779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911301" y="1954224"/>
            <a:ext cx="3831181" cy="4023360"/>
          </a:xfrm>
        </p:spPr>
        <p:txBody>
          <a:bodyPr>
            <a:normAutofit lnSpcReduction="10000"/>
          </a:bodyPr>
          <a:lstStyle/>
          <a:p>
            <a:pPr algn="just"/>
            <a:r>
              <a:rPr lang="pt-BR" dirty="0"/>
              <a:t>Regra 10 de Myers, onde o eixo vertical do gráfico representa o valor de cada defeito encontrado, e o eixo horizontal representa as fases de desenvolvimento de um projeto. À medida que vão se concluindo as fases do projeto, o custo dos defeitos é multiplicado por 10. Com isso, o defeito que na fase de desenho custava R$ 1,00, na fase de especificação custará R$ 10,00, na fase de construção custará R$ 100,00, nos testes R$ 1.000,00 e em produção, onde o custo é maior, ele será de R$ </a:t>
            </a:r>
            <a:r>
              <a:rPr lang="pt-BR" dirty="0" smtClean="0"/>
              <a:t>10.000,00’</a:t>
            </a:r>
            <a:endParaRPr lang="pt-BR" dirty="0"/>
          </a:p>
        </p:txBody>
      </p:sp>
      <p:pic>
        <p:nvPicPr>
          <p:cNvPr id="1036" name="Picture 12" descr="https://media.licdn.com/dms/image/C4E12AQHxic0mEoHsrA/article-inline_image-shrink_1500_2232/0?e=1547683200&amp;v=beta&amp;t=sDuqTyhBvtZB5yLaKefDegaElpOWpfs5yRq1bT9RGC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5513" y="1813302"/>
            <a:ext cx="5667375" cy="4305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1906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Papéis</a:t>
            </a:r>
            <a:endParaRPr lang="pt-BR" dirty="0"/>
          </a:p>
        </p:txBody>
      </p:sp>
      <p:sp>
        <p:nvSpPr>
          <p:cNvPr id="3" name="Espaço Reservado para Conteúdo 2"/>
          <p:cNvSpPr>
            <a:spLocks noGrp="1"/>
          </p:cNvSpPr>
          <p:nvPr>
            <p:ph idx="1"/>
          </p:nvPr>
        </p:nvSpPr>
        <p:spPr/>
        <p:txBody>
          <a:bodyPr/>
          <a:lstStyle/>
          <a:p>
            <a:r>
              <a:rPr lang="pt-BR" sz="2400" dirty="0" smtClean="0">
                <a:solidFill>
                  <a:schemeClr val="accent1">
                    <a:lumMod val="75000"/>
                  </a:schemeClr>
                </a:solidFill>
              </a:rPr>
              <a:t>Gerente de testes </a:t>
            </a:r>
            <a:r>
              <a:rPr lang="pt-BR" dirty="0" smtClean="0"/>
              <a:t>- </a:t>
            </a:r>
            <a:r>
              <a:rPr lang="pt-BR" dirty="0"/>
              <a:t> papel Gerente de Testes tem a responsabilidade geral pelo êxito do esforço de teste. O papel envolve defesa da qualidade e dos testes, planejamento e gerenciamento de recursos e resolução de problemas que representam um obstáculo para o esforço de teste. Isso inclui:</a:t>
            </a:r>
          </a:p>
          <a:p>
            <a:pPr marL="185738" indent="-185738">
              <a:buFont typeface="Wingdings" panose="05000000000000000000" pitchFamily="2" charset="2"/>
              <a:buChar char="§"/>
            </a:pPr>
            <a:r>
              <a:rPr lang="pt-BR" dirty="0"/>
              <a:t>Negociar a finalidade e os produtos liberados do esforço de teste</a:t>
            </a:r>
          </a:p>
          <a:p>
            <a:pPr marL="185738" indent="-185738">
              <a:buFont typeface="Wingdings" panose="05000000000000000000" pitchFamily="2" charset="2"/>
              <a:buChar char="§"/>
            </a:pPr>
            <a:r>
              <a:rPr lang="pt-BR" dirty="0"/>
              <a:t>Assegurar o planejamento e o gerenciamento apropriados dos recursos de teste</a:t>
            </a:r>
          </a:p>
          <a:p>
            <a:pPr marL="185738" indent="-185738">
              <a:buFont typeface="Wingdings" panose="05000000000000000000" pitchFamily="2" charset="2"/>
              <a:buChar char="§"/>
            </a:pPr>
            <a:r>
              <a:rPr lang="pt-BR" dirty="0"/>
              <a:t>Avaliar o andamento e a eficácia do esforço de teste</a:t>
            </a:r>
          </a:p>
          <a:p>
            <a:pPr marL="185738" indent="-185738">
              <a:buFont typeface="Wingdings" panose="05000000000000000000" pitchFamily="2" charset="2"/>
              <a:buChar char="§"/>
            </a:pPr>
            <a:r>
              <a:rPr lang="pt-BR" dirty="0"/>
              <a:t>Defender o nível apropriado de qualidade mediante a correção de Defeitos importantes</a:t>
            </a:r>
          </a:p>
          <a:p>
            <a:pPr marL="185738" indent="-185738">
              <a:buFont typeface="Wingdings" panose="05000000000000000000" pitchFamily="2" charset="2"/>
              <a:buChar char="§"/>
            </a:pPr>
            <a:r>
              <a:rPr lang="pt-BR" dirty="0"/>
              <a:t>Defender um nível apropriado de enfoque na </a:t>
            </a:r>
            <a:r>
              <a:rPr lang="pt-BR" dirty="0" err="1"/>
              <a:t>testabilidade</a:t>
            </a:r>
            <a:r>
              <a:rPr lang="pt-BR" dirty="0"/>
              <a:t> durante o processo de desenvolvimento de software</a:t>
            </a:r>
          </a:p>
          <a:p>
            <a:endParaRPr lang="pt-BR" dirty="0"/>
          </a:p>
        </p:txBody>
      </p:sp>
    </p:spTree>
    <p:extLst>
      <p:ext uri="{BB962C8B-B14F-4D97-AF65-F5344CB8AC3E}">
        <p14:creationId xmlns:p14="http://schemas.microsoft.com/office/powerpoint/2010/main" val="214199705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r>
              <a:rPr lang="pt-BR" sz="2200" dirty="0" smtClean="0">
                <a:solidFill>
                  <a:schemeClr val="accent1">
                    <a:lumMod val="75000"/>
                  </a:schemeClr>
                </a:solidFill>
              </a:rPr>
              <a:t>Testador </a:t>
            </a:r>
            <a:r>
              <a:rPr lang="pt-BR" dirty="0" smtClean="0"/>
              <a:t>- O </a:t>
            </a:r>
            <a:r>
              <a:rPr lang="pt-BR" dirty="0"/>
              <a:t>papel Testador é responsável pelas atividades centrais do esforço de teste, que envolve conduzir os testes necessários e registrar os resultados desses testes. Isso inclui:</a:t>
            </a:r>
          </a:p>
          <a:p>
            <a:pPr marL="185738" indent="-185738">
              <a:buFont typeface="Wingdings" panose="05000000000000000000" pitchFamily="2" charset="2"/>
              <a:buChar char="§"/>
            </a:pPr>
            <a:r>
              <a:rPr lang="pt-BR" dirty="0"/>
              <a:t>Identificar a abordagem de implementação mais apropriada para um dado teste</a:t>
            </a:r>
          </a:p>
          <a:p>
            <a:pPr marL="185738" indent="-185738">
              <a:buFont typeface="Wingdings" panose="05000000000000000000" pitchFamily="2" charset="2"/>
              <a:buChar char="§"/>
            </a:pPr>
            <a:r>
              <a:rPr lang="pt-BR" dirty="0"/>
              <a:t>Implementar testes individuais</a:t>
            </a:r>
          </a:p>
          <a:p>
            <a:pPr marL="185738" indent="-185738">
              <a:buFont typeface="Wingdings" panose="05000000000000000000" pitchFamily="2" charset="2"/>
              <a:buChar char="§"/>
            </a:pPr>
            <a:r>
              <a:rPr lang="pt-BR" dirty="0"/>
              <a:t>Configurar e executar os testes</a:t>
            </a:r>
          </a:p>
          <a:p>
            <a:pPr marL="185738" indent="-185738">
              <a:buFont typeface="Wingdings" panose="05000000000000000000" pitchFamily="2" charset="2"/>
              <a:buChar char="§"/>
            </a:pPr>
            <a:r>
              <a:rPr lang="pt-BR" dirty="0"/>
              <a:t>Registrar os resultados e verificar a execução dos testes</a:t>
            </a:r>
          </a:p>
          <a:p>
            <a:pPr marL="185738" indent="-185738">
              <a:buFont typeface="Wingdings" panose="05000000000000000000" pitchFamily="2" charset="2"/>
              <a:buChar char="§"/>
            </a:pPr>
            <a:r>
              <a:rPr lang="pt-BR" dirty="0"/>
              <a:t>Analisar erros de execução e recuperar-se deles</a:t>
            </a:r>
          </a:p>
          <a:p>
            <a:endParaRPr lang="pt-BR" dirty="0"/>
          </a:p>
        </p:txBody>
      </p:sp>
    </p:spTree>
    <p:extLst>
      <p:ext uri="{BB962C8B-B14F-4D97-AF65-F5344CB8AC3E}">
        <p14:creationId xmlns:p14="http://schemas.microsoft.com/office/powerpoint/2010/main" val="22828540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Introdução</a:t>
            </a:r>
            <a:endParaRPr lang="pt-BR" dirty="0"/>
          </a:p>
        </p:txBody>
      </p:sp>
      <p:sp>
        <p:nvSpPr>
          <p:cNvPr id="3" name="Espaço Reservado para Conteúdo 2"/>
          <p:cNvSpPr>
            <a:spLocks noGrp="1"/>
          </p:cNvSpPr>
          <p:nvPr>
            <p:ph idx="1"/>
          </p:nvPr>
        </p:nvSpPr>
        <p:spPr>
          <a:xfrm>
            <a:off x="1681654" y="1898285"/>
            <a:ext cx="8254825" cy="4023360"/>
          </a:xfrm>
        </p:spPr>
        <p:txBody>
          <a:bodyPr/>
          <a:lstStyle/>
          <a:p>
            <a:pPr algn="just"/>
            <a:r>
              <a:rPr lang="pt-BR" dirty="0"/>
              <a:t>Os testes representam uma etapa de extrema importância no processo de desenvolvimento de software, pois visam validar se a aplicação está funcionando corretamente e se atende aos requisitos especificados.</a:t>
            </a:r>
          </a:p>
          <a:p>
            <a:pPr algn="just"/>
            <a:r>
              <a:rPr lang="pt-BR" dirty="0"/>
              <a:t>Nesse contexto existem diversas técnicas que podem ser aplicadas em diferentes momentos e de diferentes formas para validar os aspectos principais do software. Nos artigos abaixo você conhecerá conceitos fundamentais do teste de software e como aplicá-los.</a:t>
            </a:r>
          </a:p>
          <a:p>
            <a:endParaRPr lang="pt-BR" dirty="0"/>
          </a:p>
        </p:txBody>
      </p:sp>
    </p:spTree>
    <p:extLst>
      <p:ext uri="{BB962C8B-B14F-4D97-AF65-F5344CB8AC3E}">
        <p14:creationId xmlns:p14="http://schemas.microsoft.com/office/powerpoint/2010/main" val="386829480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dirty="0"/>
          </a:p>
        </p:txBody>
      </p:sp>
      <p:sp>
        <p:nvSpPr>
          <p:cNvPr id="3" name="Espaço Reservado para Conteúdo 2"/>
          <p:cNvSpPr>
            <a:spLocks noGrp="1"/>
          </p:cNvSpPr>
          <p:nvPr>
            <p:ph idx="1"/>
          </p:nvPr>
        </p:nvSpPr>
        <p:spPr/>
        <p:txBody>
          <a:bodyPr>
            <a:normAutofit lnSpcReduction="10000"/>
          </a:bodyPr>
          <a:lstStyle/>
          <a:p>
            <a:r>
              <a:rPr lang="pt-BR" sz="2200" dirty="0">
                <a:solidFill>
                  <a:schemeClr val="accent1">
                    <a:lumMod val="75000"/>
                  </a:schemeClr>
                </a:solidFill>
              </a:rPr>
              <a:t>Analista de Teste </a:t>
            </a:r>
            <a:r>
              <a:rPr lang="pt-BR" sz="2200" dirty="0" smtClean="0">
                <a:solidFill>
                  <a:schemeClr val="accent1">
                    <a:lumMod val="75000"/>
                  </a:schemeClr>
                </a:solidFill>
              </a:rPr>
              <a:t> </a:t>
            </a:r>
            <a:r>
              <a:rPr lang="pt-BR" dirty="0" smtClean="0"/>
              <a:t>- O </a:t>
            </a:r>
            <a:r>
              <a:rPr lang="pt-BR" dirty="0"/>
              <a:t>papel Analista de Teste é responsável por inicialmente identificar e posteriormente definir os testes necessários, monitorar a abrangência dos testes e avaliar a qualidade geral obtida ao testar os Itens de Teste-alvo. Este papel também envolve a especificação dos Dados de Teste necessários e a avaliação do resultado dos testes conduzidos em cada ciclo de teste. Às vezes, este papel também é denominado </a:t>
            </a:r>
            <a:r>
              <a:rPr lang="pt-BR" i="1" dirty="0"/>
              <a:t>Designer de Teste</a:t>
            </a:r>
            <a:r>
              <a:rPr lang="pt-BR" dirty="0"/>
              <a:t> ou considerado parte do papel </a:t>
            </a:r>
            <a:r>
              <a:rPr lang="pt-BR" i="1" dirty="0"/>
              <a:t>Testador</a:t>
            </a:r>
            <a:r>
              <a:rPr lang="pt-BR" dirty="0"/>
              <a:t>. Este papel é responsável por:</a:t>
            </a:r>
          </a:p>
          <a:p>
            <a:pPr>
              <a:buFont typeface="Wingdings" panose="05000000000000000000" pitchFamily="2" charset="2"/>
              <a:buChar char="§"/>
            </a:pPr>
            <a:r>
              <a:rPr lang="pt-BR" dirty="0"/>
              <a:t>Identificar os Itens de Teste-alvo a serem avaliados pelo esforço de teste</a:t>
            </a:r>
          </a:p>
          <a:p>
            <a:pPr>
              <a:buFont typeface="Wingdings" panose="05000000000000000000" pitchFamily="2" charset="2"/>
              <a:buChar char="§"/>
            </a:pPr>
            <a:r>
              <a:rPr lang="pt-BR" dirty="0"/>
              <a:t>Definir os testes apropriados necessários e quaisquer Dados de Teste associados</a:t>
            </a:r>
          </a:p>
          <a:p>
            <a:pPr>
              <a:buFont typeface="Wingdings" panose="05000000000000000000" pitchFamily="2" charset="2"/>
              <a:buChar char="§"/>
            </a:pPr>
            <a:r>
              <a:rPr lang="pt-BR" dirty="0"/>
              <a:t>Coletar e gerenciar os Dados de Teste</a:t>
            </a:r>
          </a:p>
          <a:p>
            <a:pPr>
              <a:buFont typeface="Wingdings" panose="05000000000000000000" pitchFamily="2" charset="2"/>
              <a:buChar char="§"/>
            </a:pPr>
            <a:r>
              <a:rPr lang="pt-BR" dirty="0"/>
              <a:t>Avaliar o resultado de cada ciclo de teste</a:t>
            </a:r>
          </a:p>
          <a:p>
            <a:r>
              <a:rPr lang="pt-BR" dirty="0"/>
              <a:t/>
            </a:r>
            <a:br>
              <a:rPr lang="pt-BR" dirty="0"/>
            </a:br>
            <a:endParaRPr lang="pt-BR" dirty="0"/>
          </a:p>
        </p:txBody>
      </p:sp>
    </p:spTree>
    <p:extLst>
      <p:ext uri="{BB962C8B-B14F-4D97-AF65-F5344CB8AC3E}">
        <p14:creationId xmlns:p14="http://schemas.microsoft.com/office/powerpoint/2010/main" val="24726627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normAutofit lnSpcReduction="10000"/>
          </a:bodyPr>
          <a:lstStyle/>
          <a:p>
            <a:pPr algn="just"/>
            <a:r>
              <a:rPr lang="pt-BR" sz="2200" dirty="0">
                <a:solidFill>
                  <a:schemeClr val="accent1">
                    <a:lumMod val="75000"/>
                  </a:schemeClr>
                </a:solidFill>
              </a:rPr>
              <a:t>Designer de Teste </a:t>
            </a:r>
            <a:r>
              <a:rPr lang="pt-BR" dirty="0" smtClean="0"/>
              <a:t>- O </a:t>
            </a:r>
            <a:r>
              <a:rPr lang="pt-BR" dirty="0"/>
              <a:t>papel Designer de Teste é responsável por definir a abordagem de teste e assegurar sua correta implementação. O papel envolve identificar as técnicas, ferramentas e diretrizes apropriadas para implementar os testes necessários e dar orientação sobre os correspondentes requisitos de recursos para o esforço de teste. Às vezes, este papel também é chamado de </a:t>
            </a:r>
            <a:r>
              <a:rPr lang="pt-BR" i="1" dirty="0"/>
              <a:t>Arquiteto de Testes</a:t>
            </a:r>
            <a:r>
              <a:rPr lang="pt-BR" dirty="0"/>
              <a:t>, </a:t>
            </a:r>
            <a:r>
              <a:rPr lang="pt-BR" i="1" dirty="0"/>
              <a:t>Arquiteto de Automatização de Testes</a:t>
            </a:r>
            <a:r>
              <a:rPr lang="pt-BR" dirty="0"/>
              <a:t> ou </a:t>
            </a:r>
            <a:r>
              <a:rPr lang="pt-BR" i="1" dirty="0"/>
              <a:t>Especialista em Automatização de Testes</a:t>
            </a:r>
            <a:r>
              <a:rPr lang="pt-BR" dirty="0"/>
              <a:t>. Este papel é responsável por:</a:t>
            </a:r>
          </a:p>
          <a:p>
            <a:pPr algn="just">
              <a:buFont typeface="Wingdings" panose="05000000000000000000" pitchFamily="2" charset="2"/>
              <a:buChar char="§"/>
            </a:pPr>
            <a:r>
              <a:rPr lang="pt-BR" dirty="0"/>
              <a:t>Identificar e descrever as técnicas de teste apropriadas</a:t>
            </a:r>
          </a:p>
          <a:p>
            <a:pPr algn="just">
              <a:buFont typeface="Wingdings" panose="05000000000000000000" pitchFamily="2" charset="2"/>
              <a:buChar char="§"/>
            </a:pPr>
            <a:r>
              <a:rPr lang="pt-BR" dirty="0"/>
              <a:t>Identificar as ferramentas de suporte apropriadas</a:t>
            </a:r>
          </a:p>
          <a:p>
            <a:pPr algn="just">
              <a:buFont typeface="Wingdings" panose="05000000000000000000" pitchFamily="2" charset="2"/>
              <a:buChar char="§"/>
            </a:pPr>
            <a:r>
              <a:rPr lang="pt-BR" dirty="0"/>
              <a:t>Definir e manter a Arquitetura de Automatização de Teste</a:t>
            </a:r>
          </a:p>
          <a:p>
            <a:pPr algn="just">
              <a:buFont typeface="Wingdings" panose="05000000000000000000" pitchFamily="2" charset="2"/>
              <a:buChar char="§"/>
            </a:pPr>
            <a:r>
              <a:rPr lang="pt-BR" dirty="0"/>
              <a:t>Especificar e verificar as Configurações do Ambiente de Teste Obrigatórias</a:t>
            </a:r>
          </a:p>
          <a:p>
            <a:pPr algn="just">
              <a:buFont typeface="Wingdings" panose="05000000000000000000" pitchFamily="2" charset="2"/>
              <a:buChar char="§"/>
            </a:pPr>
            <a:r>
              <a:rPr lang="pt-BR" dirty="0"/>
              <a:t>Verificar e avaliar a Abordagem de Teste</a:t>
            </a:r>
          </a:p>
          <a:p>
            <a:pPr algn="just"/>
            <a:endParaRPr lang="pt-BR" dirty="0"/>
          </a:p>
        </p:txBody>
      </p:sp>
    </p:spTree>
    <p:extLst>
      <p:ext uri="{BB962C8B-B14F-4D97-AF65-F5344CB8AC3E}">
        <p14:creationId xmlns:p14="http://schemas.microsoft.com/office/powerpoint/2010/main" val="8311388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pPr algn="just"/>
            <a:r>
              <a:rPr lang="pt-BR" sz="2200" dirty="0" smtClean="0">
                <a:solidFill>
                  <a:schemeClr val="accent1">
                    <a:lumMod val="75000"/>
                  </a:schemeClr>
                </a:solidFill>
              </a:rPr>
              <a:t>Designer</a:t>
            </a:r>
            <a:r>
              <a:rPr lang="pt-BR" dirty="0" smtClean="0"/>
              <a:t> - O </a:t>
            </a:r>
            <a:r>
              <a:rPr lang="pt-BR" dirty="0"/>
              <a:t>papel designer define as responsabilidades, as operações, os atributos e os relacionamentos de uma ou de várias classes e determina como eles serão ajustados para o ambiente de implementação. Além disso, o papel designer pode ser responsável por um ou mais pacotes de design ou subsistemas de design, incluindo todas as classes pertencentes aos pacotes ou subsistemas</a:t>
            </a:r>
            <a:r>
              <a:rPr lang="pt-BR" dirty="0" smtClean="0"/>
              <a:t>.</a:t>
            </a:r>
          </a:p>
          <a:p>
            <a:pPr algn="just"/>
            <a:endParaRPr lang="pt-BR" dirty="0"/>
          </a:p>
          <a:p>
            <a:pPr algn="just"/>
            <a:r>
              <a:rPr lang="pt-BR" sz="2200" dirty="0">
                <a:solidFill>
                  <a:schemeClr val="accent1">
                    <a:lumMod val="75000"/>
                  </a:schemeClr>
                </a:solidFill>
              </a:rPr>
              <a:t>implementador</a:t>
            </a:r>
            <a:r>
              <a:rPr lang="pt-BR" dirty="0"/>
              <a:t> </a:t>
            </a:r>
            <a:r>
              <a:rPr lang="pt-BR" dirty="0" smtClean="0"/>
              <a:t>- O </a:t>
            </a:r>
            <a:r>
              <a:rPr lang="pt-BR" dirty="0"/>
              <a:t>papel implementador é responsável por desenvolver e testar componentes de acordo com os padrões adotados para o projeto, para fins de integração com subsistemas maiores. Quando é necessário criar componentes de teste, como drivers ou </a:t>
            </a:r>
            <a:r>
              <a:rPr lang="pt-BR" dirty="0" err="1"/>
              <a:t>stubs</a:t>
            </a:r>
            <a:r>
              <a:rPr lang="pt-BR" dirty="0"/>
              <a:t>, para possibilitar a realização dos testes, o implementador também é responsável por desenvolver e testar esses componentes e os subsistemas correspondentes.</a:t>
            </a:r>
          </a:p>
        </p:txBody>
      </p:sp>
    </p:spTree>
    <p:extLst>
      <p:ext uri="{BB962C8B-B14F-4D97-AF65-F5344CB8AC3E}">
        <p14:creationId xmlns:p14="http://schemas.microsoft.com/office/powerpoint/2010/main" val="280559451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52" y="568427"/>
            <a:ext cx="5491734" cy="454939"/>
          </a:xfrm>
          <a:prstGeom prst="rect">
            <a:avLst/>
          </a:prstGeom>
        </p:spPr>
      </p:pic>
      <p:pic>
        <p:nvPicPr>
          <p:cNvPr id="167"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276" y="1196340"/>
            <a:ext cx="7560564" cy="5079492"/>
          </a:xfrm>
          <a:prstGeom prst="rect">
            <a:avLst/>
          </a:prstGeom>
        </p:spPr>
      </p:pic>
    </p:spTree>
    <p:extLst>
      <p:ext uri="{BB962C8B-B14F-4D97-AF65-F5344CB8AC3E}">
        <p14:creationId xmlns:p14="http://schemas.microsoft.com/office/powerpoint/2010/main" val="210284875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6"/>
            <a:ext cx="2219197"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Caixa Preta</a:t>
            </a:r>
            <a:endParaRPr sz="2600">
              <a:latin typeface="Lucida Sans Unicode"/>
              <a:cs typeface="Lucida Sans Unicode"/>
            </a:endParaRPr>
          </a:p>
        </p:txBody>
      </p:sp>
      <p:sp>
        <p:nvSpPr>
          <p:cNvPr id="3" name="text 1"/>
          <p:cNvSpPr txBox="1"/>
          <p:nvPr/>
        </p:nvSpPr>
        <p:spPr>
          <a:xfrm>
            <a:off x="2466136" y="1906120"/>
            <a:ext cx="7308732" cy="353943"/>
          </a:xfrm>
          <a:prstGeom prst="rect">
            <a:avLst/>
          </a:prstGeom>
        </p:spPr>
        <p:txBody>
          <a:bodyPr vert="horz" wrap="none" lIns="0" tIns="0" rIns="0" bIns="0" rtlCol="0">
            <a:spAutoFit/>
          </a:bodyPr>
          <a:lstStyle/>
          <a:p>
            <a:r>
              <a:rPr sz="2300" spc="10" dirty="0">
                <a:solidFill>
                  <a:srgbClr val="2DA2BF"/>
                </a:solidFill>
                <a:latin typeface="Verdana"/>
                <a:cs typeface="Verdana"/>
              </a:rPr>
              <a:t>◦  </a:t>
            </a:r>
            <a:r>
              <a:rPr sz="2300" spc="10" dirty="0">
                <a:latin typeface="Lucida Sans Unicode"/>
                <a:cs typeface="Lucida Sans Unicode"/>
              </a:rPr>
              <a:t>Ignora os mecanismos internos de um sistema e</a:t>
            </a:r>
            <a:endParaRPr sz="2300">
              <a:latin typeface="Lucida Sans Unicode"/>
              <a:cs typeface="Lucida Sans Unicode"/>
            </a:endParaRPr>
          </a:p>
        </p:txBody>
      </p:sp>
      <p:sp>
        <p:nvSpPr>
          <p:cNvPr id="4" name="text 1"/>
          <p:cNvSpPr txBox="1"/>
          <p:nvPr/>
        </p:nvSpPr>
        <p:spPr>
          <a:xfrm>
            <a:off x="2694737" y="2256305"/>
            <a:ext cx="6474849" cy="349326"/>
          </a:xfrm>
          <a:prstGeom prst="rect">
            <a:avLst/>
          </a:prstGeom>
        </p:spPr>
        <p:txBody>
          <a:bodyPr vert="horz" wrap="none" lIns="0" tIns="0" rIns="0" bIns="0" rtlCol="0">
            <a:spAutoFit/>
          </a:bodyPr>
          <a:lstStyle/>
          <a:p>
            <a:r>
              <a:rPr sz="2270" spc="10" dirty="0">
                <a:latin typeface="Lucida Sans Unicode"/>
                <a:cs typeface="Lucida Sans Unicode"/>
              </a:rPr>
              <a:t>foca apenas nas entradas e saídas esperadas.</a:t>
            </a:r>
            <a:endParaRPr sz="2200">
              <a:latin typeface="Lucida Sans Unicode"/>
              <a:cs typeface="Lucida Sans Unicode"/>
            </a:endParaRPr>
          </a:p>
        </p:txBody>
      </p:sp>
      <p:sp>
        <p:nvSpPr>
          <p:cNvPr id="5" name="text 1"/>
          <p:cNvSpPr txBox="1"/>
          <p:nvPr/>
        </p:nvSpPr>
        <p:spPr>
          <a:xfrm>
            <a:off x="2182369" y="2646909"/>
            <a:ext cx="2313775"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Caixa Cinza</a:t>
            </a:r>
            <a:endParaRPr sz="2600">
              <a:latin typeface="Lucida Sans Unicode"/>
              <a:cs typeface="Lucida Sans Unicode"/>
            </a:endParaRPr>
          </a:p>
        </p:txBody>
      </p:sp>
      <p:sp>
        <p:nvSpPr>
          <p:cNvPr id="6" name="text 1"/>
          <p:cNvSpPr txBox="1"/>
          <p:nvPr/>
        </p:nvSpPr>
        <p:spPr>
          <a:xfrm>
            <a:off x="2466137" y="3108936"/>
            <a:ext cx="7630615"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Ignora os mecanismos internos de um componente</a:t>
            </a:r>
            <a:endParaRPr sz="2200">
              <a:latin typeface="Lucida Sans Unicode"/>
              <a:cs typeface="Lucida Sans Unicode"/>
            </a:endParaRPr>
          </a:p>
        </p:txBody>
      </p:sp>
      <p:sp>
        <p:nvSpPr>
          <p:cNvPr id="7" name="text 1"/>
          <p:cNvSpPr txBox="1"/>
          <p:nvPr/>
        </p:nvSpPr>
        <p:spPr>
          <a:xfrm>
            <a:off x="2694737" y="3459456"/>
            <a:ext cx="6730689" cy="349326"/>
          </a:xfrm>
          <a:prstGeom prst="rect">
            <a:avLst/>
          </a:prstGeom>
        </p:spPr>
        <p:txBody>
          <a:bodyPr vert="horz" wrap="none" lIns="0" tIns="0" rIns="0" bIns="0" rtlCol="0">
            <a:spAutoFit/>
          </a:bodyPr>
          <a:lstStyle/>
          <a:p>
            <a:r>
              <a:rPr sz="2270" spc="10" dirty="0">
                <a:latin typeface="Lucida Sans Unicode"/>
                <a:cs typeface="Lucida Sans Unicode"/>
              </a:rPr>
              <a:t>e foca apenas nas entradas e saídas esperadas.</a:t>
            </a:r>
            <a:endParaRPr sz="2200">
              <a:latin typeface="Lucida Sans Unicode"/>
              <a:cs typeface="Lucida Sans Unicode"/>
            </a:endParaRPr>
          </a:p>
        </p:txBody>
      </p:sp>
      <p:sp>
        <p:nvSpPr>
          <p:cNvPr id="8" name="text 1"/>
          <p:cNvSpPr txBox="1"/>
          <p:nvPr/>
        </p:nvSpPr>
        <p:spPr>
          <a:xfrm>
            <a:off x="2182368" y="3848075"/>
            <a:ext cx="2481770"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Caixa Branca</a:t>
            </a:r>
            <a:endParaRPr sz="2600">
              <a:latin typeface="Lucida Sans Unicode"/>
              <a:cs typeface="Lucida Sans Unicode"/>
            </a:endParaRPr>
          </a:p>
        </p:txBody>
      </p:sp>
      <p:sp>
        <p:nvSpPr>
          <p:cNvPr id="9" name="text 1"/>
          <p:cNvSpPr txBox="1"/>
          <p:nvPr/>
        </p:nvSpPr>
        <p:spPr>
          <a:xfrm>
            <a:off x="2466136" y="4310102"/>
            <a:ext cx="7762702"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Teste que leva em conta os mecanismos internos de</a:t>
            </a:r>
            <a:endParaRPr sz="2200">
              <a:latin typeface="Lucida Sans Unicode"/>
              <a:cs typeface="Lucida Sans Unicode"/>
            </a:endParaRPr>
          </a:p>
        </p:txBody>
      </p:sp>
      <p:sp>
        <p:nvSpPr>
          <p:cNvPr id="10" name="text 1"/>
          <p:cNvSpPr txBox="1"/>
          <p:nvPr/>
        </p:nvSpPr>
        <p:spPr>
          <a:xfrm>
            <a:off x="2694737" y="4660623"/>
            <a:ext cx="4108497" cy="353943"/>
          </a:xfrm>
          <a:prstGeom prst="rect">
            <a:avLst/>
          </a:prstGeom>
        </p:spPr>
        <p:txBody>
          <a:bodyPr vert="horz" wrap="none" lIns="0" tIns="0" rIns="0" bIns="0" rtlCol="0">
            <a:spAutoFit/>
          </a:bodyPr>
          <a:lstStyle/>
          <a:p>
            <a:r>
              <a:rPr sz="2300" spc="10" dirty="0">
                <a:latin typeface="Lucida Sans Unicode"/>
                <a:cs typeface="Lucida Sans Unicode"/>
              </a:rPr>
              <a:t>um sistema ou componente.</a:t>
            </a:r>
            <a:endParaRPr sz="2300">
              <a:latin typeface="Lucida Sans Unicode"/>
              <a:cs typeface="Lucida Sans Unicode"/>
            </a:endParaRPr>
          </a:p>
        </p:txBody>
      </p:sp>
      <p:pic>
        <p:nvPicPr>
          <p:cNvPr id="17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164" y="307835"/>
            <a:ext cx="7821930" cy="1069098"/>
          </a:xfrm>
          <a:prstGeom prst="rect">
            <a:avLst/>
          </a:prstGeom>
        </p:spPr>
      </p:pic>
    </p:spTree>
    <p:extLst>
      <p:ext uri="{BB962C8B-B14F-4D97-AF65-F5344CB8AC3E}">
        <p14:creationId xmlns:p14="http://schemas.microsoft.com/office/powerpoint/2010/main" val="7374816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5605381" cy="410882"/>
          </a:xfrm>
          <a:prstGeom prst="rect">
            <a:avLst/>
          </a:prstGeom>
        </p:spPr>
        <p:txBody>
          <a:bodyPr vert="horz" wrap="none" lIns="0" tIns="0" rIns="0" bIns="0" rtlCol="0">
            <a:spAutoFit/>
          </a:bodyPr>
          <a:lstStyle/>
          <a:p>
            <a:r>
              <a:rPr sz="1820" spc="10" dirty="0">
                <a:solidFill>
                  <a:srgbClr val="2DA2BF"/>
                </a:solidFill>
                <a:latin typeface="Wingdings 3"/>
                <a:cs typeface="Wingdings 3"/>
              </a:rPr>
              <a:t> </a:t>
            </a:r>
            <a:r>
              <a:rPr sz="2670" spc="10" dirty="0">
                <a:latin typeface="Lucida Sans Unicode"/>
                <a:cs typeface="Lucida Sans Unicode"/>
              </a:rPr>
              <a:t>Quanto ao grau de formalidade</a:t>
            </a:r>
            <a:endParaRPr sz="2600">
              <a:latin typeface="Lucida Sans Unicode"/>
              <a:cs typeface="Lucida Sans Unicode"/>
            </a:endParaRPr>
          </a:p>
        </p:txBody>
      </p:sp>
      <p:sp>
        <p:nvSpPr>
          <p:cNvPr id="3" name="text 1"/>
          <p:cNvSpPr txBox="1"/>
          <p:nvPr/>
        </p:nvSpPr>
        <p:spPr>
          <a:xfrm>
            <a:off x="2466137" y="1906119"/>
            <a:ext cx="3150863"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Formais x Informais</a:t>
            </a:r>
            <a:endParaRPr sz="2200">
              <a:latin typeface="Lucida Sans Unicode"/>
              <a:cs typeface="Lucida Sans Unicode"/>
            </a:endParaRPr>
          </a:p>
        </p:txBody>
      </p:sp>
      <p:sp>
        <p:nvSpPr>
          <p:cNvPr id="4" name="text 1"/>
          <p:cNvSpPr txBox="1"/>
          <p:nvPr/>
        </p:nvSpPr>
        <p:spPr>
          <a:xfrm>
            <a:off x="2182369" y="2758161"/>
            <a:ext cx="5373587"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Quanto ao grau de automação</a:t>
            </a:r>
            <a:endParaRPr sz="2600">
              <a:latin typeface="Lucida Sans Unicode"/>
              <a:cs typeface="Lucida Sans Unicode"/>
            </a:endParaRPr>
          </a:p>
        </p:txBody>
      </p:sp>
      <p:sp>
        <p:nvSpPr>
          <p:cNvPr id="5" name="text 1"/>
          <p:cNvSpPr txBox="1"/>
          <p:nvPr/>
        </p:nvSpPr>
        <p:spPr>
          <a:xfrm>
            <a:off x="2466137" y="3220188"/>
            <a:ext cx="4000775"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Automatizados x Manuais</a:t>
            </a:r>
            <a:endParaRPr sz="2200">
              <a:latin typeface="Lucida Sans Unicode"/>
              <a:cs typeface="Lucida Sans Unicode"/>
            </a:endParaRPr>
          </a:p>
        </p:txBody>
      </p:sp>
      <p:sp>
        <p:nvSpPr>
          <p:cNvPr id="6" name="text 1"/>
          <p:cNvSpPr txBox="1"/>
          <p:nvPr/>
        </p:nvSpPr>
        <p:spPr>
          <a:xfrm>
            <a:off x="2182368" y="4387571"/>
            <a:ext cx="7233390"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Como classificamos o que chamamos de</a:t>
            </a:r>
            <a:endParaRPr sz="2700">
              <a:latin typeface="Lucida Sans Unicode"/>
              <a:cs typeface="Lucida Sans Unicode"/>
            </a:endParaRPr>
          </a:p>
        </p:txBody>
      </p:sp>
      <p:sp>
        <p:nvSpPr>
          <p:cNvPr id="7" name="text 1"/>
          <p:cNvSpPr txBox="1"/>
          <p:nvPr/>
        </p:nvSpPr>
        <p:spPr>
          <a:xfrm>
            <a:off x="2438705" y="4798373"/>
            <a:ext cx="6862135" cy="415498"/>
          </a:xfrm>
          <a:prstGeom prst="rect">
            <a:avLst/>
          </a:prstGeom>
        </p:spPr>
        <p:txBody>
          <a:bodyPr vert="horz" wrap="none" lIns="0" tIns="0" rIns="0" bIns="0" rtlCol="0">
            <a:spAutoFit/>
          </a:bodyPr>
          <a:lstStyle/>
          <a:p>
            <a:r>
              <a:rPr sz="2700" spc="10" dirty="0">
                <a:latin typeface="Lucida Sans Unicode"/>
                <a:cs typeface="Lucida Sans Unicode"/>
              </a:rPr>
              <a:t>“testes de unidade” feitos usando JUnit??</a:t>
            </a:r>
            <a:endParaRPr sz="2700">
              <a:latin typeface="Lucida Sans Unicode"/>
              <a:cs typeface="Lucida Sans Unicode"/>
            </a:endParaRPr>
          </a:p>
        </p:txBody>
      </p:sp>
      <p:pic>
        <p:nvPicPr>
          <p:cNvPr id="17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688" y="562356"/>
            <a:ext cx="5269230" cy="563118"/>
          </a:xfrm>
          <a:prstGeom prst="rect">
            <a:avLst/>
          </a:prstGeom>
        </p:spPr>
      </p:pic>
    </p:spTree>
    <p:extLst>
      <p:ext uri="{BB962C8B-B14F-4D97-AF65-F5344CB8AC3E}">
        <p14:creationId xmlns:p14="http://schemas.microsoft.com/office/powerpoint/2010/main" val="17783752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7449475"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Testes feitos com o Junit tipicamente são:</a:t>
            </a:r>
            <a:endParaRPr sz="2700">
              <a:latin typeface="Lucida Sans Unicode"/>
              <a:cs typeface="Lucida Sans Unicode"/>
            </a:endParaRPr>
          </a:p>
        </p:txBody>
      </p:sp>
      <p:sp>
        <p:nvSpPr>
          <p:cNvPr id="3" name="text 1"/>
          <p:cNvSpPr txBox="1"/>
          <p:nvPr/>
        </p:nvSpPr>
        <p:spPr>
          <a:xfrm>
            <a:off x="2466136" y="1906119"/>
            <a:ext cx="5435462" cy="2760756"/>
          </a:xfrm>
          <a:prstGeom prst="rect">
            <a:avLst/>
          </a:prstGeom>
        </p:spPr>
        <p:txBody>
          <a:bodyPr vert="horz" wrap="none" lIns="0" tIns="0" rIns="0" bIns="0" rtlCol="0">
            <a:spAutoFit/>
          </a:bodyPr>
          <a:lstStyle/>
          <a:p>
            <a:r>
              <a:rPr sz="2300" spc="10" dirty="0">
                <a:solidFill>
                  <a:srgbClr val="2DA2BF"/>
                </a:solidFill>
                <a:latin typeface="Verdana"/>
                <a:cs typeface="Verdana"/>
              </a:rPr>
              <a:t>◦  </a:t>
            </a:r>
            <a:r>
              <a:rPr sz="2300" spc="10" dirty="0">
                <a:latin typeface="Lucida Sans Unicode"/>
                <a:cs typeface="Lucida Sans Unicode"/>
              </a:rPr>
              <a:t>Testes de unidade</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Testes de desenvolvimento</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Testes de regressão</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Testes de caixa-cinza</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Testes automatizados</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Podem ser:</a:t>
            </a:r>
            <a:endParaRPr sz="2300">
              <a:latin typeface="Lucida Sans Unicode"/>
              <a:cs typeface="Lucida Sans Unicode"/>
            </a:endParaRPr>
          </a:p>
          <a:p>
            <a:pPr marL="237744"/>
            <a:r>
              <a:rPr sz="2100" spc="10" dirty="0">
                <a:solidFill>
                  <a:srgbClr val="DA1F28"/>
                </a:solidFill>
                <a:latin typeface="Wingdings 2"/>
                <a:cs typeface="Wingdings 2"/>
              </a:rPr>
              <a:t> </a:t>
            </a:r>
            <a:r>
              <a:rPr sz="2100" spc="10" dirty="0">
                <a:latin typeface="Lucida Sans Unicode"/>
                <a:cs typeface="Lucida Sans Unicode"/>
              </a:rPr>
              <a:t>Testes formais</a:t>
            </a:r>
            <a:endParaRPr sz="2100">
              <a:latin typeface="Lucida Sans Unicode"/>
              <a:cs typeface="Lucida Sans Unicode"/>
            </a:endParaRPr>
          </a:p>
          <a:p>
            <a:pPr marL="237744"/>
            <a:r>
              <a:rPr sz="2040" spc="10" dirty="0">
                <a:solidFill>
                  <a:srgbClr val="DA1F28"/>
                </a:solidFill>
                <a:latin typeface="Wingdings 2"/>
                <a:cs typeface="Wingdings 2"/>
              </a:rPr>
              <a:t> </a:t>
            </a:r>
            <a:r>
              <a:rPr sz="2040" spc="10" dirty="0">
                <a:latin typeface="Lucida Sans Unicode"/>
                <a:cs typeface="Lucida Sans Unicode"/>
              </a:rPr>
              <a:t>Testes funcionais (ou não-funcionais)</a:t>
            </a:r>
            <a:endParaRPr sz="2000">
              <a:latin typeface="Lucida Sans Unicode"/>
              <a:cs typeface="Lucida Sans Unicode"/>
            </a:endParaRPr>
          </a:p>
        </p:txBody>
      </p:sp>
      <p:pic>
        <p:nvPicPr>
          <p:cNvPr id="18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024" y="562356"/>
            <a:ext cx="6262878" cy="563118"/>
          </a:xfrm>
          <a:prstGeom prst="rect">
            <a:avLst/>
          </a:prstGeom>
        </p:spPr>
      </p:pic>
    </p:spTree>
    <p:extLst>
      <p:ext uri="{BB962C8B-B14F-4D97-AF65-F5344CB8AC3E}">
        <p14:creationId xmlns:p14="http://schemas.microsoft.com/office/powerpoint/2010/main" val="62316244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8" y="1445615"/>
            <a:ext cx="1584408"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Ad Hoc</a:t>
            </a:r>
            <a:endParaRPr sz="2700">
              <a:latin typeface="Lucida Sans Unicode"/>
              <a:cs typeface="Lucida Sans Unicode"/>
            </a:endParaRPr>
          </a:p>
        </p:txBody>
      </p:sp>
      <p:sp>
        <p:nvSpPr>
          <p:cNvPr id="3" name="text 1"/>
          <p:cNvSpPr txBox="1"/>
          <p:nvPr/>
        </p:nvSpPr>
        <p:spPr>
          <a:xfrm>
            <a:off x="2466137" y="1906119"/>
            <a:ext cx="7351693"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Provavelmente a mais usada atualmente. Baseada</a:t>
            </a:r>
            <a:endParaRPr sz="2200">
              <a:latin typeface="Lucida Sans Unicode"/>
              <a:cs typeface="Lucida Sans Unicode"/>
            </a:endParaRPr>
          </a:p>
        </p:txBody>
      </p:sp>
      <p:sp>
        <p:nvSpPr>
          <p:cNvPr id="4" name="text 1"/>
          <p:cNvSpPr txBox="1"/>
          <p:nvPr/>
        </p:nvSpPr>
        <p:spPr>
          <a:xfrm>
            <a:off x="2694737" y="2256305"/>
            <a:ext cx="7260001" cy="349326"/>
          </a:xfrm>
          <a:prstGeom prst="rect">
            <a:avLst/>
          </a:prstGeom>
        </p:spPr>
        <p:txBody>
          <a:bodyPr vert="horz" wrap="none" lIns="0" tIns="0" rIns="0" bIns="0" rtlCol="0">
            <a:spAutoFit/>
          </a:bodyPr>
          <a:lstStyle/>
          <a:p>
            <a:r>
              <a:rPr sz="2270" spc="10" dirty="0">
                <a:latin typeface="Lucida Sans Unicode"/>
                <a:cs typeface="Lucida Sans Unicode"/>
              </a:rPr>
              <a:t>apenas na experiência e intuição do testador. Pode</a:t>
            </a:r>
            <a:endParaRPr sz="2200">
              <a:latin typeface="Lucida Sans Unicode"/>
              <a:cs typeface="Lucida Sans Unicode"/>
            </a:endParaRPr>
          </a:p>
        </p:txBody>
      </p:sp>
      <p:sp>
        <p:nvSpPr>
          <p:cNvPr id="5" name="text 1"/>
          <p:cNvSpPr txBox="1"/>
          <p:nvPr/>
        </p:nvSpPr>
        <p:spPr>
          <a:xfrm>
            <a:off x="2694736" y="2607541"/>
            <a:ext cx="6565900" cy="349326"/>
          </a:xfrm>
          <a:prstGeom prst="rect">
            <a:avLst/>
          </a:prstGeom>
        </p:spPr>
        <p:txBody>
          <a:bodyPr vert="horz" wrap="none" lIns="0" tIns="0" rIns="0" bIns="0" rtlCol="0">
            <a:spAutoFit/>
          </a:bodyPr>
          <a:lstStyle/>
          <a:p>
            <a:r>
              <a:rPr sz="2270" spc="10" dirty="0">
                <a:latin typeface="Lucida Sans Unicode"/>
                <a:cs typeface="Lucida Sans Unicode"/>
              </a:rPr>
              <a:t>ser útil em casos onde é complexo especificar</a:t>
            </a:r>
            <a:endParaRPr sz="2200">
              <a:latin typeface="Lucida Sans Unicode"/>
              <a:cs typeface="Lucida Sans Unicode"/>
            </a:endParaRPr>
          </a:p>
        </p:txBody>
      </p:sp>
      <p:sp>
        <p:nvSpPr>
          <p:cNvPr id="6" name="text 1"/>
          <p:cNvSpPr txBox="1"/>
          <p:nvPr/>
        </p:nvSpPr>
        <p:spPr>
          <a:xfrm>
            <a:off x="2694736" y="2958062"/>
            <a:ext cx="5329664" cy="353943"/>
          </a:xfrm>
          <a:prstGeom prst="rect">
            <a:avLst/>
          </a:prstGeom>
        </p:spPr>
        <p:txBody>
          <a:bodyPr vert="horz" wrap="none" lIns="0" tIns="0" rIns="0" bIns="0" rtlCol="0">
            <a:spAutoFit/>
          </a:bodyPr>
          <a:lstStyle/>
          <a:p>
            <a:r>
              <a:rPr sz="2300" spc="10" dirty="0">
                <a:latin typeface="Lucida Sans Unicode"/>
                <a:cs typeface="Lucida Sans Unicode"/>
              </a:rPr>
              <a:t>testes usando técnicas mais formais.</a:t>
            </a:r>
            <a:endParaRPr sz="2300">
              <a:latin typeface="Lucida Sans Unicode"/>
              <a:cs typeface="Lucida Sans Unicode"/>
            </a:endParaRPr>
          </a:p>
        </p:txBody>
      </p:sp>
      <p:sp>
        <p:nvSpPr>
          <p:cNvPr id="7" name="text 1"/>
          <p:cNvSpPr txBox="1"/>
          <p:nvPr/>
        </p:nvSpPr>
        <p:spPr>
          <a:xfrm>
            <a:off x="2182368" y="3347949"/>
            <a:ext cx="3398366"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Teste exploratório</a:t>
            </a:r>
            <a:endParaRPr sz="2600">
              <a:latin typeface="Lucida Sans Unicode"/>
              <a:cs typeface="Lucida Sans Unicode"/>
            </a:endParaRPr>
          </a:p>
        </p:txBody>
      </p:sp>
      <p:sp>
        <p:nvSpPr>
          <p:cNvPr id="8" name="text 1"/>
          <p:cNvSpPr txBox="1"/>
          <p:nvPr/>
        </p:nvSpPr>
        <p:spPr>
          <a:xfrm>
            <a:off x="2466136" y="3809642"/>
            <a:ext cx="6513322"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É definido como o simultâneo aprendizado,</a:t>
            </a:r>
            <a:endParaRPr sz="2200">
              <a:latin typeface="Lucida Sans Unicode"/>
              <a:cs typeface="Lucida Sans Unicode"/>
            </a:endParaRPr>
          </a:p>
        </p:txBody>
      </p:sp>
      <p:sp>
        <p:nvSpPr>
          <p:cNvPr id="9" name="text 1"/>
          <p:cNvSpPr txBox="1"/>
          <p:nvPr/>
        </p:nvSpPr>
        <p:spPr>
          <a:xfrm>
            <a:off x="2694736" y="4160750"/>
            <a:ext cx="7413568" cy="349326"/>
          </a:xfrm>
          <a:prstGeom prst="rect">
            <a:avLst/>
          </a:prstGeom>
        </p:spPr>
        <p:txBody>
          <a:bodyPr vert="horz" wrap="none" lIns="0" tIns="0" rIns="0" bIns="0" rtlCol="0">
            <a:spAutoFit/>
          </a:bodyPr>
          <a:lstStyle/>
          <a:p>
            <a:r>
              <a:rPr sz="2270" spc="10" dirty="0">
                <a:latin typeface="Lucida Sans Unicode"/>
                <a:cs typeface="Lucida Sans Unicode"/>
              </a:rPr>
              <a:t>desenho e execução do teste, ou seja, os testes não</a:t>
            </a:r>
            <a:endParaRPr sz="2200">
              <a:latin typeface="Lucida Sans Unicode"/>
              <a:cs typeface="Lucida Sans Unicode"/>
            </a:endParaRPr>
          </a:p>
        </p:txBody>
      </p:sp>
      <p:sp>
        <p:nvSpPr>
          <p:cNvPr id="10" name="text 1"/>
          <p:cNvSpPr txBox="1"/>
          <p:nvPr/>
        </p:nvSpPr>
        <p:spPr>
          <a:xfrm>
            <a:off x="2694736" y="4511271"/>
            <a:ext cx="5872120" cy="353943"/>
          </a:xfrm>
          <a:prstGeom prst="rect">
            <a:avLst/>
          </a:prstGeom>
        </p:spPr>
        <p:txBody>
          <a:bodyPr vert="horz" wrap="none" lIns="0" tIns="0" rIns="0" bIns="0" rtlCol="0">
            <a:spAutoFit/>
          </a:bodyPr>
          <a:lstStyle/>
          <a:p>
            <a:r>
              <a:rPr sz="2300" spc="10" dirty="0">
                <a:latin typeface="Lucida Sans Unicode"/>
                <a:cs typeface="Lucida Sans Unicode"/>
              </a:rPr>
              <a:t>são especificados no plano previamente.</a:t>
            </a:r>
            <a:endParaRPr sz="2300">
              <a:latin typeface="Lucida Sans Unicode"/>
              <a:cs typeface="Lucida Sans Unicode"/>
            </a:endParaRPr>
          </a:p>
        </p:txBody>
      </p:sp>
      <p:pic>
        <p:nvPicPr>
          <p:cNvPr id="19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52" y="589776"/>
            <a:ext cx="7747254" cy="499123"/>
          </a:xfrm>
          <a:prstGeom prst="rect">
            <a:avLst/>
          </a:prstGeom>
        </p:spPr>
      </p:pic>
    </p:spTree>
    <p:extLst>
      <p:ext uri="{BB962C8B-B14F-4D97-AF65-F5344CB8AC3E}">
        <p14:creationId xmlns:p14="http://schemas.microsoft.com/office/powerpoint/2010/main" val="7098514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5824351"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Particionamento de equivalência</a:t>
            </a:r>
            <a:endParaRPr sz="2700">
              <a:latin typeface="Lucida Sans Unicode"/>
              <a:cs typeface="Lucida Sans Unicode"/>
            </a:endParaRPr>
          </a:p>
        </p:txBody>
      </p:sp>
      <p:sp>
        <p:nvSpPr>
          <p:cNvPr id="3" name="text 1"/>
          <p:cNvSpPr txBox="1"/>
          <p:nvPr/>
        </p:nvSpPr>
        <p:spPr>
          <a:xfrm>
            <a:off x="2466137" y="1906119"/>
            <a:ext cx="7587333"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Consiste em identificar as classes de entradas para</a:t>
            </a:r>
            <a:endParaRPr sz="2200">
              <a:latin typeface="Lucida Sans Unicode"/>
              <a:cs typeface="Lucida Sans Unicode"/>
            </a:endParaRPr>
          </a:p>
        </p:txBody>
      </p:sp>
      <p:sp>
        <p:nvSpPr>
          <p:cNvPr id="4" name="text 1"/>
          <p:cNvSpPr txBox="1"/>
          <p:nvPr/>
        </p:nvSpPr>
        <p:spPr>
          <a:xfrm>
            <a:off x="2694737" y="2256305"/>
            <a:ext cx="6333785" cy="349326"/>
          </a:xfrm>
          <a:prstGeom prst="rect">
            <a:avLst/>
          </a:prstGeom>
        </p:spPr>
        <p:txBody>
          <a:bodyPr vert="horz" wrap="none" lIns="0" tIns="0" rIns="0" bIns="0" rtlCol="0">
            <a:spAutoFit/>
          </a:bodyPr>
          <a:lstStyle/>
          <a:p>
            <a:r>
              <a:rPr sz="2270" spc="10" dirty="0">
                <a:latin typeface="Lucida Sans Unicode"/>
                <a:cs typeface="Lucida Sans Unicode"/>
              </a:rPr>
              <a:t>um software (ex: válidas, inválidas, números</a:t>
            </a:r>
            <a:endParaRPr sz="2200">
              <a:latin typeface="Lucida Sans Unicode"/>
              <a:cs typeface="Lucida Sans Unicode"/>
            </a:endParaRPr>
          </a:p>
        </p:txBody>
      </p:sp>
      <p:sp>
        <p:nvSpPr>
          <p:cNvPr id="5" name="text 1"/>
          <p:cNvSpPr txBox="1"/>
          <p:nvPr/>
        </p:nvSpPr>
        <p:spPr>
          <a:xfrm>
            <a:off x="2694736" y="2607541"/>
            <a:ext cx="6618800" cy="349326"/>
          </a:xfrm>
          <a:prstGeom prst="rect">
            <a:avLst/>
          </a:prstGeom>
        </p:spPr>
        <p:txBody>
          <a:bodyPr vert="horz" wrap="none" lIns="0" tIns="0" rIns="0" bIns="0" rtlCol="0">
            <a:spAutoFit/>
          </a:bodyPr>
          <a:lstStyle/>
          <a:p>
            <a:r>
              <a:rPr sz="2270" spc="10" dirty="0">
                <a:latin typeface="Lucida Sans Unicode"/>
                <a:cs typeface="Lucida Sans Unicode"/>
              </a:rPr>
              <a:t>comuns, números incomuns, etc). A partir daí,</a:t>
            </a:r>
            <a:endParaRPr sz="2200">
              <a:latin typeface="Lucida Sans Unicode"/>
              <a:cs typeface="Lucida Sans Unicode"/>
            </a:endParaRPr>
          </a:p>
        </p:txBody>
      </p:sp>
      <p:sp>
        <p:nvSpPr>
          <p:cNvPr id="6" name="text 1"/>
          <p:cNvSpPr txBox="1"/>
          <p:nvPr/>
        </p:nvSpPr>
        <p:spPr>
          <a:xfrm>
            <a:off x="2694737" y="2958061"/>
            <a:ext cx="7393691" cy="349326"/>
          </a:xfrm>
          <a:prstGeom prst="rect">
            <a:avLst/>
          </a:prstGeom>
        </p:spPr>
        <p:txBody>
          <a:bodyPr vert="horz" wrap="none" lIns="0" tIns="0" rIns="0" bIns="0" rtlCol="0">
            <a:spAutoFit/>
          </a:bodyPr>
          <a:lstStyle/>
          <a:p>
            <a:r>
              <a:rPr sz="2270" spc="10" dirty="0">
                <a:latin typeface="Lucida Sans Unicode"/>
                <a:cs typeface="Lucida Sans Unicode"/>
              </a:rPr>
              <a:t>escolhe-se um subconjunto representativo em cada</a:t>
            </a:r>
            <a:endParaRPr sz="2200">
              <a:latin typeface="Lucida Sans Unicode"/>
              <a:cs typeface="Lucida Sans Unicode"/>
            </a:endParaRPr>
          </a:p>
        </p:txBody>
      </p:sp>
      <p:sp>
        <p:nvSpPr>
          <p:cNvPr id="7" name="text 1"/>
          <p:cNvSpPr txBox="1"/>
          <p:nvPr/>
        </p:nvSpPr>
        <p:spPr>
          <a:xfrm>
            <a:off x="2694736" y="3308581"/>
            <a:ext cx="4722768" cy="353943"/>
          </a:xfrm>
          <a:prstGeom prst="rect">
            <a:avLst/>
          </a:prstGeom>
        </p:spPr>
        <p:txBody>
          <a:bodyPr vert="horz" wrap="none" lIns="0" tIns="0" rIns="0" bIns="0" rtlCol="0">
            <a:spAutoFit/>
          </a:bodyPr>
          <a:lstStyle/>
          <a:p>
            <a:r>
              <a:rPr sz="2300" spc="10" dirty="0">
                <a:latin typeface="Lucida Sans Unicode"/>
                <a:cs typeface="Lucida Sans Unicode"/>
              </a:rPr>
              <a:t>classe para especificar os testes.</a:t>
            </a:r>
            <a:endParaRPr sz="2300">
              <a:latin typeface="Lucida Sans Unicode"/>
              <a:cs typeface="Lucida Sans Unicode"/>
            </a:endParaRPr>
          </a:p>
        </p:txBody>
      </p:sp>
      <p:sp>
        <p:nvSpPr>
          <p:cNvPr id="8" name="text 1"/>
          <p:cNvSpPr txBox="1"/>
          <p:nvPr/>
        </p:nvSpPr>
        <p:spPr>
          <a:xfrm>
            <a:off x="2182368" y="3698134"/>
            <a:ext cx="3679854"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Análise de fronteira</a:t>
            </a:r>
            <a:endParaRPr sz="2700">
              <a:latin typeface="Lucida Sans Unicode"/>
              <a:cs typeface="Lucida Sans Unicode"/>
            </a:endParaRPr>
          </a:p>
        </p:txBody>
      </p:sp>
      <p:sp>
        <p:nvSpPr>
          <p:cNvPr id="9" name="text 1"/>
          <p:cNvSpPr txBox="1"/>
          <p:nvPr/>
        </p:nvSpPr>
        <p:spPr>
          <a:xfrm>
            <a:off x="2466136" y="4160750"/>
            <a:ext cx="7371890"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Casos de testes são especificados usando valores</a:t>
            </a:r>
            <a:endParaRPr sz="2200">
              <a:latin typeface="Lucida Sans Unicode"/>
              <a:cs typeface="Lucida Sans Unicode"/>
            </a:endParaRPr>
          </a:p>
        </p:txBody>
      </p:sp>
      <p:sp>
        <p:nvSpPr>
          <p:cNvPr id="10" name="text 1"/>
          <p:cNvSpPr txBox="1"/>
          <p:nvPr/>
        </p:nvSpPr>
        <p:spPr>
          <a:xfrm>
            <a:off x="2694737" y="4511270"/>
            <a:ext cx="6882653" cy="349326"/>
          </a:xfrm>
          <a:prstGeom prst="rect">
            <a:avLst/>
          </a:prstGeom>
        </p:spPr>
        <p:txBody>
          <a:bodyPr vert="horz" wrap="none" lIns="0" tIns="0" rIns="0" bIns="0" rtlCol="0">
            <a:spAutoFit/>
          </a:bodyPr>
          <a:lstStyle/>
          <a:p>
            <a:r>
              <a:rPr sz="2270" spc="10" dirty="0">
                <a:latin typeface="Lucida Sans Unicode"/>
                <a:cs typeface="Lucida Sans Unicode"/>
              </a:rPr>
              <a:t>próximos à fronteira do domínio da entrada. Ex:</a:t>
            </a:r>
            <a:endParaRPr sz="2200">
              <a:latin typeface="Lucida Sans Unicode"/>
              <a:cs typeface="Lucida Sans Unicode"/>
            </a:endParaRPr>
          </a:p>
        </p:txBody>
      </p:sp>
      <p:sp>
        <p:nvSpPr>
          <p:cNvPr id="11" name="text 1"/>
          <p:cNvSpPr txBox="1"/>
          <p:nvPr/>
        </p:nvSpPr>
        <p:spPr>
          <a:xfrm>
            <a:off x="2694736" y="4861791"/>
            <a:ext cx="4144404" cy="353943"/>
          </a:xfrm>
          <a:prstGeom prst="rect">
            <a:avLst/>
          </a:prstGeom>
        </p:spPr>
        <p:txBody>
          <a:bodyPr vert="horz" wrap="none" lIns="0" tIns="0" rIns="0" bIns="0" rtlCol="0">
            <a:spAutoFit/>
          </a:bodyPr>
          <a:lstStyle/>
          <a:p>
            <a:r>
              <a:rPr sz="2300" spc="10" dirty="0">
                <a:latin typeface="Lucida Sans Unicode"/>
                <a:cs typeface="Lucida Sans Unicode"/>
              </a:rPr>
              <a:t>zero e MAXINT para inteiros.</a:t>
            </a:r>
            <a:endParaRPr sz="2300">
              <a:latin typeface="Lucida Sans Unicode"/>
              <a:cs typeface="Lucida Sans Unicode"/>
            </a:endParaRPr>
          </a:p>
        </p:txBody>
      </p:sp>
      <p:sp>
        <p:nvSpPr>
          <p:cNvPr id="12" name="text 1"/>
          <p:cNvSpPr txBox="1"/>
          <p:nvPr/>
        </p:nvSpPr>
        <p:spPr>
          <a:xfrm>
            <a:off x="2182369" y="5250486"/>
            <a:ext cx="3163045"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Testes aleatórios</a:t>
            </a:r>
            <a:endParaRPr sz="2600">
              <a:latin typeface="Lucida Sans Unicode"/>
              <a:cs typeface="Lucida Sans Unicode"/>
            </a:endParaRPr>
          </a:p>
        </p:txBody>
      </p:sp>
      <p:sp>
        <p:nvSpPr>
          <p:cNvPr id="13" name="text 1"/>
          <p:cNvSpPr txBox="1"/>
          <p:nvPr/>
        </p:nvSpPr>
        <p:spPr>
          <a:xfrm>
            <a:off x="2466136" y="5712513"/>
            <a:ext cx="7444026"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Os valores de entrada são gerados aleatoriamente</a:t>
            </a:r>
            <a:endParaRPr sz="2200">
              <a:latin typeface="Lucida Sans Unicode"/>
              <a:cs typeface="Lucida Sans Unicode"/>
            </a:endParaRPr>
          </a:p>
        </p:txBody>
      </p:sp>
      <p:pic>
        <p:nvPicPr>
          <p:cNvPr id="203"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52" y="307835"/>
            <a:ext cx="7387590" cy="1063002"/>
          </a:xfrm>
          <a:prstGeom prst="rect">
            <a:avLst/>
          </a:prstGeom>
        </p:spPr>
      </p:pic>
    </p:spTree>
    <p:extLst>
      <p:ext uri="{BB962C8B-B14F-4D97-AF65-F5344CB8AC3E}">
        <p14:creationId xmlns:p14="http://schemas.microsoft.com/office/powerpoint/2010/main" val="28720615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5734459"/>
            <a:ext cx="5622693" cy="323165"/>
          </a:xfrm>
          <a:prstGeom prst="rect">
            <a:avLst/>
          </a:prstGeom>
        </p:spPr>
        <p:txBody>
          <a:bodyPr vert="horz" wrap="none" lIns="0" tIns="0" rIns="0" bIns="0" rtlCol="0">
            <a:spAutoFit/>
          </a:bodyPr>
          <a:lstStyle/>
          <a:p>
            <a:r>
              <a:rPr sz="2000" spc="10" dirty="0">
                <a:latin typeface="Lucida Sans Unicode"/>
                <a:cs typeface="Lucida Sans Unicode"/>
              </a:rPr>
              <a:t>Video do Curso </a:t>
            </a:r>
            <a:r>
              <a:rPr sz="2100" spc="10" dirty="0">
                <a:latin typeface="Lucida Sans Unicode"/>
                <a:cs typeface="Lucida Sans Unicode"/>
              </a:rPr>
              <a:t>Software Testing </a:t>
            </a:r>
            <a:r>
              <a:rPr sz="2000" spc="10" dirty="0">
                <a:latin typeface="Lucida Sans Unicode"/>
                <a:cs typeface="Lucida Sans Unicode"/>
              </a:rPr>
              <a:t>da Udacity</a:t>
            </a:r>
            <a:endParaRPr sz="2000">
              <a:latin typeface="Lucida Sans Unicode"/>
              <a:cs typeface="Lucida Sans Unicode"/>
            </a:endParaRPr>
          </a:p>
        </p:txBody>
      </p:sp>
      <p:pic>
        <p:nvPicPr>
          <p:cNvPr id="20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52" y="562344"/>
            <a:ext cx="4292346" cy="461023"/>
          </a:xfrm>
          <a:prstGeom prst="rect">
            <a:avLst/>
          </a:prstGeom>
        </p:spPr>
      </p:pic>
      <p:pic>
        <p:nvPicPr>
          <p:cNvPr id="210"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3832" y="1196340"/>
            <a:ext cx="8641080" cy="4861560"/>
          </a:xfrm>
          <a:prstGeom prst="rect">
            <a:avLst/>
          </a:prstGeom>
        </p:spPr>
      </p:pic>
    </p:spTree>
    <p:extLst>
      <p:ext uri="{BB962C8B-B14F-4D97-AF65-F5344CB8AC3E}">
        <p14:creationId xmlns:p14="http://schemas.microsoft.com/office/powerpoint/2010/main" val="13394819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rotWithShape="1">
          <a:blip r:embed="rId2">
            <a:extLst>
              <a:ext uri="{28A0092B-C50C-407E-A947-70E740481C1C}">
                <a14:useLocalDpi xmlns:a14="http://schemas.microsoft.com/office/drawing/2010/main" val="0"/>
              </a:ext>
            </a:extLst>
          </a:blip>
          <a:srcRect b="17026"/>
          <a:stretch/>
        </p:blipFill>
        <p:spPr>
          <a:xfrm>
            <a:off x="2017985" y="955529"/>
            <a:ext cx="8470629" cy="4439969"/>
          </a:xfrm>
          <a:prstGeom prst="rect">
            <a:avLst/>
          </a:prstGeom>
        </p:spPr>
      </p:pic>
    </p:spTree>
    <p:extLst>
      <p:ext uri="{BB962C8B-B14F-4D97-AF65-F5344CB8AC3E}">
        <p14:creationId xmlns:p14="http://schemas.microsoft.com/office/powerpoint/2010/main" val="12707978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6"/>
            <a:ext cx="7793159"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Um mutante é uma versão modificada de um</a:t>
            </a:r>
            <a:endParaRPr sz="2600">
              <a:latin typeface="Lucida Sans Unicode"/>
              <a:cs typeface="Lucida Sans Unicode"/>
            </a:endParaRPr>
          </a:p>
        </p:txBody>
      </p:sp>
      <p:sp>
        <p:nvSpPr>
          <p:cNvPr id="3" name="text 1"/>
          <p:cNvSpPr txBox="1"/>
          <p:nvPr/>
        </p:nvSpPr>
        <p:spPr>
          <a:xfrm>
            <a:off x="2182368" y="1857096"/>
            <a:ext cx="7464544" cy="830997"/>
          </a:xfrm>
          <a:prstGeom prst="rect">
            <a:avLst/>
          </a:prstGeom>
        </p:spPr>
        <p:txBody>
          <a:bodyPr vert="horz" wrap="none" lIns="0" tIns="0" rIns="0" bIns="0" rtlCol="0">
            <a:spAutoFit/>
          </a:bodyPr>
          <a:lstStyle/>
          <a:p>
            <a:pPr marL="256336"/>
            <a:r>
              <a:rPr sz="2700" spc="10" dirty="0">
                <a:latin typeface="Lucida Sans Unicode"/>
                <a:cs typeface="Lucida Sans Unicode"/>
              </a:rPr>
              <a:t>componente/software sob teste.</a:t>
            </a:r>
            <a:endParaRPr sz="2700">
              <a:latin typeface="Lucida Sans Unicode"/>
              <a:cs typeface="Lucida Sans Unicode"/>
            </a:endParaRPr>
          </a:p>
          <a:p>
            <a:r>
              <a:rPr sz="1850" spc="10" dirty="0">
                <a:solidFill>
                  <a:srgbClr val="2DA2BF"/>
                </a:solidFill>
                <a:latin typeface="Wingdings 3"/>
                <a:cs typeface="Wingdings 3"/>
              </a:rPr>
              <a:t> </a:t>
            </a:r>
            <a:r>
              <a:rPr sz="2700" spc="10" dirty="0">
                <a:latin typeface="Lucida Sans Unicode"/>
                <a:cs typeface="Lucida Sans Unicode"/>
              </a:rPr>
              <a:t>Todo caso de teste é executado na versão</a:t>
            </a:r>
            <a:endParaRPr sz="2700">
              <a:latin typeface="Lucida Sans Unicode"/>
              <a:cs typeface="Lucida Sans Unicode"/>
            </a:endParaRPr>
          </a:p>
        </p:txBody>
      </p:sp>
      <p:sp>
        <p:nvSpPr>
          <p:cNvPr id="4" name="text 1"/>
          <p:cNvSpPr txBox="1"/>
          <p:nvPr/>
        </p:nvSpPr>
        <p:spPr>
          <a:xfrm>
            <a:off x="2438705" y="2730728"/>
            <a:ext cx="7381829" cy="415498"/>
          </a:xfrm>
          <a:prstGeom prst="rect">
            <a:avLst/>
          </a:prstGeom>
        </p:spPr>
        <p:txBody>
          <a:bodyPr vert="horz" wrap="none" lIns="0" tIns="0" rIns="0" bIns="0" rtlCol="0">
            <a:spAutoFit/>
          </a:bodyPr>
          <a:lstStyle/>
          <a:p>
            <a:r>
              <a:rPr sz="2700" spc="10" dirty="0">
                <a:latin typeface="Lucida Sans Unicode"/>
                <a:cs typeface="Lucida Sans Unicode"/>
              </a:rPr>
              <a:t>original e na(s) versão(ões) mutante(s). Se o</a:t>
            </a:r>
            <a:endParaRPr sz="2700">
              <a:latin typeface="Lucida Sans Unicode"/>
              <a:cs typeface="Lucida Sans Unicode"/>
            </a:endParaRPr>
          </a:p>
        </p:txBody>
      </p:sp>
      <p:sp>
        <p:nvSpPr>
          <p:cNvPr id="5" name="text 1"/>
          <p:cNvSpPr txBox="1"/>
          <p:nvPr/>
        </p:nvSpPr>
        <p:spPr>
          <a:xfrm>
            <a:off x="2438705" y="3142208"/>
            <a:ext cx="7579319" cy="415498"/>
          </a:xfrm>
          <a:prstGeom prst="rect">
            <a:avLst/>
          </a:prstGeom>
        </p:spPr>
        <p:txBody>
          <a:bodyPr vert="horz" wrap="none" lIns="0" tIns="0" rIns="0" bIns="0" rtlCol="0">
            <a:spAutoFit/>
          </a:bodyPr>
          <a:lstStyle/>
          <a:p>
            <a:r>
              <a:rPr sz="2700" spc="10" dirty="0">
                <a:latin typeface="Lucida Sans Unicode"/>
                <a:cs typeface="Lucida Sans Unicode"/>
              </a:rPr>
              <a:t>caso de teste falhar no mutante, ele cumpriu</a:t>
            </a:r>
            <a:endParaRPr sz="2700">
              <a:latin typeface="Lucida Sans Unicode"/>
              <a:cs typeface="Lucida Sans Unicode"/>
            </a:endParaRPr>
          </a:p>
        </p:txBody>
      </p:sp>
      <p:sp>
        <p:nvSpPr>
          <p:cNvPr id="6" name="text 1"/>
          <p:cNvSpPr txBox="1"/>
          <p:nvPr/>
        </p:nvSpPr>
        <p:spPr>
          <a:xfrm>
            <a:off x="2438704" y="3553354"/>
            <a:ext cx="7401706" cy="415498"/>
          </a:xfrm>
          <a:prstGeom prst="rect">
            <a:avLst/>
          </a:prstGeom>
        </p:spPr>
        <p:txBody>
          <a:bodyPr vert="horz" wrap="none" lIns="0" tIns="0" rIns="0" bIns="0" rtlCol="0">
            <a:spAutoFit/>
          </a:bodyPr>
          <a:lstStyle/>
          <a:p>
            <a:r>
              <a:rPr sz="2700" spc="10" dirty="0">
                <a:latin typeface="Lucida Sans Unicode"/>
                <a:cs typeface="Lucida Sans Unicode"/>
              </a:rPr>
              <a:t>seu propósito. Se não, novos casos de teste</a:t>
            </a:r>
            <a:endParaRPr sz="2700">
              <a:latin typeface="Lucida Sans Unicode"/>
              <a:cs typeface="Lucida Sans Unicode"/>
            </a:endParaRPr>
          </a:p>
        </p:txBody>
      </p:sp>
      <p:sp>
        <p:nvSpPr>
          <p:cNvPr id="7" name="text 1"/>
          <p:cNvSpPr txBox="1"/>
          <p:nvPr/>
        </p:nvSpPr>
        <p:spPr>
          <a:xfrm>
            <a:off x="2438704" y="3965080"/>
            <a:ext cx="7727594" cy="857935"/>
          </a:xfrm>
          <a:prstGeom prst="rect">
            <a:avLst/>
          </a:prstGeom>
        </p:spPr>
        <p:txBody>
          <a:bodyPr vert="horz" wrap="none" lIns="0" tIns="0" rIns="0" bIns="0" rtlCol="0">
            <a:spAutoFit/>
          </a:bodyPr>
          <a:lstStyle/>
          <a:p>
            <a:r>
              <a:rPr sz="2700" spc="10" dirty="0">
                <a:latin typeface="Lucida Sans Unicode"/>
                <a:cs typeface="Lucida Sans Unicode"/>
              </a:rPr>
              <a:t>devem ser elaborados para “eliminar todos os</a:t>
            </a:r>
            <a:endParaRPr sz="2700">
              <a:latin typeface="Lucida Sans Unicode"/>
              <a:cs typeface="Lucida Sans Unicode"/>
            </a:endParaRPr>
          </a:p>
          <a:p>
            <a:r>
              <a:rPr sz="2700" spc="10" dirty="0">
                <a:latin typeface="Lucida Sans Unicode"/>
                <a:cs typeface="Lucida Sans Unicode"/>
              </a:rPr>
              <a:t>mutantes”.</a:t>
            </a:r>
            <a:endParaRPr sz="2700">
              <a:latin typeface="Lucida Sans Unicode"/>
              <a:cs typeface="Lucida Sans Unicode"/>
            </a:endParaRPr>
          </a:p>
        </p:txBody>
      </p:sp>
      <p:pic>
        <p:nvPicPr>
          <p:cNvPr id="21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52" y="568439"/>
            <a:ext cx="4772406" cy="557034"/>
          </a:xfrm>
          <a:prstGeom prst="rect">
            <a:avLst/>
          </a:prstGeom>
        </p:spPr>
      </p:pic>
    </p:spTree>
    <p:extLst>
      <p:ext uri="{BB962C8B-B14F-4D97-AF65-F5344CB8AC3E}">
        <p14:creationId xmlns:p14="http://schemas.microsoft.com/office/powerpoint/2010/main" val="22159081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5657959"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Baseado nos fluxos de controle</a:t>
            </a:r>
            <a:endParaRPr sz="2700">
              <a:latin typeface="Lucida Sans Unicode"/>
              <a:cs typeface="Lucida Sans Unicode"/>
            </a:endParaRPr>
          </a:p>
        </p:txBody>
      </p:sp>
      <p:sp>
        <p:nvSpPr>
          <p:cNvPr id="3" name="text 1"/>
          <p:cNvSpPr txBox="1"/>
          <p:nvPr/>
        </p:nvSpPr>
        <p:spPr>
          <a:xfrm>
            <a:off x="2466136" y="1906119"/>
            <a:ext cx="7063152"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Os testes são especificados para cobrirem cada</a:t>
            </a:r>
            <a:endParaRPr sz="2200">
              <a:latin typeface="Lucida Sans Unicode"/>
              <a:cs typeface="Lucida Sans Unicode"/>
            </a:endParaRPr>
          </a:p>
        </p:txBody>
      </p:sp>
      <p:sp>
        <p:nvSpPr>
          <p:cNvPr id="4" name="text 1"/>
          <p:cNvSpPr txBox="1"/>
          <p:nvPr/>
        </p:nvSpPr>
        <p:spPr>
          <a:xfrm>
            <a:off x="2694736" y="2256306"/>
            <a:ext cx="5140190" cy="353943"/>
          </a:xfrm>
          <a:prstGeom prst="rect">
            <a:avLst/>
          </a:prstGeom>
        </p:spPr>
        <p:txBody>
          <a:bodyPr vert="horz" wrap="none" lIns="0" tIns="0" rIns="0" bIns="0" rtlCol="0">
            <a:spAutoFit/>
          </a:bodyPr>
          <a:lstStyle/>
          <a:p>
            <a:r>
              <a:rPr sz="2300" spc="10" dirty="0">
                <a:latin typeface="Lucida Sans Unicode"/>
                <a:cs typeface="Lucida Sans Unicode"/>
              </a:rPr>
              <a:t>fluxo de execução de um programa</a:t>
            </a:r>
            <a:endParaRPr sz="2300">
              <a:latin typeface="Lucida Sans Unicode"/>
              <a:cs typeface="Lucida Sans Unicode"/>
            </a:endParaRPr>
          </a:p>
        </p:txBody>
      </p:sp>
      <p:pic>
        <p:nvPicPr>
          <p:cNvPr id="22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52" y="307835"/>
            <a:ext cx="6941058" cy="980706"/>
          </a:xfrm>
          <a:prstGeom prst="rect">
            <a:avLst/>
          </a:prstGeom>
        </p:spPr>
      </p:pic>
      <p:pic>
        <p:nvPicPr>
          <p:cNvPr id="22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4012" y="2709671"/>
            <a:ext cx="6192012" cy="4148328"/>
          </a:xfrm>
          <a:prstGeom prst="rect">
            <a:avLst/>
          </a:prstGeom>
        </p:spPr>
      </p:pic>
    </p:spTree>
    <p:extLst>
      <p:ext uri="{BB962C8B-B14F-4D97-AF65-F5344CB8AC3E}">
        <p14:creationId xmlns:p14="http://schemas.microsoft.com/office/powerpoint/2010/main" val="964063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9144000" cy="6857999"/>
          </a:xfrm>
          <a:prstGeom prst="rect">
            <a:avLst/>
          </a:prstGeom>
        </p:spPr>
      </p:pic>
      <p:pic>
        <p:nvPicPr>
          <p:cNvPr id="22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688" y="562356"/>
            <a:ext cx="5193030" cy="558546"/>
          </a:xfrm>
          <a:prstGeom prst="rect">
            <a:avLst/>
          </a:prstGeom>
        </p:spPr>
      </p:pic>
      <p:pic>
        <p:nvPicPr>
          <p:cNvPr id="23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5977" y="1412748"/>
            <a:ext cx="6048755" cy="4735068"/>
          </a:xfrm>
          <a:prstGeom prst="rect">
            <a:avLst/>
          </a:prstGeom>
        </p:spPr>
      </p:pic>
      <p:sp>
        <p:nvSpPr>
          <p:cNvPr id="45" name="object 45"/>
          <p:cNvSpPr/>
          <p:nvPr/>
        </p:nvSpPr>
        <p:spPr>
          <a:xfrm>
            <a:off x="3017520" y="2997708"/>
            <a:ext cx="5724144" cy="646176"/>
          </a:xfrm>
          <a:custGeom>
            <a:avLst/>
            <a:gdLst/>
            <a:ahLst/>
            <a:cxnLst/>
            <a:rect l="l" t="t" r="r" b="b"/>
            <a:pathLst>
              <a:path w="5724144" h="646176">
                <a:moveTo>
                  <a:pt x="0" y="646176"/>
                </a:moveTo>
                <a:lnTo>
                  <a:pt x="0" y="0"/>
                </a:lnTo>
                <a:lnTo>
                  <a:pt x="5724144" y="0"/>
                </a:lnTo>
                <a:lnTo>
                  <a:pt x="5724144" y="646176"/>
                </a:lnTo>
                <a:lnTo>
                  <a:pt x="0" y="646176"/>
                </a:lnTo>
                <a:close/>
              </a:path>
            </a:pathLst>
          </a:custGeom>
          <a:solidFill>
            <a:srgbClr val="2DA2BF"/>
          </a:solidFill>
        </p:spPr>
        <p:txBody>
          <a:bodyPr wrap="square" lIns="0" tIns="0" rIns="0" bIns="0" rtlCol="0">
            <a:noAutofit/>
          </a:bodyPr>
          <a:lstStyle/>
          <a:p>
            <a:endParaRPr/>
          </a:p>
        </p:txBody>
      </p:sp>
      <p:sp>
        <p:nvSpPr>
          <p:cNvPr id="2" name="text 1"/>
          <p:cNvSpPr txBox="1"/>
          <p:nvPr/>
        </p:nvSpPr>
        <p:spPr>
          <a:xfrm>
            <a:off x="3109214" y="3059050"/>
            <a:ext cx="5547588" cy="529437"/>
          </a:xfrm>
          <a:prstGeom prst="rect">
            <a:avLst/>
          </a:prstGeom>
        </p:spPr>
        <p:txBody>
          <a:bodyPr vert="horz" wrap="none" lIns="0" tIns="0" rIns="0" bIns="0" rtlCol="0">
            <a:spAutoFit/>
          </a:bodyPr>
          <a:lstStyle/>
          <a:p>
            <a:r>
              <a:rPr sz="1530" spc="10" dirty="0">
                <a:latin typeface="Arial"/>
                <a:cs typeface="Arial"/>
              </a:rPr>
              <a:t>Pergunta: Garantir cobertura de 100% das linhas</a:t>
            </a:r>
            <a:endParaRPr sz="1500">
              <a:latin typeface="Arial"/>
              <a:cs typeface="Arial"/>
            </a:endParaRPr>
          </a:p>
          <a:p>
            <a:pPr marL="1143381"/>
            <a:r>
              <a:rPr spc="10" dirty="0">
                <a:latin typeface="Arial"/>
                <a:cs typeface="Arial"/>
              </a:rPr>
              <a:t>garante o exercício de todas as situações?</a:t>
            </a:r>
            <a:endParaRPr>
              <a:latin typeface="Arial"/>
              <a:cs typeface="Arial"/>
            </a:endParaRPr>
          </a:p>
        </p:txBody>
      </p:sp>
      <p:sp>
        <p:nvSpPr>
          <p:cNvPr id="46" name="object 46"/>
          <p:cNvSpPr/>
          <p:nvPr/>
        </p:nvSpPr>
        <p:spPr>
          <a:xfrm>
            <a:off x="2423161" y="4099560"/>
            <a:ext cx="7187183" cy="647700"/>
          </a:xfrm>
          <a:custGeom>
            <a:avLst/>
            <a:gdLst/>
            <a:ahLst/>
            <a:cxnLst/>
            <a:rect l="l" t="t" r="r" b="b"/>
            <a:pathLst>
              <a:path w="7187183" h="647700">
                <a:moveTo>
                  <a:pt x="0" y="647700"/>
                </a:moveTo>
                <a:lnTo>
                  <a:pt x="0" y="0"/>
                </a:lnTo>
                <a:lnTo>
                  <a:pt x="7187183" y="0"/>
                </a:lnTo>
                <a:lnTo>
                  <a:pt x="7187183" y="647700"/>
                </a:lnTo>
                <a:lnTo>
                  <a:pt x="0" y="647700"/>
                </a:lnTo>
                <a:close/>
              </a:path>
            </a:pathLst>
          </a:custGeom>
          <a:solidFill>
            <a:srgbClr val="2DA2BF"/>
          </a:solidFill>
        </p:spPr>
        <p:txBody>
          <a:bodyPr wrap="square" lIns="0" tIns="0" rIns="0" bIns="0" rtlCol="0">
            <a:noAutofit/>
          </a:bodyPr>
          <a:lstStyle/>
          <a:p>
            <a:endParaRPr/>
          </a:p>
        </p:txBody>
      </p:sp>
      <p:sp>
        <p:nvSpPr>
          <p:cNvPr id="3" name="text 1"/>
          <p:cNvSpPr txBox="1"/>
          <p:nvPr/>
        </p:nvSpPr>
        <p:spPr>
          <a:xfrm>
            <a:off x="2515209" y="4162678"/>
            <a:ext cx="7068602" cy="553998"/>
          </a:xfrm>
          <a:prstGeom prst="rect">
            <a:avLst/>
          </a:prstGeom>
        </p:spPr>
        <p:txBody>
          <a:bodyPr vert="horz" wrap="none" lIns="0" tIns="0" rIns="0" bIns="0" rtlCol="0">
            <a:spAutoFit/>
          </a:bodyPr>
          <a:lstStyle/>
          <a:p>
            <a:r>
              <a:rPr spc="10" dirty="0">
                <a:latin typeface="Arial"/>
                <a:cs typeface="Arial"/>
              </a:rPr>
              <a:t>Pergunta 2: É útil utilizar testes aleatórios (entradas aleatórias)</a:t>
            </a:r>
            <a:endParaRPr>
              <a:latin typeface="Arial"/>
              <a:cs typeface="Arial"/>
            </a:endParaRPr>
          </a:p>
          <a:p>
            <a:pPr marL="1269771"/>
            <a:r>
              <a:rPr spc="10" dirty="0">
                <a:latin typeface="Arial"/>
                <a:cs typeface="Arial"/>
              </a:rPr>
              <a:t>em ferramentas de testes de regressão automatizados?</a:t>
            </a:r>
            <a:endParaRPr>
              <a:latin typeface="Arial"/>
              <a:cs typeface="Arial"/>
            </a:endParaRPr>
          </a:p>
        </p:txBody>
      </p:sp>
    </p:spTree>
    <p:extLst>
      <p:ext uri="{BB962C8B-B14F-4D97-AF65-F5344CB8AC3E}">
        <p14:creationId xmlns:p14="http://schemas.microsoft.com/office/powerpoint/2010/main" val="3651321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8" y="1445615"/>
            <a:ext cx="7440178"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Encontre os defeitos o mais cedo possível</a:t>
            </a:r>
            <a:endParaRPr sz="2700">
              <a:latin typeface="Lucida Sans Unicode"/>
              <a:cs typeface="Lucida Sans Unicode"/>
            </a:endParaRPr>
          </a:p>
        </p:txBody>
      </p:sp>
      <p:sp>
        <p:nvSpPr>
          <p:cNvPr id="3" name="text 1"/>
          <p:cNvSpPr txBox="1"/>
          <p:nvPr/>
        </p:nvSpPr>
        <p:spPr>
          <a:xfrm>
            <a:off x="2182369" y="1857096"/>
            <a:ext cx="7592463" cy="830997"/>
          </a:xfrm>
          <a:prstGeom prst="rect">
            <a:avLst/>
          </a:prstGeom>
        </p:spPr>
        <p:txBody>
          <a:bodyPr vert="horz" wrap="none" lIns="0" tIns="0" rIns="0" bIns="0" rtlCol="0">
            <a:spAutoFit/>
          </a:bodyPr>
          <a:lstStyle/>
          <a:p>
            <a:pPr marL="256336"/>
            <a:r>
              <a:rPr sz="2700" spc="10" dirty="0">
                <a:latin typeface="Lucida Sans Unicode"/>
                <a:cs typeface="Lucida Sans Unicode"/>
              </a:rPr>
              <a:t>(requisitos, desenho, arquitetura, etc)</a:t>
            </a:r>
            <a:endParaRPr sz="2700">
              <a:latin typeface="Lucida Sans Unicode"/>
              <a:cs typeface="Lucida Sans Unicode"/>
            </a:endParaRPr>
          </a:p>
          <a:p>
            <a:r>
              <a:rPr sz="1850" spc="10" dirty="0">
                <a:solidFill>
                  <a:srgbClr val="2DA2BF"/>
                </a:solidFill>
                <a:latin typeface="Wingdings 3"/>
                <a:cs typeface="Wingdings 3"/>
              </a:rPr>
              <a:t> </a:t>
            </a:r>
            <a:r>
              <a:rPr sz="2700" spc="10" dirty="0">
                <a:latin typeface="Lucida Sans Unicode"/>
                <a:cs typeface="Lucida Sans Unicode"/>
              </a:rPr>
              <a:t>Fazer os testes certos requer um pouco de</a:t>
            </a:r>
            <a:endParaRPr sz="2700">
              <a:latin typeface="Lucida Sans Unicode"/>
              <a:cs typeface="Lucida Sans Unicode"/>
            </a:endParaRPr>
          </a:p>
        </p:txBody>
      </p:sp>
      <p:sp>
        <p:nvSpPr>
          <p:cNvPr id="4" name="text 1"/>
          <p:cNvSpPr txBox="1"/>
          <p:nvPr/>
        </p:nvSpPr>
        <p:spPr>
          <a:xfrm>
            <a:off x="2438705" y="2730728"/>
            <a:ext cx="4288353" cy="415498"/>
          </a:xfrm>
          <a:prstGeom prst="rect">
            <a:avLst/>
          </a:prstGeom>
        </p:spPr>
        <p:txBody>
          <a:bodyPr vert="horz" wrap="none" lIns="0" tIns="0" rIns="0" bIns="0" rtlCol="0">
            <a:spAutoFit/>
          </a:bodyPr>
          <a:lstStyle/>
          <a:p>
            <a:r>
              <a:rPr sz="2700" spc="10" dirty="0">
                <a:latin typeface="Lucida Sans Unicode"/>
                <a:cs typeface="Lucida Sans Unicode"/>
              </a:rPr>
              <a:t>experiência e imaginação</a:t>
            </a:r>
            <a:endParaRPr sz="2700">
              <a:latin typeface="Lucida Sans Unicode"/>
              <a:cs typeface="Lucida Sans Unicode"/>
            </a:endParaRPr>
          </a:p>
        </p:txBody>
      </p:sp>
      <p:sp>
        <p:nvSpPr>
          <p:cNvPr id="5" name="text 1"/>
          <p:cNvSpPr txBox="1"/>
          <p:nvPr/>
        </p:nvSpPr>
        <p:spPr>
          <a:xfrm>
            <a:off x="2466136" y="3192756"/>
            <a:ext cx="7621638"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Pode-se gastar muito esforço e ainda sim fazer um</a:t>
            </a:r>
            <a:endParaRPr sz="2200">
              <a:latin typeface="Lucida Sans Unicode"/>
              <a:cs typeface="Lucida Sans Unicode"/>
            </a:endParaRPr>
          </a:p>
        </p:txBody>
      </p:sp>
      <p:sp>
        <p:nvSpPr>
          <p:cNvPr id="6" name="text 1"/>
          <p:cNvSpPr txBox="1"/>
          <p:nvPr/>
        </p:nvSpPr>
        <p:spPr>
          <a:xfrm>
            <a:off x="2694737" y="3543277"/>
            <a:ext cx="3437479" cy="353943"/>
          </a:xfrm>
          <a:prstGeom prst="rect">
            <a:avLst/>
          </a:prstGeom>
        </p:spPr>
        <p:txBody>
          <a:bodyPr vert="horz" wrap="none" lIns="0" tIns="0" rIns="0" bIns="0" rtlCol="0">
            <a:spAutoFit/>
          </a:bodyPr>
          <a:lstStyle/>
          <a:p>
            <a:r>
              <a:rPr sz="2300" spc="10" dirty="0">
                <a:latin typeface="Lucida Sans Unicode"/>
                <a:cs typeface="Lucida Sans Unicode"/>
              </a:rPr>
              <a:t>conjunto ruim de testes</a:t>
            </a:r>
            <a:endParaRPr sz="2300">
              <a:latin typeface="Lucida Sans Unicode"/>
              <a:cs typeface="Lucida Sans Unicode"/>
            </a:endParaRPr>
          </a:p>
        </p:txBody>
      </p:sp>
      <p:sp>
        <p:nvSpPr>
          <p:cNvPr id="7" name="text 1"/>
          <p:cNvSpPr txBox="1"/>
          <p:nvPr/>
        </p:nvSpPr>
        <p:spPr>
          <a:xfrm>
            <a:off x="2182369" y="3931894"/>
            <a:ext cx="7701467"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Não necessariamente mais testes é melhor.</a:t>
            </a:r>
            <a:endParaRPr sz="2700">
              <a:latin typeface="Lucida Sans Unicode"/>
              <a:cs typeface="Lucida Sans Unicode"/>
            </a:endParaRPr>
          </a:p>
        </p:txBody>
      </p:sp>
      <p:sp>
        <p:nvSpPr>
          <p:cNvPr id="8" name="text 1"/>
          <p:cNvSpPr txBox="1"/>
          <p:nvPr/>
        </p:nvSpPr>
        <p:spPr>
          <a:xfrm>
            <a:off x="2466136" y="4393922"/>
            <a:ext cx="1428276"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Porque?</a:t>
            </a:r>
            <a:endParaRPr sz="2200">
              <a:latin typeface="Lucida Sans Unicode"/>
              <a:cs typeface="Lucida Sans Unicode"/>
            </a:endParaRPr>
          </a:p>
        </p:txBody>
      </p:sp>
      <p:sp>
        <p:nvSpPr>
          <p:cNvPr id="9" name="text 1"/>
          <p:cNvSpPr txBox="1"/>
          <p:nvPr/>
        </p:nvSpPr>
        <p:spPr>
          <a:xfrm>
            <a:off x="2182368" y="4783811"/>
            <a:ext cx="7594708"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Especifique o software pensando em como</a:t>
            </a:r>
            <a:endParaRPr sz="2700">
              <a:latin typeface="Lucida Sans Unicode"/>
              <a:cs typeface="Lucida Sans Unicode"/>
            </a:endParaRPr>
          </a:p>
        </p:txBody>
      </p:sp>
      <p:sp>
        <p:nvSpPr>
          <p:cNvPr id="10" name="text 1"/>
          <p:cNvSpPr txBox="1"/>
          <p:nvPr/>
        </p:nvSpPr>
        <p:spPr>
          <a:xfrm>
            <a:off x="2438704" y="5195671"/>
            <a:ext cx="1452642" cy="415498"/>
          </a:xfrm>
          <a:prstGeom prst="rect">
            <a:avLst/>
          </a:prstGeom>
        </p:spPr>
        <p:txBody>
          <a:bodyPr vert="horz" wrap="none" lIns="0" tIns="0" rIns="0" bIns="0" rtlCol="0">
            <a:spAutoFit/>
          </a:bodyPr>
          <a:lstStyle/>
          <a:p>
            <a:r>
              <a:rPr sz="2700" spc="10" dirty="0">
                <a:latin typeface="Lucida Sans Unicode"/>
                <a:cs typeface="Lucida Sans Unicode"/>
              </a:rPr>
              <a:t>testá-lo.</a:t>
            </a:r>
            <a:endParaRPr sz="2700">
              <a:latin typeface="Lucida Sans Unicode"/>
              <a:cs typeface="Lucida Sans Unicode"/>
            </a:endParaRPr>
          </a:p>
        </p:txBody>
      </p:sp>
      <p:pic>
        <p:nvPicPr>
          <p:cNvPr id="23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52" y="589788"/>
            <a:ext cx="7491222" cy="505206"/>
          </a:xfrm>
          <a:prstGeom prst="rect">
            <a:avLst/>
          </a:prstGeom>
        </p:spPr>
      </p:pic>
    </p:spTree>
    <p:extLst>
      <p:ext uri="{BB962C8B-B14F-4D97-AF65-F5344CB8AC3E}">
        <p14:creationId xmlns:p14="http://schemas.microsoft.com/office/powerpoint/2010/main" val="3826036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5516895" cy="1237262"/>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Testes de penetração (PenTest)</a:t>
            </a:r>
            <a:endParaRPr sz="2600">
              <a:latin typeface="Lucida Sans Unicode"/>
              <a:cs typeface="Lucida Sans Unicode"/>
            </a:endParaRPr>
          </a:p>
          <a:p>
            <a:r>
              <a:rPr sz="1850" spc="10" dirty="0">
                <a:solidFill>
                  <a:srgbClr val="2DA2BF"/>
                </a:solidFill>
                <a:latin typeface="Wingdings 3"/>
                <a:cs typeface="Wingdings 3"/>
              </a:rPr>
              <a:t> </a:t>
            </a:r>
            <a:r>
              <a:rPr sz="2700" spc="10" dirty="0">
                <a:latin typeface="Lucida Sans Unicode"/>
                <a:cs typeface="Lucida Sans Unicode"/>
              </a:rPr>
              <a:t>Testes de desempenho</a:t>
            </a:r>
            <a:endParaRPr sz="2700">
              <a:latin typeface="Lucida Sans Unicode"/>
              <a:cs typeface="Lucida Sans Unicode"/>
            </a:endParaRPr>
          </a:p>
          <a:p>
            <a:r>
              <a:rPr sz="1850" spc="10" dirty="0">
                <a:solidFill>
                  <a:srgbClr val="2DA2BF"/>
                </a:solidFill>
                <a:latin typeface="Wingdings 3"/>
                <a:cs typeface="Wingdings 3"/>
              </a:rPr>
              <a:t> </a:t>
            </a:r>
            <a:r>
              <a:rPr sz="2700" spc="10" dirty="0">
                <a:latin typeface="Lucida Sans Unicode"/>
                <a:cs typeface="Lucida Sans Unicode"/>
              </a:rPr>
              <a:t>Testes de usabilidade</a:t>
            </a:r>
            <a:endParaRPr sz="2700">
              <a:latin typeface="Lucida Sans Unicode"/>
              <a:cs typeface="Lucida Sans Unicode"/>
            </a:endParaRPr>
          </a:p>
        </p:txBody>
      </p:sp>
      <p:pic>
        <p:nvPicPr>
          <p:cNvPr id="24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52" y="307835"/>
            <a:ext cx="7686294" cy="980706"/>
          </a:xfrm>
          <a:prstGeom prst="rect">
            <a:avLst/>
          </a:prstGeom>
        </p:spPr>
      </p:pic>
    </p:spTree>
    <p:extLst>
      <p:ext uri="{BB962C8B-B14F-4D97-AF65-F5344CB8AC3E}">
        <p14:creationId xmlns:p14="http://schemas.microsoft.com/office/powerpoint/2010/main" val="22043264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6"/>
            <a:ext cx="4603183" cy="289925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solidFill>
                  <a:srgbClr val="C0C0C0"/>
                </a:solidFill>
                <a:latin typeface="Lucida Sans Unicode"/>
                <a:cs typeface="Lucida Sans Unicode"/>
              </a:rPr>
              <a:t>O que é teste de software</a:t>
            </a:r>
            <a:endParaRPr sz="260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Classificações</a:t>
            </a:r>
            <a:endParaRPr sz="270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Técnicas de teste</a:t>
            </a:r>
            <a:endParaRPr sz="2700">
              <a:latin typeface="Lucida Sans Unicode"/>
              <a:cs typeface="Lucida Sans Unicode"/>
            </a:endParaRPr>
          </a:p>
          <a:p>
            <a:r>
              <a:rPr sz="1850" spc="10" dirty="0">
                <a:solidFill>
                  <a:srgbClr val="2DA2BF"/>
                </a:solidFill>
                <a:latin typeface="Wingdings 3"/>
                <a:cs typeface="Wingdings 3"/>
              </a:rPr>
              <a:t> </a:t>
            </a:r>
            <a:r>
              <a:rPr sz="2700" spc="10" dirty="0">
                <a:latin typeface="Lucida Sans Unicode"/>
                <a:cs typeface="Lucida Sans Unicode"/>
              </a:rPr>
              <a:t>Planejamento de testes</a:t>
            </a:r>
            <a:endParaRPr sz="270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Especificação de testes</a:t>
            </a:r>
            <a:endParaRPr sz="270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Exercício</a:t>
            </a:r>
            <a:endParaRPr sz="270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Métricas para testes</a:t>
            </a:r>
            <a:endParaRPr sz="2700">
              <a:latin typeface="Lucida Sans Unicode"/>
              <a:cs typeface="Lucida Sans Unicode"/>
            </a:endParaRPr>
          </a:p>
        </p:txBody>
      </p:sp>
      <p:pic>
        <p:nvPicPr>
          <p:cNvPr id="24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164" y="562356"/>
            <a:ext cx="2062734" cy="464058"/>
          </a:xfrm>
          <a:prstGeom prst="rect">
            <a:avLst/>
          </a:prstGeom>
        </p:spPr>
      </p:pic>
    </p:spTree>
    <p:extLst>
      <p:ext uri="{BB962C8B-B14F-4D97-AF65-F5344CB8AC3E}">
        <p14:creationId xmlns:p14="http://schemas.microsoft.com/office/powerpoint/2010/main" val="40187951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305154"/>
            <a:ext cx="6070893" cy="830997"/>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Porque ter um plano de testes?</a:t>
            </a:r>
            <a:endParaRPr sz="2700">
              <a:latin typeface="Lucida Sans Unicode"/>
              <a:cs typeface="Lucida Sans Unicode"/>
            </a:endParaRPr>
          </a:p>
          <a:p>
            <a:r>
              <a:rPr sz="1850" spc="10" dirty="0">
                <a:solidFill>
                  <a:srgbClr val="2DA2BF"/>
                </a:solidFill>
                <a:latin typeface="Wingdings 3"/>
                <a:cs typeface="Wingdings 3"/>
              </a:rPr>
              <a:t> </a:t>
            </a:r>
            <a:r>
              <a:rPr sz="2700" spc="10" dirty="0">
                <a:latin typeface="Lucida Sans Unicode"/>
                <a:cs typeface="Lucida Sans Unicode"/>
              </a:rPr>
              <a:t>O que ter em um plano de testes?</a:t>
            </a:r>
            <a:endParaRPr sz="2700">
              <a:latin typeface="Lucida Sans Unicode"/>
              <a:cs typeface="Lucida Sans Unicode"/>
            </a:endParaRPr>
          </a:p>
        </p:txBody>
      </p:sp>
      <p:sp>
        <p:nvSpPr>
          <p:cNvPr id="3" name="text 1"/>
          <p:cNvSpPr txBox="1"/>
          <p:nvPr/>
        </p:nvSpPr>
        <p:spPr>
          <a:xfrm>
            <a:off x="2466136" y="2229208"/>
            <a:ext cx="7591502" cy="703269"/>
          </a:xfrm>
          <a:prstGeom prst="rect">
            <a:avLst/>
          </a:prstGeom>
        </p:spPr>
        <p:txBody>
          <a:bodyPr vert="horz" wrap="none" lIns="0" tIns="0" rIns="0" bIns="0" rtlCol="0">
            <a:spAutoFit/>
          </a:bodyPr>
          <a:lstStyle/>
          <a:p>
            <a:r>
              <a:rPr sz="2300" spc="10" dirty="0">
                <a:solidFill>
                  <a:srgbClr val="2DA2BF"/>
                </a:solidFill>
                <a:latin typeface="Verdana"/>
                <a:cs typeface="Verdana"/>
              </a:rPr>
              <a:t>◦  </a:t>
            </a:r>
            <a:r>
              <a:rPr sz="2300" spc="10" dirty="0">
                <a:latin typeface="Lucida Sans Unicode"/>
                <a:cs typeface="Lucida Sans Unicode"/>
              </a:rPr>
              <a:t>Depende do processo de desenvolvimento usado</a:t>
            </a:r>
            <a:endParaRPr sz="2300">
              <a:latin typeface="Lucida Sans Unicode"/>
              <a:cs typeface="Lucida Sans Unicode"/>
            </a:endParaRPr>
          </a:p>
          <a:p>
            <a:r>
              <a:rPr sz="2270" spc="10" dirty="0">
                <a:solidFill>
                  <a:srgbClr val="2DA2BF"/>
                </a:solidFill>
                <a:latin typeface="Verdana"/>
                <a:cs typeface="Verdana"/>
              </a:rPr>
              <a:t>◦  </a:t>
            </a:r>
            <a:r>
              <a:rPr sz="2270" spc="10" dirty="0">
                <a:latin typeface="Lucida Sans Unicode"/>
                <a:cs typeface="Lucida Sans Unicode"/>
              </a:rPr>
              <a:t>Recomendações do IEEE Standard for Software Test</a:t>
            </a:r>
            <a:endParaRPr sz="2200">
              <a:latin typeface="Lucida Sans Unicode"/>
              <a:cs typeface="Lucida Sans Unicode"/>
            </a:endParaRPr>
          </a:p>
        </p:txBody>
      </p:sp>
      <p:sp>
        <p:nvSpPr>
          <p:cNvPr id="4" name="text 1"/>
          <p:cNvSpPr txBox="1"/>
          <p:nvPr/>
        </p:nvSpPr>
        <p:spPr>
          <a:xfrm>
            <a:off x="2694736" y="2968014"/>
            <a:ext cx="2303836" cy="353943"/>
          </a:xfrm>
          <a:prstGeom prst="rect">
            <a:avLst/>
          </a:prstGeom>
        </p:spPr>
        <p:txBody>
          <a:bodyPr vert="horz" wrap="none" lIns="0" tIns="0" rIns="0" bIns="0" rtlCol="0">
            <a:spAutoFit/>
          </a:bodyPr>
          <a:lstStyle/>
          <a:p>
            <a:r>
              <a:rPr sz="2300" spc="10" dirty="0">
                <a:latin typeface="Lucida Sans Unicode"/>
                <a:cs typeface="Lucida Sans Unicode"/>
              </a:rPr>
              <a:t>Documentation:</a:t>
            </a:r>
            <a:endParaRPr sz="2300">
              <a:latin typeface="Lucida Sans Unicode"/>
              <a:cs typeface="Lucida Sans Unicode"/>
            </a:endParaRPr>
          </a:p>
        </p:txBody>
      </p:sp>
      <p:pic>
        <p:nvPicPr>
          <p:cNvPr id="25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024" y="568439"/>
            <a:ext cx="5820918" cy="552462"/>
          </a:xfrm>
          <a:prstGeom prst="rect">
            <a:avLst/>
          </a:prstGeom>
        </p:spPr>
      </p:pic>
      <p:sp>
        <p:nvSpPr>
          <p:cNvPr id="5" name="text 1"/>
          <p:cNvSpPr txBox="1"/>
          <p:nvPr/>
        </p:nvSpPr>
        <p:spPr>
          <a:xfrm>
            <a:off x="2072640" y="3778329"/>
            <a:ext cx="2271456" cy="984885"/>
          </a:xfrm>
          <a:prstGeom prst="rect">
            <a:avLst/>
          </a:prstGeom>
        </p:spPr>
        <p:txBody>
          <a:bodyPr vert="horz" wrap="none" lIns="0" tIns="0" rIns="0" bIns="0" rtlCol="0">
            <a:spAutoFit/>
          </a:bodyPr>
          <a:lstStyle/>
          <a:p>
            <a:r>
              <a:rPr sz="1600" spc="10" dirty="0">
                <a:latin typeface="Arial"/>
                <a:cs typeface="Arial"/>
              </a:rPr>
              <a:t>a) Test plan identifier;</a:t>
            </a:r>
            <a:endParaRPr sz="1600">
              <a:latin typeface="Arial"/>
              <a:cs typeface="Arial"/>
            </a:endParaRPr>
          </a:p>
          <a:p>
            <a:r>
              <a:rPr sz="1600" spc="10" dirty="0">
                <a:latin typeface="Arial"/>
                <a:cs typeface="Arial"/>
              </a:rPr>
              <a:t>b) Introduction;</a:t>
            </a:r>
            <a:endParaRPr sz="1600">
              <a:latin typeface="Arial"/>
              <a:cs typeface="Arial"/>
            </a:endParaRPr>
          </a:p>
          <a:p>
            <a:r>
              <a:rPr sz="1600" spc="10" dirty="0">
                <a:latin typeface="Arial"/>
                <a:cs typeface="Arial"/>
              </a:rPr>
              <a:t>c) Test items;</a:t>
            </a:r>
            <a:endParaRPr sz="1600">
              <a:latin typeface="Arial"/>
              <a:cs typeface="Arial"/>
            </a:endParaRPr>
          </a:p>
          <a:p>
            <a:r>
              <a:rPr sz="1600" spc="10" dirty="0">
                <a:latin typeface="Arial"/>
                <a:cs typeface="Arial"/>
              </a:rPr>
              <a:t>d) Features to be tested;</a:t>
            </a:r>
            <a:endParaRPr sz="1600">
              <a:latin typeface="Arial"/>
              <a:cs typeface="Arial"/>
            </a:endParaRPr>
          </a:p>
        </p:txBody>
      </p:sp>
      <p:sp>
        <p:nvSpPr>
          <p:cNvPr id="6" name="text 1"/>
          <p:cNvSpPr txBox="1"/>
          <p:nvPr/>
        </p:nvSpPr>
        <p:spPr>
          <a:xfrm>
            <a:off x="2072640" y="3778328"/>
            <a:ext cx="5124480" cy="1231106"/>
          </a:xfrm>
          <a:prstGeom prst="rect">
            <a:avLst/>
          </a:prstGeom>
        </p:spPr>
        <p:txBody>
          <a:bodyPr vert="horz" wrap="none" lIns="0" tIns="0" rIns="0" bIns="0" rtlCol="0">
            <a:spAutoFit/>
          </a:bodyPr>
          <a:lstStyle/>
          <a:p>
            <a:pPr marL="2682875"/>
            <a:r>
              <a:rPr sz="1600" spc="10" dirty="0">
                <a:latin typeface="Arial"/>
                <a:cs typeface="Arial"/>
              </a:rPr>
              <a:t>h) Suspension criteria and</a:t>
            </a:r>
            <a:endParaRPr sz="1600">
              <a:latin typeface="Arial"/>
              <a:cs typeface="Arial"/>
            </a:endParaRPr>
          </a:p>
          <a:p>
            <a:pPr marL="2682875"/>
            <a:r>
              <a:rPr sz="1600" spc="10" dirty="0">
                <a:latin typeface="Arial"/>
                <a:cs typeface="Arial"/>
              </a:rPr>
              <a:t>resumption requirements;</a:t>
            </a:r>
            <a:endParaRPr sz="1600">
              <a:latin typeface="Arial"/>
              <a:cs typeface="Arial"/>
            </a:endParaRPr>
          </a:p>
          <a:p>
            <a:pPr marL="2682875"/>
            <a:r>
              <a:rPr sz="1600" spc="10" dirty="0">
                <a:latin typeface="Arial"/>
                <a:cs typeface="Arial"/>
              </a:rPr>
              <a:t>i) Test deliverables;</a:t>
            </a:r>
            <a:endParaRPr sz="1600">
              <a:latin typeface="Arial"/>
              <a:cs typeface="Arial"/>
            </a:endParaRPr>
          </a:p>
          <a:p>
            <a:pPr marL="2682875"/>
            <a:r>
              <a:rPr sz="1600" spc="10" dirty="0">
                <a:latin typeface="Arial"/>
                <a:cs typeface="Arial"/>
              </a:rPr>
              <a:t>j) Testing tasks;</a:t>
            </a:r>
            <a:endParaRPr sz="1600">
              <a:latin typeface="Arial"/>
              <a:cs typeface="Arial"/>
            </a:endParaRPr>
          </a:p>
          <a:p>
            <a:r>
              <a:rPr sz="1600" spc="10" dirty="0">
                <a:latin typeface="Arial"/>
                <a:cs typeface="Arial"/>
              </a:rPr>
              <a:t>e) Features not to be tested; k) Environmental needs;</a:t>
            </a:r>
            <a:endParaRPr sz="1600">
              <a:latin typeface="Arial"/>
              <a:cs typeface="Arial"/>
            </a:endParaRPr>
          </a:p>
        </p:txBody>
      </p:sp>
      <p:sp>
        <p:nvSpPr>
          <p:cNvPr id="7" name="text 1"/>
          <p:cNvSpPr txBox="1"/>
          <p:nvPr/>
        </p:nvSpPr>
        <p:spPr>
          <a:xfrm>
            <a:off x="2072640" y="4997910"/>
            <a:ext cx="2216312" cy="492443"/>
          </a:xfrm>
          <a:prstGeom prst="rect">
            <a:avLst/>
          </a:prstGeom>
        </p:spPr>
        <p:txBody>
          <a:bodyPr vert="horz" wrap="none" lIns="0" tIns="0" rIns="0" bIns="0" rtlCol="0">
            <a:spAutoFit/>
          </a:bodyPr>
          <a:lstStyle/>
          <a:p>
            <a:r>
              <a:rPr sz="1600" spc="10" dirty="0">
                <a:latin typeface="Arial"/>
                <a:cs typeface="Arial"/>
              </a:rPr>
              <a:t>f) Approach;</a:t>
            </a:r>
            <a:endParaRPr sz="1600">
              <a:latin typeface="Arial"/>
              <a:cs typeface="Arial"/>
            </a:endParaRPr>
          </a:p>
          <a:p>
            <a:r>
              <a:rPr sz="1600" spc="10" dirty="0">
                <a:latin typeface="Arial"/>
                <a:cs typeface="Arial"/>
              </a:rPr>
              <a:t>g) Item pass/fail criteria;</a:t>
            </a:r>
            <a:endParaRPr sz="1600">
              <a:latin typeface="Arial"/>
              <a:cs typeface="Arial"/>
            </a:endParaRPr>
          </a:p>
        </p:txBody>
      </p:sp>
      <p:sp>
        <p:nvSpPr>
          <p:cNvPr id="8" name="text 1"/>
          <p:cNvSpPr txBox="1"/>
          <p:nvPr/>
        </p:nvSpPr>
        <p:spPr>
          <a:xfrm>
            <a:off x="4755516" y="4997909"/>
            <a:ext cx="2149435" cy="738664"/>
          </a:xfrm>
          <a:prstGeom prst="rect">
            <a:avLst/>
          </a:prstGeom>
        </p:spPr>
        <p:txBody>
          <a:bodyPr vert="horz" wrap="none" lIns="0" tIns="0" rIns="0" bIns="0" rtlCol="0">
            <a:spAutoFit/>
          </a:bodyPr>
          <a:lstStyle/>
          <a:p>
            <a:r>
              <a:rPr sz="1600" spc="10" dirty="0">
                <a:latin typeface="Arial"/>
                <a:cs typeface="Arial"/>
              </a:rPr>
              <a:t>l) Responsibilities;</a:t>
            </a:r>
            <a:endParaRPr sz="1600">
              <a:latin typeface="Arial"/>
              <a:cs typeface="Arial"/>
            </a:endParaRPr>
          </a:p>
          <a:p>
            <a:r>
              <a:rPr sz="1600" spc="10" dirty="0">
                <a:latin typeface="Arial"/>
                <a:cs typeface="Arial"/>
              </a:rPr>
              <a:t>m) Staffing and training</a:t>
            </a:r>
            <a:endParaRPr sz="1600">
              <a:latin typeface="Arial"/>
              <a:cs typeface="Arial"/>
            </a:endParaRPr>
          </a:p>
          <a:p>
            <a:r>
              <a:rPr sz="1600" spc="10" dirty="0">
                <a:latin typeface="Arial"/>
                <a:cs typeface="Arial"/>
              </a:rPr>
              <a:t>needs;</a:t>
            </a:r>
            <a:endParaRPr sz="1600">
              <a:latin typeface="Arial"/>
              <a:cs typeface="Arial"/>
            </a:endParaRPr>
          </a:p>
        </p:txBody>
      </p:sp>
      <p:sp>
        <p:nvSpPr>
          <p:cNvPr id="9" name="text 1"/>
          <p:cNvSpPr txBox="1"/>
          <p:nvPr/>
        </p:nvSpPr>
        <p:spPr>
          <a:xfrm>
            <a:off x="7438010" y="3778328"/>
            <a:ext cx="2541721" cy="738664"/>
          </a:xfrm>
          <a:prstGeom prst="rect">
            <a:avLst/>
          </a:prstGeom>
        </p:spPr>
        <p:txBody>
          <a:bodyPr vert="horz" wrap="none" lIns="0" tIns="0" rIns="0" bIns="0" rtlCol="0">
            <a:spAutoFit/>
          </a:bodyPr>
          <a:lstStyle/>
          <a:p>
            <a:r>
              <a:rPr sz="1600" spc="10" dirty="0">
                <a:latin typeface="Arial"/>
                <a:cs typeface="Arial"/>
              </a:rPr>
              <a:t>n) Schedule;</a:t>
            </a:r>
            <a:endParaRPr sz="1600">
              <a:latin typeface="Arial"/>
              <a:cs typeface="Arial"/>
            </a:endParaRPr>
          </a:p>
          <a:p>
            <a:r>
              <a:rPr sz="1600" spc="10" dirty="0">
                <a:latin typeface="Arial"/>
                <a:cs typeface="Arial"/>
              </a:rPr>
              <a:t>o) Risks and contingencies;</a:t>
            </a:r>
            <a:endParaRPr sz="1600">
              <a:latin typeface="Arial"/>
              <a:cs typeface="Arial"/>
            </a:endParaRPr>
          </a:p>
          <a:p>
            <a:r>
              <a:rPr sz="1600" spc="10" dirty="0">
                <a:latin typeface="Arial"/>
                <a:cs typeface="Arial"/>
              </a:rPr>
              <a:t>p) Approvals.</a:t>
            </a:r>
            <a:endParaRPr sz="1600">
              <a:latin typeface="Arial"/>
              <a:cs typeface="Arial"/>
            </a:endParaRPr>
          </a:p>
        </p:txBody>
      </p:sp>
    </p:spTree>
    <p:extLst>
      <p:ext uri="{BB962C8B-B14F-4D97-AF65-F5344CB8AC3E}">
        <p14:creationId xmlns:p14="http://schemas.microsoft.com/office/powerpoint/2010/main" val="27564670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6"/>
            <a:ext cx="7080785"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Arquivo de exemplo de planejamento de</a:t>
            </a:r>
            <a:endParaRPr sz="2600">
              <a:latin typeface="Lucida Sans Unicode"/>
              <a:cs typeface="Lucida Sans Unicode"/>
            </a:endParaRPr>
          </a:p>
        </p:txBody>
      </p:sp>
      <p:sp>
        <p:nvSpPr>
          <p:cNvPr id="3" name="text 1"/>
          <p:cNvSpPr txBox="1"/>
          <p:nvPr/>
        </p:nvSpPr>
        <p:spPr>
          <a:xfrm>
            <a:off x="2438704" y="1857095"/>
            <a:ext cx="2424062" cy="415498"/>
          </a:xfrm>
          <a:prstGeom prst="rect">
            <a:avLst/>
          </a:prstGeom>
        </p:spPr>
        <p:txBody>
          <a:bodyPr vert="horz" wrap="none" lIns="0" tIns="0" rIns="0" bIns="0" rtlCol="0">
            <a:spAutoFit/>
          </a:bodyPr>
          <a:lstStyle/>
          <a:p>
            <a:r>
              <a:rPr sz="2700" spc="10" dirty="0">
                <a:latin typeface="Lucida Sans Unicode"/>
                <a:cs typeface="Lucida Sans Unicode"/>
              </a:rPr>
              <a:t>testes do RUP:</a:t>
            </a:r>
            <a:endParaRPr sz="2700">
              <a:latin typeface="Lucida Sans Unicode"/>
              <a:cs typeface="Lucida Sans Unicode"/>
            </a:endParaRPr>
          </a:p>
        </p:txBody>
      </p:sp>
      <p:sp>
        <p:nvSpPr>
          <p:cNvPr id="4" name="text 1"/>
          <p:cNvSpPr txBox="1"/>
          <p:nvPr/>
        </p:nvSpPr>
        <p:spPr>
          <a:xfrm>
            <a:off x="2466137" y="2317265"/>
            <a:ext cx="769121" cy="344710"/>
          </a:xfrm>
          <a:prstGeom prst="rect">
            <a:avLst/>
          </a:prstGeom>
        </p:spPr>
        <p:txBody>
          <a:bodyPr vert="horz" wrap="none" lIns="0" tIns="0" rIns="0" bIns="0" rtlCol="0">
            <a:spAutoFit/>
          </a:bodyPr>
          <a:lstStyle/>
          <a:p>
            <a:r>
              <a:rPr sz="2240" spc="10" dirty="0">
                <a:solidFill>
                  <a:srgbClr val="2DA2BF"/>
                </a:solidFill>
                <a:latin typeface="Verdana"/>
                <a:cs typeface="Verdana"/>
              </a:rPr>
              <a:t>◦  </a:t>
            </a:r>
            <a:r>
              <a:rPr sz="2240" spc="10" dirty="0">
                <a:solidFill>
                  <a:srgbClr val="FF8119"/>
                </a:solidFill>
                <a:latin typeface="Lucida Sans Unicode"/>
                <a:cs typeface="Lucida Sans Unicode"/>
              </a:rPr>
              <a:t>Dia</a:t>
            </a:r>
            <a:endParaRPr sz="2200">
              <a:latin typeface="Lucida Sans Unicode"/>
              <a:cs typeface="Lucida Sans Unicode"/>
            </a:endParaRPr>
          </a:p>
        </p:txBody>
      </p:sp>
      <p:sp>
        <p:nvSpPr>
          <p:cNvPr id="47" name="object 47"/>
          <p:cNvSpPr/>
          <p:nvPr/>
        </p:nvSpPr>
        <p:spPr>
          <a:xfrm>
            <a:off x="2694432" y="2666873"/>
            <a:ext cx="5067300" cy="15240"/>
          </a:xfrm>
          <a:custGeom>
            <a:avLst/>
            <a:gdLst/>
            <a:ahLst/>
            <a:cxnLst/>
            <a:rect l="l" t="t" r="r" b="b"/>
            <a:pathLst>
              <a:path w="5067300" h="15240">
                <a:moveTo>
                  <a:pt x="0" y="0"/>
                </a:moveTo>
                <a:lnTo>
                  <a:pt x="1689100" y="0"/>
                </a:lnTo>
                <a:lnTo>
                  <a:pt x="3378200" y="0"/>
                </a:lnTo>
                <a:lnTo>
                  <a:pt x="5067300" y="0"/>
                </a:lnTo>
                <a:lnTo>
                  <a:pt x="5067300" y="15240"/>
                </a:lnTo>
                <a:lnTo>
                  <a:pt x="3378200" y="15240"/>
                </a:lnTo>
                <a:lnTo>
                  <a:pt x="1689100" y="15240"/>
                </a:lnTo>
                <a:lnTo>
                  <a:pt x="0" y="15240"/>
                </a:lnTo>
                <a:close/>
              </a:path>
            </a:pathLst>
          </a:custGeom>
          <a:solidFill>
            <a:srgbClr val="FF8119"/>
          </a:solidFill>
        </p:spPr>
        <p:txBody>
          <a:bodyPr wrap="square" lIns="0" tIns="0" rIns="0" bIns="0" rtlCol="0">
            <a:noAutofit/>
          </a:bodyPr>
          <a:lstStyle/>
          <a:p>
            <a:endParaRPr/>
          </a:p>
        </p:txBody>
      </p:sp>
      <p:sp>
        <p:nvSpPr>
          <p:cNvPr id="5" name="text 1"/>
          <p:cNvSpPr txBox="1"/>
          <p:nvPr/>
        </p:nvSpPr>
        <p:spPr>
          <a:xfrm>
            <a:off x="3252470" y="2317266"/>
            <a:ext cx="4591000" cy="353943"/>
          </a:xfrm>
          <a:prstGeom prst="rect">
            <a:avLst/>
          </a:prstGeom>
        </p:spPr>
        <p:txBody>
          <a:bodyPr vert="horz" wrap="none" lIns="0" tIns="0" rIns="0" bIns="0" rtlCol="0">
            <a:spAutoFit/>
          </a:bodyPr>
          <a:lstStyle/>
          <a:p>
            <a:r>
              <a:rPr sz="2300" spc="10" dirty="0">
                <a:solidFill>
                  <a:srgbClr val="FF8119"/>
                </a:solidFill>
                <a:latin typeface="Lucida Sans Unicode"/>
                <a:cs typeface="Lucida Sans Unicode"/>
              </a:rPr>
              <a:t>1 - RUP Example  Test Plan.htm</a:t>
            </a:r>
            <a:endParaRPr sz="2300">
              <a:latin typeface="Lucida Sans Unicode"/>
              <a:cs typeface="Lucida Sans Unicode"/>
            </a:endParaRPr>
          </a:p>
        </p:txBody>
      </p:sp>
      <p:pic>
        <p:nvPicPr>
          <p:cNvPr id="26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024" y="568439"/>
            <a:ext cx="6957822" cy="546366"/>
          </a:xfrm>
          <a:prstGeom prst="rect">
            <a:avLst/>
          </a:prstGeom>
        </p:spPr>
      </p:pic>
    </p:spTree>
    <p:extLst>
      <p:ext uri="{BB962C8B-B14F-4D97-AF65-F5344CB8AC3E}">
        <p14:creationId xmlns:p14="http://schemas.microsoft.com/office/powerpoint/2010/main" val="200317835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7581243"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Elementos de uma especificação de testes:</a:t>
            </a:r>
            <a:endParaRPr sz="2700">
              <a:latin typeface="Lucida Sans Unicode"/>
              <a:cs typeface="Lucida Sans Unicode"/>
            </a:endParaRPr>
          </a:p>
        </p:txBody>
      </p:sp>
      <p:sp>
        <p:nvSpPr>
          <p:cNvPr id="3" name="text 1"/>
          <p:cNvSpPr txBox="1"/>
          <p:nvPr/>
        </p:nvSpPr>
        <p:spPr>
          <a:xfrm>
            <a:off x="2466136" y="1906119"/>
            <a:ext cx="7618752" cy="1057212"/>
          </a:xfrm>
          <a:prstGeom prst="rect">
            <a:avLst/>
          </a:prstGeom>
        </p:spPr>
        <p:txBody>
          <a:bodyPr vert="horz" wrap="none" lIns="0" tIns="0" rIns="0" bIns="0" rtlCol="0">
            <a:spAutoFit/>
          </a:bodyPr>
          <a:lstStyle/>
          <a:p>
            <a:r>
              <a:rPr sz="2300" spc="10" dirty="0">
                <a:solidFill>
                  <a:srgbClr val="2DA2BF"/>
                </a:solidFill>
                <a:latin typeface="Verdana"/>
                <a:cs typeface="Verdana"/>
              </a:rPr>
              <a:t>◦  </a:t>
            </a:r>
            <a:r>
              <a:rPr sz="2300" spc="10" dirty="0">
                <a:latin typeface="Lucida Sans Unicode"/>
                <a:cs typeface="Lucida Sans Unicode"/>
              </a:rPr>
              <a:t>Estado inicial da aplicação (pré-condições)</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Casos de teste: entradas x saídas esperadas</a:t>
            </a:r>
            <a:endParaRPr sz="2300">
              <a:latin typeface="Lucida Sans Unicode"/>
              <a:cs typeface="Lucida Sans Unicode"/>
            </a:endParaRPr>
          </a:p>
          <a:p>
            <a:r>
              <a:rPr sz="2270" spc="10" dirty="0">
                <a:solidFill>
                  <a:srgbClr val="2DA2BF"/>
                </a:solidFill>
                <a:latin typeface="Verdana"/>
                <a:cs typeface="Verdana"/>
              </a:rPr>
              <a:t>◦  </a:t>
            </a:r>
            <a:r>
              <a:rPr sz="2270" spc="10" dirty="0">
                <a:latin typeface="Lucida Sans Unicode"/>
                <a:cs typeface="Lucida Sans Unicode"/>
              </a:rPr>
              <a:t>Casos de teste utilizam um ou mais procedimentos</a:t>
            </a:r>
            <a:endParaRPr sz="2200">
              <a:latin typeface="Lucida Sans Unicode"/>
              <a:cs typeface="Lucida Sans Unicode"/>
            </a:endParaRPr>
          </a:p>
        </p:txBody>
      </p:sp>
      <p:sp>
        <p:nvSpPr>
          <p:cNvPr id="4" name="text 1"/>
          <p:cNvSpPr txBox="1"/>
          <p:nvPr/>
        </p:nvSpPr>
        <p:spPr>
          <a:xfrm>
            <a:off x="2466136" y="3034261"/>
            <a:ext cx="7631576" cy="707886"/>
          </a:xfrm>
          <a:prstGeom prst="rect">
            <a:avLst/>
          </a:prstGeom>
        </p:spPr>
        <p:txBody>
          <a:bodyPr vert="horz" wrap="none" lIns="0" tIns="0" rIns="0" bIns="0" rtlCol="0">
            <a:spAutoFit/>
          </a:bodyPr>
          <a:lstStyle/>
          <a:p>
            <a:pPr marL="228600"/>
            <a:r>
              <a:rPr sz="2300" spc="10" dirty="0">
                <a:latin typeface="Lucida Sans Unicode"/>
                <a:cs typeface="Lucida Sans Unicode"/>
              </a:rPr>
              <a:t>de teste</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O procedimento de teste tem passos reprodutíveis</a:t>
            </a:r>
            <a:endParaRPr sz="2300">
              <a:latin typeface="Lucida Sans Unicode"/>
              <a:cs typeface="Lucida Sans Unicode"/>
            </a:endParaRPr>
          </a:p>
        </p:txBody>
      </p:sp>
      <p:sp>
        <p:nvSpPr>
          <p:cNvPr id="5" name="text 1"/>
          <p:cNvSpPr txBox="1"/>
          <p:nvPr/>
        </p:nvSpPr>
        <p:spPr>
          <a:xfrm>
            <a:off x="2466136" y="3773066"/>
            <a:ext cx="7233390" cy="707886"/>
          </a:xfrm>
          <a:prstGeom prst="rect">
            <a:avLst/>
          </a:prstGeom>
        </p:spPr>
        <p:txBody>
          <a:bodyPr vert="horz" wrap="none" lIns="0" tIns="0" rIns="0" bIns="0" rtlCol="0">
            <a:spAutoFit/>
          </a:bodyPr>
          <a:lstStyle/>
          <a:p>
            <a:pPr marL="228600"/>
            <a:r>
              <a:rPr sz="2300" spc="10" dirty="0">
                <a:latin typeface="Lucida Sans Unicode"/>
                <a:cs typeface="Lucida Sans Unicode"/>
              </a:rPr>
              <a:t>e pontos de verificação (falha ou sucesso)</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O procedimento de teste pode ser reusado para</a:t>
            </a:r>
            <a:endParaRPr sz="2300">
              <a:latin typeface="Lucida Sans Unicode"/>
              <a:cs typeface="Lucida Sans Unicode"/>
            </a:endParaRPr>
          </a:p>
        </p:txBody>
      </p:sp>
      <p:sp>
        <p:nvSpPr>
          <p:cNvPr id="6" name="text 1"/>
          <p:cNvSpPr txBox="1"/>
          <p:nvPr/>
        </p:nvSpPr>
        <p:spPr>
          <a:xfrm>
            <a:off x="2694736" y="4512794"/>
            <a:ext cx="6076022" cy="349326"/>
          </a:xfrm>
          <a:prstGeom prst="rect">
            <a:avLst/>
          </a:prstGeom>
        </p:spPr>
        <p:txBody>
          <a:bodyPr vert="horz" wrap="none" lIns="0" tIns="0" rIns="0" bIns="0" rtlCol="0">
            <a:spAutoFit/>
          </a:bodyPr>
          <a:lstStyle/>
          <a:p>
            <a:r>
              <a:rPr sz="2270" spc="10" dirty="0">
                <a:latin typeface="Lucida Sans Unicode"/>
                <a:cs typeface="Lucida Sans Unicode"/>
              </a:rPr>
              <a:t>diversos casos de teste (entradas x saídas)</a:t>
            </a:r>
            <a:endParaRPr sz="2200">
              <a:latin typeface="Lucida Sans Unicode"/>
              <a:cs typeface="Lucida Sans Unicode"/>
            </a:endParaRPr>
          </a:p>
        </p:txBody>
      </p:sp>
      <p:pic>
        <p:nvPicPr>
          <p:cNvPr id="27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024" y="562356"/>
            <a:ext cx="5773674" cy="563118"/>
          </a:xfrm>
          <a:prstGeom prst="rect">
            <a:avLst/>
          </a:prstGeom>
        </p:spPr>
      </p:pic>
    </p:spTree>
    <p:extLst>
      <p:ext uri="{BB962C8B-B14F-4D97-AF65-F5344CB8AC3E}">
        <p14:creationId xmlns:p14="http://schemas.microsoft.com/office/powerpoint/2010/main" val="232991493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024" y="562356"/>
            <a:ext cx="5773674" cy="563118"/>
          </a:xfrm>
          <a:prstGeom prst="rect">
            <a:avLst/>
          </a:prstGeom>
        </p:spPr>
      </p:pic>
      <p:pic>
        <p:nvPicPr>
          <p:cNvPr id="27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2049" y="1484376"/>
            <a:ext cx="4823459" cy="4660392"/>
          </a:xfrm>
          <a:prstGeom prst="rect">
            <a:avLst/>
          </a:prstGeom>
        </p:spPr>
      </p:pic>
    </p:spTree>
    <p:extLst>
      <p:ext uri="{BB962C8B-B14F-4D97-AF65-F5344CB8AC3E}">
        <p14:creationId xmlns:p14="http://schemas.microsoft.com/office/powerpoint/2010/main" val="18103734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a:xfrm>
            <a:off x="1948617" y="2112578"/>
            <a:ext cx="7405590" cy="3310759"/>
          </a:xfrm>
        </p:spPr>
        <p:txBody>
          <a:bodyPr>
            <a:normAutofit fontScale="85000" lnSpcReduction="20000"/>
          </a:bodyPr>
          <a:lstStyle/>
          <a:p>
            <a:pPr algn="just"/>
            <a:r>
              <a:rPr lang="pt-BR" sz="2400" dirty="0"/>
              <a:t>Atualmente existem modelos de qualidade baseados na engenharia que ajudam as empresas a estabelecer e seguir padrões. Podemos citar como exemplos destes modelos o CMM - </a:t>
            </a:r>
            <a:r>
              <a:rPr lang="pt-BR" sz="2400" dirty="0" err="1"/>
              <a:t>Capability</a:t>
            </a:r>
            <a:r>
              <a:rPr lang="pt-BR" sz="2400" dirty="0"/>
              <a:t> </a:t>
            </a:r>
            <a:r>
              <a:rPr lang="pt-BR" sz="2400" dirty="0" err="1"/>
              <a:t>Maturity</a:t>
            </a:r>
            <a:r>
              <a:rPr lang="pt-BR" sz="2400" dirty="0"/>
              <a:t> </a:t>
            </a:r>
            <a:r>
              <a:rPr lang="pt-BR" sz="2400" dirty="0" err="1"/>
              <a:t>Model</a:t>
            </a:r>
            <a:r>
              <a:rPr lang="pt-BR" sz="2400" dirty="0"/>
              <a:t>, a ISO - </a:t>
            </a:r>
            <a:r>
              <a:rPr lang="pt-BR" sz="2400" dirty="0" err="1"/>
              <a:t>International</a:t>
            </a:r>
            <a:r>
              <a:rPr lang="pt-BR" sz="2400" dirty="0"/>
              <a:t> </a:t>
            </a:r>
            <a:r>
              <a:rPr lang="pt-BR" sz="2400" dirty="0" err="1"/>
              <a:t>Organization</a:t>
            </a:r>
            <a:r>
              <a:rPr lang="pt-BR" sz="2400" dirty="0"/>
              <a:t> for </a:t>
            </a:r>
            <a:r>
              <a:rPr lang="pt-BR" sz="2400" dirty="0" err="1"/>
              <a:t>Standardization</a:t>
            </a:r>
            <a:r>
              <a:rPr lang="pt-BR" sz="2400" dirty="0"/>
              <a:t> e o MPS.BR - Processo de Melhoria do Software Brasileiro. O objetivo principal dos modelos de qualidade é fazer com que toda a equipe esteja trabalhando no mesmo foco.</a:t>
            </a:r>
          </a:p>
          <a:p>
            <a:pPr algn="just"/>
            <a:r>
              <a:rPr lang="pt-BR" sz="2400" dirty="0"/>
              <a:t>Além dos modelos, é importante que as organizações adotem o teste de software. Esta fase do processo da engenharia do software é importante, pois avalia se o produto atende aos requisitos especificados. É um método destrutivo, que é executado com o intuito de encontrar os erros e corrigi-los antes da versão final ser liberada ao cliente.</a:t>
            </a:r>
          </a:p>
          <a:p>
            <a:pPr algn="just"/>
            <a:endParaRPr lang="pt-BR" sz="2400" dirty="0"/>
          </a:p>
        </p:txBody>
      </p:sp>
    </p:spTree>
    <p:extLst>
      <p:ext uri="{BB962C8B-B14F-4D97-AF65-F5344CB8AC3E}">
        <p14:creationId xmlns:p14="http://schemas.microsoft.com/office/powerpoint/2010/main" val="19909362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6544" y="313932"/>
            <a:ext cx="7575042" cy="974611"/>
          </a:xfrm>
          <a:prstGeom prst="rect">
            <a:avLst/>
          </a:prstGeom>
        </p:spPr>
      </p:pic>
      <p:pic>
        <p:nvPicPr>
          <p:cNvPr id="28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1557528"/>
            <a:ext cx="8404860" cy="3599688"/>
          </a:xfrm>
          <a:prstGeom prst="rect">
            <a:avLst/>
          </a:prstGeom>
        </p:spPr>
      </p:pic>
    </p:spTree>
    <p:extLst>
      <p:ext uri="{BB962C8B-B14F-4D97-AF65-F5344CB8AC3E}">
        <p14:creationId xmlns:p14="http://schemas.microsoft.com/office/powerpoint/2010/main" val="11733389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024" y="568427"/>
            <a:ext cx="7838694" cy="454939"/>
          </a:xfrm>
          <a:prstGeom prst="rect">
            <a:avLst/>
          </a:prstGeom>
        </p:spPr>
      </p:pic>
      <p:pic>
        <p:nvPicPr>
          <p:cNvPr id="293"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205" y="1124704"/>
            <a:ext cx="8906851" cy="5400974"/>
          </a:xfrm>
          <a:prstGeom prst="rect">
            <a:avLst/>
          </a:prstGeom>
        </p:spPr>
      </p:pic>
    </p:spTree>
    <p:extLst>
      <p:ext uri="{BB962C8B-B14F-4D97-AF65-F5344CB8AC3E}">
        <p14:creationId xmlns:p14="http://schemas.microsoft.com/office/powerpoint/2010/main" val="42846360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6"/>
            <a:ext cx="4603183" cy="289925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solidFill>
                  <a:srgbClr val="C0C0C0"/>
                </a:solidFill>
                <a:latin typeface="Lucida Sans Unicode"/>
                <a:cs typeface="Lucida Sans Unicode"/>
              </a:rPr>
              <a:t>O que é teste de software</a:t>
            </a:r>
            <a:endParaRPr sz="2600" dirty="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Classificações</a:t>
            </a:r>
            <a:endParaRPr sz="2700" dirty="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Técnicas de teste</a:t>
            </a:r>
            <a:endParaRPr sz="2700" dirty="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Planejamento de testes</a:t>
            </a:r>
            <a:endParaRPr sz="2700" dirty="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Especificação de testes</a:t>
            </a:r>
            <a:endParaRPr sz="2700" dirty="0">
              <a:latin typeface="Lucida Sans Unicode"/>
              <a:cs typeface="Lucida Sans Unicode"/>
            </a:endParaRPr>
          </a:p>
          <a:p>
            <a:r>
              <a:rPr sz="1850" spc="10" dirty="0">
                <a:solidFill>
                  <a:srgbClr val="2DA2BF"/>
                </a:solidFill>
                <a:latin typeface="Wingdings 3"/>
                <a:cs typeface="Wingdings 3"/>
              </a:rPr>
              <a:t> </a:t>
            </a:r>
            <a:r>
              <a:rPr sz="2700" spc="10" dirty="0">
                <a:latin typeface="Lucida Sans Unicode"/>
                <a:cs typeface="Lucida Sans Unicode"/>
              </a:rPr>
              <a:t>Exercício</a:t>
            </a:r>
            <a:endParaRPr sz="2700" dirty="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Métricas para testes</a:t>
            </a:r>
            <a:endParaRPr sz="2700" dirty="0">
              <a:latin typeface="Lucida Sans Unicode"/>
              <a:cs typeface="Lucida Sans Unicode"/>
            </a:endParaRPr>
          </a:p>
        </p:txBody>
      </p:sp>
      <p:pic>
        <p:nvPicPr>
          <p:cNvPr id="299"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164" y="562356"/>
            <a:ext cx="2062734" cy="464058"/>
          </a:xfrm>
          <a:prstGeom prst="rect">
            <a:avLst/>
          </a:prstGeom>
        </p:spPr>
      </p:pic>
    </p:spTree>
    <p:extLst>
      <p:ext uri="{BB962C8B-B14F-4D97-AF65-F5344CB8AC3E}">
        <p14:creationId xmlns:p14="http://schemas.microsoft.com/office/powerpoint/2010/main" val="422836765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7457811"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Especificar um conjunto de casos de teste</a:t>
            </a:r>
            <a:endParaRPr sz="2700">
              <a:latin typeface="Lucida Sans Unicode"/>
              <a:cs typeface="Lucida Sans Unicode"/>
            </a:endParaRPr>
          </a:p>
        </p:txBody>
      </p:sp>
      <p:sp>
        <p:nvSpPr>
          <p:cNvPr id="3" name="text 1"/>
          <p:cNvSpPr txBox="1"/>
          <p:nvPr/>
        </p:nvSpPr>
        <p:spPr>
          <a:xfrm>
            <a:off x="2438705" y="1857095"/>
            <a:ext cx="7704353" cy="415498"/>
          </a:xfrm>
          <a:prstGeom prst="rect">
            <a:avLst/>
          </a:prstGeom>
        </p:spPr>
        <p:txBody>
          <a:bodyPr vert="horz" wrap="none" lIns="0" tIns="0" rIns="0" bIns="0" rtlCol="0">
            <a:spAutoFit/>
          </a:bodyPr>
          <a:lstStyle/>
          <a:p>
            <a:r>
              <a:rPr sz="2700" spc="10" dirty="0">
                <a:latin typeface="Lucida Sans Unicode"/>
                <a:cs typeface="Lucida Sans Unicode"/>
              </a:rPr>
              <a:t>para uma pilha de tamanho fixo (estrutura de</a:t>
            </a:r>
            <a:endParaRPr sz="2700">
              <a:latin typeface="Lucida Sans Unicode"/>
              <a:cs typeface="Lucida Sans Unicode"/>
            </a:endParaRPr>
          </a:p>
        </p:txBody>
      </p:sp>
      <p:sp>
        <p:nvSpPr>
          <p:cNvPr id="4" name="text 1"/>
          <p:cNvSpPr txBox="1"/>
          <p:nvPr/>
        </p:nvSpPr>
        <p:spPr>
          <a:xfrm>
            <a:off x="2438705" y="2268241"/>
            <a:ext cx="1246495" cy="415498"/>
          </a:xfrm>
          <a:prstGeom prst="rect">
            <a:avLst/>
          </a:prstGeom>
        </p:spPr>
        <p:txBody>
          <a:bodyPr vert="horz" wrap="none" lIns="0" tIns="0" rIns="0" bIns="0" rtlCol="0">
            <a:spAutoFit/>
          </a:bodyPr>
          <a:lstStyle/>
          <a:p>
            <a:r>
              <a:rPr sz="2700" spc="10" dirty="0">
                <a:latin typeface="Lucida Sans Unicode"/>
                <a:cs typeface="Lucida Sans Unicode"/>
              </a:rPr>
              <a:t>dados).</a:t>
            </a:r>
            <a:endParaRPr sz="2700">
              <a:latin typeface="Lucida Sans Unicode"/>
              <a:cs typeface="Lucida Sans Unicode"/>
            </a:endParaRPr>
          </a:p>
        </p:txBody>
      </p:sp>
      <p:sp>
        <p:nvSpPr>
          <p:cNvPr id="5" name="text 1"/>
          <p:cNvSpPr txBox="1"/>
          <p:nvPr/>
        </p:nvSpPr>
        <p:spPr>
          <a:xfrm>
            <a:off x="2466137" y="2729461"/>
            <a:ext cx="5550237" cy="1955920"/>
          </a:xfrm>
          <a:prstGeom prst="rect">
            <a:avLst/>
          </a:prstGeom>
        </p:spPr>
        <p:txBody>
          <a:bodyPr vert="horz" wrap="none" lIns="0" tIns="0" rIns="0" bIns="0" rtlCol="0">
            <a:spAutoFit/>
          </a:bodyPr>
          <a:lstStyle/>
          <a:p>
            <a:r>
              <a:rPr sz="2210" spc="10" dirty="0">
                <a:solidFill>
                  <a:srgbClr val="2DA2BF"/>
                </a:solidFill>
                <a:latin typeface="Verdana"/>
                <a:cs typeface="Verdana"/>
              </a:rPr>
              <a:t>◦  </a:t>
            </a:r>
            <a:r>
              <a:rPr sz="2210" spc="10" dirty="0">
                <a:latin typeface="Lucida Sans Unicode"/>
                <a:cs typeface="Lucida Sans Unicode"/>
              </a:rPr>
              <a:t>Uma pilha tem os seguintes métodos:</a:t>
            </a:r>
            <a:endParaRPr sz="2200">
              <a:latin typeface="Lucida Sans Unicode"/>
              <a:cs typeface="Lucida Sans Unicode"/>
            </a:endParaRPr>
          </a:p>
          <a:p>
            <a:pPr marL="237744"/>
            <a:r>
              <a:rPr sz="2100" spc="10" dirty="0">
                <a:solidFill>
                  <a:srgbClr val="DA1F28"/>
                </a:solidFill>
                <a:latin typeface="Wingdings 2"/>
                <a:cs typeface="Wingdings 2"/>
              </a:rPr>
              <a:t> </a:t>
            </a:r>
            <a:r>
              <a:rPr sz="2100" spc="10" dirty="0">
                <a:latin typeface="Lucida Sans Unicode"/>
                <a:cs typeface="Lucida Sans Unicode"/>
              </a:rPr>
              <a:t>void Inicializar(int tamanho)</a:t>
            </a:r>
            <a:endParaRPr sz="2100">
              <a:latin typeface="Lucida Sans Unicode"/>
              <a:cs typeface="Lucida Sans Unicode"/>
            </a:endParaRPr>
          </a:p>
          <a:p>
            <a:pPr marL="237744"/>
            <a:r>
              <a:rPr sz="2100" spc="10" dirty="0">
                <a:solidFill>
                  <a:srgbClr val="DA1F28"/>
                </a:solidFill>
                <a:latin typeface="Wingdings 2"/>
                <a:cs typeface="Wingdings 2"/>
              </a:rPr>
              <a:t> </a:t>
            </a:r>
            <a:r>
              <a:rPr sz="2100" spc="10" dirty="0">
                <a:latin typeface="Lucida Sans Unicode"/>
                <a:cs typeface="Lucida Sans Unicode"/>
              </a:rPr>
              <a:t>boolean vazia()</a:t>
            </a:r>
            <a:endParaRPr sz="2100">
              <a:latin typeface="Lucida Sans Unicode"/>
              <a:cs typeface="Lucida Sans Unicode"/>
            </a:endParaRPr>
          </a:p>
          <a:p>
            <a:pPr marL="237744"/>
            <a:r>
              <a:rPr sz="2100" spc="10" dirty="0">
                <a:solidFill>
                  <a:srgbClr val="DA1F28"/>
                </a:solidFill>
                <a:latin typeface="Wingdings 2"/>
                <a:cs typeface="Wingdings 2"/>
              </a:rPr>
              <a:t> </a:t>
            </a:r>
            <a:r>
              <a:rPr sz="2100" spc="10" dirty="0">
                <a:latin typeface="Lucida Sans Unicode"/>
                <a:cs typeface="Lucida Sans Unicode"/>
              </a:rPr>
              <a:t>boolean cheia()</a:t>
            </a:r>
            <a:endParaRPr sz="2100">
              <a:latin typeface="Lucida Sans Unicode"/>
              <a:cs typeface="Lucida Sans Unicode"/>
            </a:endParaRPr>
          </a:p>
          <a:p>
            <a:pPr marL="237744"/>
            <a:r>
              <a:rPr sz="2100" spc="10" dirty="0">
                <a:solidFill>
                  <a:srgbClr val="DA1F28"/>
                </a:solidFill>
                <a:latin typeface="Wingdings 2"/>
                <a:cs typeface="Wingdings 2"/>
              </a:rPr>
              <a:t> </a:t>
            </a:r>
            <a:r>
              <a:rPr sz="2100" spc="10" dirty="0">
                <a:latin typeface="Lucida Sans Unicode"/>
                <a:cs typeface="Lucida Sans Unicode"/>
              </a:rPr>
              <a:t>boolean empilhar(int elemento)</a:t>
            </a:r>
            <a:endParaRPr sz="2100">
              <a:latin typeface="Lucida Sans Unicode"/>
              <a:cs typeface="Lucida Sans Unicode"/>
            </a:endParaRPr>
          </a:p>
          <a:p>
            <a:pPr marL="237744"/>
            <a:r>
              <a:rPr sz="2100" spc="10" dirty="0">
                <a:solidFill>
                  <a:srgbClr val="DA1F28"/>
                </a:solidFill>
                <a:latin typeface="Wingdings 2"/>
                <a:cs typeface="Wingdings 2"/>
              </a:rPr>
              <a:t> </a:t>
            </a:r>
            <a:r>
              <a:rPr sz="2100" spc="10" dirty="0">
                <a:latin typeface="Lucida Sans Unicode"/>
                <a:cs typeface="Lucida Sans Unicode"/>
              </a:rPr>
              <a:t>int desempilhar()</a:t>
            </a:r>
            <a:endParaRPr sz="2100">
              <a:latin typeface="Lucida Sans Unicode"/>
              <a:cs typeface="Lucida Sans Unicode"/>
            </a:endParaRPr>
          </a:p>
        </p:txBody>
      </p:sp>
      <p:pic>
        <p:nvPicPr>
          <p:cNvPr id="305"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024" y="562344"/>
            <a:ext cx="2615946" cy="461023"/>
          </a:xfrm>
          <a:prstGeom prst="rect">
            <a:avLst/>
          </a:prstGeom>
        </p:spPr>
      </p:pic>
      <p:pic>
        <p:nvPicPr>
          <p:cNvPr id="30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772" y="3777996"/>
            <a:ext cx="2820924" cy="2026920"/>
          </a:xfrm>
          <a:prstGeom prst="rect">
            <a:avLst/>
          </a:prstGeom>
        </p:spPr>
      </p:pic>
    </p:spTree>
    <p:extLst>
      <p:ext uri="{BB962C8B-B14F-4D97-AF65-F5344CB8AC3E}">
        <p14:creationId xmlns:p14="http://schemas.microsoft.com/office/powerpoint/2010/main" val="3963923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7044877"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Elabore os casos de teste para a função</a:t>
            </a:r>
            <a:endParaRPr sz="2700">
              <a:latin typeface="Lucida Sans Unicode"/>
              <a:cs typeface="Lucida Sans Unicode"/>
            </a:endParaRPr>
          </a:p>
        </p:txBody>
      </p:sp>
      <p:sp>
        <p:nvSpPr>
          <p:cNvPr id="3" name="text 1"/>
          <p:cNvSpPr txBox="1"/>
          <p:nvPr/>
        </p:nvSpPr>
        <p:spPr>
          <a:xfrm>
            <a:off x="2182369" y="2001351"/>
            <a:ext cx="7524817" cy="610936"/>
          </a:xfrm>
          <a:prstGeom prst="rect">
            <a:avLst/>
          </a:prstGeom>
        </p:spPr>
        <p:txBody>
          <a:bodyPr vert="horz" wrap="none" lIns="0" tIns="0" rIns="0" bIns="0" rtlCol="0">
            <a:spAutoFit/>
          </a:bodyPr>
          <a:lstStyle/>
          <a:p>
            <a:r>
              <a:rPr sz="1970" spc="10" dirty="0">
                <a:latin typeface="Courier New"/>
                <a:cs typeface="Courier New"/>
              </a:rPr>
              <a:t>int calculaDescontoNaCompra( CategoriaProduto cp,</a:t>
            </a:r>
            <a:endParaRPr sz="1900">
              <a:latin typeface="Courier New"/>
              <a:cs typeface="Courier New"/>
            </a:endParaRPr>
          </a:p>
          <a:p>
            <a:r>
              <a:rPr sz="2000" spc="10" dirty="0">
                <a:latin typeface="Courier New"/>
                <a:cs typeface="Courier New"/>
              </a:rPr>
              <a:t>int qtd)</a:t>
            </a:r>
            <a:endParaRPr sz="2000">
              <a:latin typeface="Courier New"/>
              <a:cs typeface="Courier New"/>
            </a:endParaRPr>
          </a:p>
        </p:txBody>
      </p:sp>
      <p:sp>
        <p:nvSpPr>
          <p:cNvPr id="4" name="text 1"/>
          <p:cNvSpPr txBox="1"/>
          <p:nvPr/>
        </p:nvSpPr>
        <p:spPr>
          <a:xfrm>
            <a:off x="2182369" y="3057170"/>
            <a:ext cx="7523213" cy="276999"/>
          </a:xfrm>
          <a:prstGeom prst="rect">
            <a:avLst/>
          </a:prstGeom>
        </p:spPr>
        <p:txBody>
          <a:bodyPr vert="horz" wrap="none" lIns="0" tIns="0" rIns="0" bIns="0" rtlCol="0">
            <a:spAutoFit/>
          </a:bodyPr>
          <a:lstStyle/>
          <a:p>
            <a:r>
              <a:rPr sz="1200" spc="10" dirty="0">
                <a:solidFill>
                  <a:srgbClr val="2DA2BF"/>
                </a:solidFill>
                <a:latin typeface="Wingdings 3"/>
                <a:cs typeface="Wingdings 3"/>
              </a:rPr>
              <a:t> </a:t>
            </a:r>
            <a:r>
              <a:rPr spc="10" dirty="0">
                <a:latin typeface="Lucida Sans Unicode"/>
                <a:cs typeface="Lucida Sans Unicode"/>
              </a:rPr>
              <a:t>CatgoriaProduto pode ser A ou B e Qtd pode variar de 1 a 1000.</a:t>
            </a:r>
            <a:endParaRPr>
              <a:latin typeface="Lucida Sans Unicode"/>
              <a:cs typeface="Lucida Sans Unicode"/>
            </a:endParaRPr>
          </a:p>
        </p:txBody>
      </p:sp>
      <p:sp>
        <p:nvSpPr>
          <p:cNvPr id="5" name="text 1"/>
          <p:cNvSpPr txBox="1"/>
          <p:nvPr/>
        </p:nvSpPr>
        <p:spPr>
          <a:xfrm>
            <a:off x="2182369" y="3844744"/>
            <a:ext cx="7470635" cy="276999"/>
          </a:xfrm>
          <a:prstGeom prst="rect">
            <a:avLst/>
          </a:prstGeom>
        </p:spPr>
        <p:txBody>
          <a:bodyPr vert="horz" wrap="none" lIns="0" tIns="0" rIns="0" bIns="0" rtlCol="0">
            <a:spAutoFit/>
          </a:bodyPr>
          <a:lstStyle/>
          <a:p>
            <a:r>
              <a:rPr sz="1250" spc="10" dirty="0">
                <a:solidFill>
                  <a:srgbClr val="2DA2BF"/>
                </a:solidFill>
                <a:latin typeface="Wingdings 3"/>
                <a:cs typeface="Wingdings 3"/>
              </a:rPr>
              <a:t> </a:t>
            </a:r>
            <a:r>
              <a:rPr spc="10" dirty="0">
                <a:latin typeface="Lucida Sans Unicode"/>
                <a:cs typeface="Lucida Sans Unicode"/>
              </a:rPr>
              <a:t>A função faz o cálculo do desconto de acordo com as seguintes</a:t>
            </a:r>
            <a:endParaRPr>
              <a:latin typeface="Lucida Sans Unicode"/>
              <a:cs typeface="Lucida Sans Unicode"/>
            </a:endParaRPr>
          </a:p>
        </p:txBody>
      </p:sp>
      <p:sp>
        <p:nvSpPr>
          <p:cNvPr id="6" name="text 1"/>
          <p:cNvSpPr txBox="1"/>
          <p:nvPr/>
        </p:nvSpPr>
        <p:spPr>
          <a:xfrm>
            <a:off x="2438705" y="4119652"/>
            <a:ext cx="7427033" cy="544765"/>
          </a:xfrm>
          <a:prstGeom prst="rect">
            <a:avLst/>
          </a:prstGeom>
        </p:spPr>
        <p:txBody>
          <a:bodyPr vert="horz" wrap="none" lIns="0" tIns="0" rIns="0" bIns="0" rtlCol="0">
            <a:spAutoFit/>
          </a:bodyPr>
          <a:lstStyle/>
          <a:p>
            <a:r>
              <a:rPr spc="10" dirty="0">
                <a:latin typeface="Lucida Sans Unicode"/>
                <a:cs typeface="Lucida Sans Unicode"/>
              </a:rPr>
              <a:t>regras:</a:t>
            </a:r>
            <a:endParaRPr>
              <a:latin typeface="Lucida Sans Unicode"/>
              <a:cs typeface="Lucida Sans Unicode"/>
            </a:endParaRPr>
          </a:p>
          <a:p>
            <a:pPr marL="27431"/>
            <a:r>
              <a:rPr sz="1740" spc="10" dirty="0">
                <a:solidFill>
                  <a:srgbClr val="2DA2BF"/>
                </a:solidFill>
                <a:latin typeface="Verdana"/>
                <a:cs typeface="Verdana"/>
              </a:rPr>
              <a:t>◦   </a:t>
            </a:r>
            <a:r>
              <a:rPr sz="1740" spc="10" dirty="0">
                <a:latin typeface="Lucida Sans Unicode"/>
                <a:cs typeface="Lucida Sans Unicode"/>
              </a:rPr>
              <a:t>Categoria A não recebem desconto se nº de itens comprados for</a:t>
            </a:r>
            <a:endParaRPr sz="1700">
              <a:latin typeface="Lucida Sans Unicode"/>
              <a:cs typeface="Lucida Sans Unicode"/>
            </a:endParaRPr>
          </a:p>
        </p:txBody>
      </p:sp>
      <p:sp>
        <p:nvSpPr>
          <p:cNvPr id="7" name="text 1"/>
          <p:cNvSpPr txBox="1"/>
          <p:nvPr/>
        </p:nvSpPr>
        <p:spPr>
          <a:xfrm>
            <a:off x="2694737" y="4706392"/>
            <a:ext cx="7232429" cy="276999"/>
          </a:xfrm>
          <a:prstGeom prst="rect">
            <a:avLst/>
          </a:prstGeom>
        </p:spPr>
        <p:txBody>
          <a:bodyPr vert="horz" wrap="none" lIns="0" tIns="0" rIns="0" bIns="0" rtlCol="0">
            <a:spAutoFit/>
          </a:bodyPr>
          <a:lstStyle/>
          <a:p>
            <a:r>
              <a:rPr spc="10" dirty="0">
                <a:latin typeface="Lucida Sans Unicode"/>
                <a:cs typeface="Lucida Sans Unicode"/>
              </a:rPr>
              <a:t>inferior a 10; recebem 5% desconto para compras entre 10 e 99</a:t>
            </a:r>
            <a:endParaRPr>
              <a:latin typeface="Lucida Sans Unicode"/>
              <a:cs typeface="Lucida Sans Unicode"/>
            </a:endParaRPr>
          </a:p>
        </p:txBody>
      </p:sp>
      <p:sp>
        <p:nvSpPr>
          <p:cNvPr id="8" name="text 1"/>
          <p:cNvSpPr txBox="1"/>
          <p:nvPr/>
        </p:nvSpPr>
        <p:spPr>
          <a:xfrm>
            <a:off x="2466137" y="4980712"/>
            <a:ext cx="7431843" cy="544765"/>
          </a:xfrm>
          <a:prstGeom prst="rect">
            <a:avLst/>
          </a:prstGeom>
        </p:spPr>
        <p:txBody>
          <a:bodyPr vert="horz" wrap="none" lIns="0" tIns="0" rIns="0" bIns="0" rtlCol="0">
            <a:spAutoFit/>
          </a:bodyPr>
          <a:lstStyle/>
          <a:p>
            <a:pPr marL="228600"/>
            <a:r>
              <a:rPr spc="10" dirty="0">
                <a:latin typeface="Lucida Sans Unicode"/>
                <a:cs typeface="Lucida Sans Unicode"/>
              </a:rPr>
              <a:t>itens; 10% de desconto acima de 100 itens.</a:t>
            </a:r>
            <a:endParaRPr>
              <a:latin typeface="Lucida Sans Unicode"/>
              <a:cs typeface="Lucida Sans Unicode"/>
            </a:endParaRPr>
          </a:p>
          <a:p>
            <a:r>
              <a:rPr sz="1740" spc="10" dirty="0">
                <a:solidFill>
                  <a:srgbClr val="2DA2BF"/>
                </a:solidFill>
                <a:latin typeface="Verdana"/>
                <a:cs typeface="Verdana"/>
              </a:rPr>
              <a:t>◦   </a:t>
            </a:r>
            <a:r>
              <a:rPr sz="1740" spc="10" dirty="0">
                <a:latin typeface="Lucida Sans Unicode"/>
                <a:cs typeface="Lucida Sans Unicode"/>
              </a:rPr>
              <a:t>Categoria B recebem 5% de desconto para compras abaixo de 10</a:t>
            </a:r>
            <a:endParaRPr sz="1700">
              <a:latin typeface="Lucida Sans Unicode"/>
              <a:cs typeface="Lucida Sans Unicode"/>
            </a:endParaRPr>
          </a:p>
        </p:txBody>
      </p:sp>
      <p:sp>
        <p:nvSpPr>
          <p:cNvPr id="9" name="text 1"/>
          <p:cNvSpPr txBox="1"/>
          <p:nvPr/>
        </p:nvSpPr>
        <p:spPr>
          <a:xfrm>
            <a:off x="2694736" y="5567782"/>
            <a:ext cx="6891630" cy="276999"/>
          </a:xfrm>
          <a:prstGeom prst="rect">
            <a:avLst/>
          </a:prstGeom>
        </p:spPr>
        <p:txBody>
          <a:bodyPr vert="horz" wrap="none" lIns="0" tIns="0" rIns="0" bIns="0" rtlCol="0">
            <a:spAutoFit/>
          </a:bodyPr>
          <a:lstStyle/>
          <a:p>
            <a:r>
              <a:rPr spc="10" dirty="0">
                <a:latin typeface="Lucida Sans Unicode"/>
                <a:cs typeface="Lucida Sans Unicode"/>
              </a:rPr>
              <a:t>itens; 15% de desconto entre 10 e 99 itens; 25% de desconto</a:t>
            </a:r>
            <a:endParaRPr>
              <a:latin typeface="Lucida Sans Unicode"/>
              <a:cs typeface="Lucida Sans Unicode"/>
            </a:endParaRPr>
          </a:p>
        </p:txBody>
      </p:sp>
      <p:sp>
        <p:nvSpPr>
          <p:cNvPr id="10" name="text 1"/>
          <p:cNvSpPr txBox="1"/>
          <p:nvPr/>
        </p:nvSpPr>
        <p:spPr>
          <a:xfrm>
            <a:off x="2694736" y="5842102"/>
            <a:ext cx="2230098" cy="276999"/>
          </a:xfrm>
          <a:prstGeom prst="rect">
            <a:avLst/>
          </a:prstGeom>
        </p:spPr>
        <p:txBody>
          <a:bodyPr vert="horz" wrap="none" lIns="0" tIns="0" rIns="0" bIns="0" rtlCol="0">
            <a:spAutoFit/>
          </a:bodyPr>
          <a:lstStyle/>
          <a:p>
            <a:r>
              <a:rPr spc="10" dirty="0">
                <a:latin typeface="Lucida Sans Unicode"/>
                <a:cs typeface="Lucida Sans Unicode"/>
              </a:rPr>
              <a:t>acima de 100 itens.</a:t>
            </a:r>
            <a:endParaRPr>
              <a:latin typeface="Lucida Sans Unicode"/>
              <a:cs typeface="Lucida Sans Unicode"/>
            </a:endParaRPr>
          </a:p>
        </p:txBody>
      </p:sp>
      <p:pic>
        <p:nvPicPr>
          <p:cNvPr id="31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7024" y="562344"/>
            <a:ext cx="2696718" cy="461023"/>
          </a:xfrm>
          <a:prstGeom prst="rect">
            <a:avLst/>
          </a:prstGeom>
        </p:spPr>
      </p:pic>
    </p:spTree>
    <p:extLst>
      <p:ext uri="{BB962C8B-B14F-4D97-AF65-F5344CB8AC3E}">
        <p14:creationId xmlns:p14="http://schemas.microsoft.com/office/powerpoint/2010/main" val="41733880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8" y="1456540"/>
            <a:ext cx="7678064" cy="349326"/>
          </a:xfrm>
          <a:prstGeom prst="rect">
            <a:avLst/>
          </a:prstGeom>
        </p:spPr>
        <p:txBody>
          <a:bodyPr vert="horz" wrap="none" lIns="0" tIns="0" rIns="0" bIns="0" rtlCol="0">
            <a:spAutoFit/>
          </a:bodyPr>
          <a:lstStyle/>
          <a:p>
            <a:r>
              <a:rPr sz="1520" spc="10" dirty="0">
                <a:solidFill>
                  <a:srgbClr val="2DA2BF"/>
                </a:solidFill>
                <a:latin typeface="Wingdings 3"/>
                <a:cs typeface="Wingdings 3"/>
              </a:rPr>
              <a:t> </a:t>
            </a:r>
            <a:r>
              <a:rPr sz="2270" spc="10" dirty="0">
                <a:latin typeface="Lucida Sans Unicode"/>
                <a:cs typeface="Lucida Sans Unicode"/>
              </a:rPr>
              <a:t>Acessar o arquivo com o detalhamento do exercício</a:t>
            </a:r>
            <a:endParaRPr sz="2200">
              <a:latin typeface="Lucida Sans Unicode"/>
              <a:cs typeface="Lucida Sans Unicode"/>
            </a:endParaRPr>
          </a:p>
        </p:txBody>
      </p:sp>
      <p:sp>
        <p:nvSpPr>
          <p:cNvPr id="3" name="text 1"/>
          <p:cNvSpPr txBox="1"/>
          <p:nvPr/>
        </p:nvSpPr>
        <p:spPr>
          <a:xfrm>
            <a:off x="2438704" y="1807061"/>
            <a:ext cx="5682966" cy="353943"/>
          </a:xfrm>
          <a:prstGeom prst="rect">
            <a:avLst/>
          </a:prstGeom>
        </p:spPr>
        <p:txBody>
          <a:bodyPr vert="horz" wrap="none" lIns="0" tIns="0" rIns="0" bIns="0" rtlCol="0">
            <a:spAutoFit/>
          </a:bodyPr>
          <a:lstStyle/>
          <a:p>
            <a:r>
              <a:rPr sz="2300" spc="10" dirty="0">
                <a:latin typeface="Lucida Sans Unicode"/>
                <a:cs typeface="Lucida Sans Unicode"/>
              </a:rPr>
              <a:t>na pasta da Disciplina no Google Drive:</a:t>
            </a:r>
            <a:endParaRPr sz="2300">
              <a:latin typeface="Lucida Sans Unicode"/>
              <a:cs typeface="Lucida Sans Unicode"/>
            </a:endParaRPr>
          </a:p>
        </p:txBody>
      </p:sp>
      <p:sp>
        <p:nvSpPr>
          <p:cNvPr id="4" name="text 1"/>
          <p:cNvSpPr txBox="1"/>
          <p:nvPr/>
        </p:nvSpPr>
        <p:spPr>
          <a:xfrm>
            <a:off x="2182369" y="2838104"/>
            <a:ext cx="9076139" cy="321627"/>
          </a:xfrm>
          <a:prstGeom prst="rect">
            <a:avLst/>
          </a:prstGeom>
        </p:spPr>
        <p:txBody>
          <a:bodyPr vert="horz" wrap="none" lIns="0" tIns="0" rIns="0" bIns="0" rtlCol="0">
            <a:spAutoFit/>
          </a:bodyPr>
          <a:lstStyle/>
          <a:p>
            <a:r>
              <a:rPr lang="pt-BR" sz="2090" spc="10" dirty="0" smtClean="0">
                <a:solidFill>
                  <a:srgbClr val="2DA2BF"/>
                </a:solidFill>
                <a:cs typeface="Wingdings 3"/>
                <a:hlinkClick r:id="rId2"/>
              </a:rPr>
              <a:t>https</a:t>
            </a:r>
            <a:r>
              <a:rPr lang="pt-BR" sz="2090" spc="10" dirty="0">
                <a:solidFill>
                  <a:srgbClr val="2DA2BF"/>
                </a:solidFill>
                <a:cs typeface="Wingdings 3"/>
                <a:hlinkClick r:id="rId2"/>
              </a:rPr>
              <a:t>://drive.google.com/drive/folders/1bGYrGjSsHVFnvb0VPa5lWeqSnmLRUgt0</a:t>
            </a:r>
            <a:endParaRPr sz="3100" dirty="0">
              <a:cs typeface="Courier New"/>
            </a:endParaRPr>
          </a:p>
        </p:txBody>
      </p:sp>
      <p:sp>
        <p:nvSpPr>
          <p:cNvPr id="5" name="text 1"/>
          <p:cNvSpPr txBox="1"/>
          <p:nvPr/>
        </p:nvSpPr>
        <p:spPr>
          <a:xfrm>
            <a:off x="2182369" y="3736234"/>
            <a:ext cx="7608493"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(maiúsculas e minúsculas fazem diferença)</a:t>
            </a:r>
            <a:endParaRPr sz="2700">
              <a:latin typeface="Lucida Sans Unicode"/>
              <a:cs typeface="Lucida Sans Unicode"/>
            </a:endParaRPr>
          </a:p>
        </p:txBody>
      </p:sp>
      <p:pic>
        <p:nvPicPr>
          <p:cNvPr id="318"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24" y="562344"/>
            <a:ext cx="7287006" cy="461023"/>
          </a:xfrm>
          <a:prstGeom prst="rect">
            <a:avLst/>
          </a:prstGeom>
        </p:spPr>
      </p:pic>
    </p:spTree>
    <p:extLst>
      <p:ext uri="{BB962C8B-B14F-4D97-AF65-F5344CB8AC3E}">
        <p14:creationId xmlns:p14="http://schemas.microsoft.com/office/powerpoint/2010/main" val="14714522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6"/>
            <a:ext cx="4603183" cy="289925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solidFill>
                  <a:srgbClr val="C0C0C0"/>
                </a:solidFill>
                <a:latin typeface="Lucida Sans Unicode"/>
                <a:cs typeface="Lucida Sans Unicode"/>
              </a:rPr>
              <a:t>O que é teste de software</a:t>
            </a:r>
            <a:endParaRPr sz="260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Classificações</a:t>
            </a:r>
            <a:endParaRPr sz="270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Técnicas de teste</a:t>
            </a:r>
            <a:endParaRPr sz="270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Planejamento de testes</a:t>
            </a:r>
            <a:endParaRPr sz="270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Especificação de testes</a:t>
            </a:r>
            <a:endParaRPr sz="2700">
              <a:latin typeface="Lucida Sans Unicode"/>
              <a:cs typeface="Lucida Sans Unicode"/>
            </a:endParaRPr>
          </a:p>
          <a:p>
            <a:r>
              <a:rPr sz="1850" spc="10" dirty="0">
                <a:solidFill>
                  <a:srgbClr val="2DA2BF"/>
                </a:solidFill>
                <a:latin typeface="Wingdings 3"/>
                <a:cs typeface="Wingdings 3"/>
              </a:rPr>
              <a:t> </a:t>
            </a:r>
            <a:r>
              <a:rPr sz="2700" spc="10" dirty="0">
                <a:solidFill>
                  <a:srgbClr val="C0C0C0"/>
                </a:solidFill>
                <a:latin typeface="Lucida Sans Unicode"/>
                <a:cs typeface="Lucida Sans Unicode"/>
              </a:rPr>
              <a:t>Exercício</a:t>
            </a:r>
            <a:endParaRPr sz="2700">
              <a:latin typeface="Lucida Sans Unicode"/>
              <a:cs typeface="Lucida Sans Unicode"/>
            </a:endParaRPr>
          </a:p>
          <a:p>
            <a:r>
              <a:rPr sz="1850" spc="10" dirty="0">
                <a:solidFill>
                  <a:srgbClr val="2DA2BF"/>
                </a:solidFill>
                <a:latin typeface="Wingdings 3"/>
                <a:cs typeface="Wingdings 3"/>
              </a:rPr>
              <a:t> </a:t>
            </a:r>
            <a:r>
              <a:rPr sz="2700" spc="10" dirty="0">
                <a:latin typeface="Lucida Sans Unicode"/>
                <a:cs typeface="Lucida Sans Unicode"/>
              </a:rPr>
              <a:t>Métricas para testes</a:t>
            </a:r>
            <a:endParaRPr sz="2700">
              <a:latin typeface="Lucida Sans Unicode"/>
              <a:cs typeface="Lucida Sans Unicode"/>
            </a:endParaRPr>
          </a:p>
        </p:txBody>
      </p:sp>
      <p:pic>
        <p:nvPicPr>
          <p:cNvPr id="32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4164" y="562356"/>
            <a:ext cx="2062734" cy="464058"/>
          </a:xfrm>
          <a:prstGeom prst="rect">
            <a:avLst/>
          </a:prstGeom>
        </p:spPr>
      </p:pic>
    </p:spTree>
    <p:extLst>
      <p:ext uri="{BB962C8B-B14F-4D97-AF65-F5344CB8AC3E}">
        <p14:creationId xmlns:p14="http://schemas.microsoft.com/office/powerpoint/2010/main" val="2750292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8" y="1445615"/>
            <a:ext cx="7696338"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Não há uma resposta definitiva sobre quais</a:t>
            </a:r>
            <a:endParaRPr sz="2700">
              <a:latin typeface="Lucida Sans Unicode"/>
              <a:cs typeface="Lucida Sans Unicode"/>
            </a:endParaRPr>
          </a:p>
        </p:txBody>
      </p:sp>
      <p:sp>
        <p:nvSpPr>
          <p:cNvPr id="3" name="text 1"/>
          <p:cNvSpPr txBox="1"/>
          <p:nvPr/>
        </p:nvSpPr>
        <p:spPr>
          <a:xfrm>
            <a:off x="2438705" y="1857095"/>
            <a:ext cx="3288401" cy="415498"/>
          </a:xfrm>
          <a:prstGeom prst="rect">
            <a:avLst/>
          </a:prstGeom>
        </p:spPr>
        <p:txBody>
          <a:bodyPr vert="horz" wrap="none" lIns="0" tIns="0" rIns="0" bIns="0" rtlCol="0">
            <a:spAutoFit/>
          </a:bodyPr>
          <a:lstStyle/>
          <a:p>
            <a:r>
              <a:rPr sz="2700" spc="10" dirty="0">
                <a:latin typeface="Lucida Sans Unicode"/>
                <a:cs typeface="Lucida Sans Unicode"/>
              </a:rPr>
              <a:t>métricas devem ser</a:t>
            </a:r>
            <a:endParaRPr sz="2700">
              <a:latin typeface="Lucida Sans Unicode"/>
              <a:cs typeface="Lucida Sans Unicode"/>
            </a:endParaRPr>
          </a:p>
        </p:txBody>
      </p:sp>
      <p:sp>
        <p:nvSpPr>
          <p:cNvPr id="4" name="text 1"/>
          <p:cNvSpPr txBox="1"/>
          <p:nvPr/>
        </p:nvSpPr>
        <p:spPr>
          <a:xfrm>
            <a:off x="2182368" y="2268242"/>
            <a:ext cx="7792198" cy="821763"/>
          </a:xfrm>
          <a:prstGeom prst="rect">
            <a:avLst/>
          </a:prstGeom>
        </p:spPr>
        <p:txBody>
          <a:bodyPr vert="horz" wrap="none" lIns="0" tIns="0" rIns="0" bIns="0" rtlCol="0">
            <a:spAutoFit/>
          </a:bodyPr>
          <a:lstStyle/>
          <a:p>
            <a:pPr marL="256336"/>
            <a:r>
              <a:rPr sz="2700" spc="10" dirty="0">
                <a:latin typeface="Lucida Sans Unicode"/>
                <a:cs typeface="Lucida Sans Unicode"/>
              </a:rPr>
              <a:t>coletadas/acompanhadas.</a:t>
            </a:r>
            <a:endParaRPr sz="2700">
              <a:latin typeface="Lucida Sans Unicode"/>
              <a:cs typeface="Lucida Sans Unicode"/>
            </a:endParaRPr>
          </a:p>
          <a:p>
            <a:r>
              <a:rPr sz="1790" spc="10" dirty="0">
                <a:solidFill>
                  <a:srgbClr val="2DA2BF"/>
                </a:solidFill>
                <a:latin typeface="Wingdings 3"/>
                <a:cs typeface="Wingdings 3"/>
              </a:rPr>
              <a:t> </a:t>
            </a:r>
            <a:r>
              <a:rPr sz="2640" spc="10" dirty="0">
                <a:latin typeface="Lucida Sans Unicode"/>
                <a:cs typeface="Lucida Sans Unicode"/>
              </a:rPr>
              <a:t>Cada empresa deve avaliar o custo/benefício</a:t>
            </a:r>
            <a:endParaRPr sz="2600">
              <a:latin typeface="Lucida Sans Unicode"/>
              <a:cs typeface="Lucida Sans Unicode"/>
            </a:endParaRPr>
          </a:p>
        </p:txBody>
      </p:sp>
      <p:sp>
        <p:nvSpPr>
          <p:cNvPr id="5" name="text 1"/>
          <p:cNvSpPr txBox="1"/>
          <p:nvPr/>
        </p:nvSpPr>
        <p:spPr>
          <a:xfrm>
            <a:off x="2438705" y="3142208"/>
            <a:ext cx="6842579" cy="415498"/>
          </a:xfrm>
          <a:prstGeom prst="rect">
            <a:avLst/>
          </a:prstGeom>
        </p:spPr>
        <p:txBody>
          <a:bodyPr vert="horz" wrap="none" lIns="0" tIns="0" rIns="0" bIns="0" rtlCol="0">
            <a:spAutoFit/>
          </a:bodyPr>
          <a:lstStyle/>
          <a:p>
            <a:r>
              <a:rPr sz="2700" spc="10" dirty="0">
                <a:latin typeface="Lucida Sans Unicode"/>
                <a:cs typeface="Lucida Sans Unicode"/>
              </a:rPr>
              <a:t>da informação, usando processos como:</a:t>
            </a:r>
            <a:endParaRPr sz="2700">
              <a:latin typeface="Lucida Sans Unicode"/>
              <a:cs typeface="Lucida Sans Unicode"/>
            </a:endParaRPr>
          </a:p>
        </p:txBody>
      </p:sp>
      <p:sp>
        <p:nvSpPr>
          <p:cNvPr id="6" name="text 1"/>
          <p:cNvSpPr txBox="1"/>
          <p:nvPr/>
        </p:nvSpPr>
        <p:spPr>
          <a:xfrm>
            <a:off x="2466136" y="3603903"/>
            <a:ext cx="5687776" cy="703269"/>
          </a:xfrm>
          <a:prstGeom prst="rect">
            <a:avLst/>
          </a:prstGeom>
        </p:spPr>
        <p:txBody>
          <a:bodyPr vert="horz" wrap="none" lIns="0" tIns="0" rIns="0" bIns="0" rtlCol="0">
            <a:spAutoFit/>
          </a:bodyPr>
          <a:lstStyle/>
          <a:p>
            <a:r>
              <a:rPr sz="2300" spc="10" dirty="0">
                <a:solidFill>
                  <a:srgbClr val="2DA2BF"/>
                </a:solidFill>
                <a:latin typeface="Verdana"/>
                <a:cs typeface="Verdana"/>
              </a:rPr>
              <a:t>◦  </a:t>
            </a:r>
            <a:r>
              <a:rPr sz="2300" spc="10" dirty="0">
                <a:latin typeface="Lucida Sans Unicode"/>
                <a:cs typeface="Lucida Sans Unicode"/>
              </a:rPr>
              <a:t>GQM (Goal Question Metric)</a:t>
            </a:r>
            <a:endParaRPr sz="2300">
              <a:latin typeface="Lucida Sans Unicode"/>
              <a:cs typeface="Lucida Sans Unicode"/>
            </a:endParaRPr>
          </a:p>
          <a:p>
            <a:r>
              <a:rPr sz="2270" spc="10" dirty="0">
                <a:solidFill>
                  <a:srgbClr val="2DA2BF"/>
                </a:solidFill>
                <a:latin typeface="Verdana"/>
                <a:cs typeface="Verdana"/>
              </a:rPr>
              <a:t>◦  </a:t>
            </a:r>
            <a:r>
              <a:rPr sz="2270" spc="10" dirty="0">
                <a:latin typeface="Lucida Sans Unicode"/>
                <a:cs typeface="Lucida Sans Unicode"/>
              </a:rPr>
              <a:t>PSM (Practical Software Measurement)</a:t>
            </a:r>
            <a:endParaRPr sz="2200">
              <a:latin typeface="Lucida Sans Unicode"/>
              <a:cs typeface="Lucida Sans Unicode"/>
            </a:endParaRPr>
          </a:p>
        </p:txBody>
      </p:sp>
      <p:pic>
        <p:nvPicPr>
          <p:cNvPr id="330"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976" y="589776"/>
            <a:ext cx="7344918" cy="499123"/>
          </a:xfrm>
          <a:prstGeom prst="rect">
            <a:avLst/>
          </a:prstGeom>
        </p:spPr>
      </p:pic>
    </p:spTree>
    <p:extLst>
      <p:ext uri="{BB962C8B-B14F-4D97-AF65-F5344CB8AC3E}">
        <p14:creationId xmlns:p14="http://schemas.microsoft.com/office/powerpoint/2010/main" val="2789463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6733895"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Tamanho do produto/funcionalidade.</a:t>
            </a:r>
            <a:endParaRPr sz="2700">
              <a:latin typeface="Lucida Sans Unicode"/>
              <a:cs typeface="Lucida Sans Unicode"/>
            </a:endParaRPr>
          </a:p>
        </p:txBody>
      </p:sp>
      <p:sp>
        <p:nvSpPr>
          <p:cNvPr id="3" name="text 1"/>
          <p:cNvSpPr txBox="1"/>
          <p:nvPr/>
        </p:nvSpPr>
        <p:spPr>
          <a:xfrm>
            <a:off x="2466136" y="1906120"/>
            <a:ext cx="2776722" cy="698653"/>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Linhas de código</a:t>
            </a:r>
            <a:endParaRPr sz="2200">
              <a:latin typeface="Lucida Sans Unicode"/>
              <a:cs typeface="Lucida Sans Unicode"/>
            </a:endParaRPr>
          </a:p>
          <a:p>
            <a:r>
              <a:rPr sz="2270" spc="10" dirty="0">
                <a:solidFill>
                  <a:srgbClr val="2DA2BF"/>
                </a:solidFill>
                <a:latin typeface="Verdana"/>
                <a:cs typeface="Verdana"/>
              </a:rPr>
              <a:t>◦  </a:t>
            </a:r>
            <a:r>
              <a:rPr sz="2270" spc="10" dirty="0">
                <a:latin typeface="Lucida Sans Unicode"/>
                <a:cs typeface="Lucida Sans Unicode"/>
              </a:rPr>
              <a:t>Pontos de função</a:t>
            </a:r>
            <a:endParaRPr sz="2200">
              <a:latin typeface="Lucida Sans Unicode"/>
              <a:cs typeface="Lucida Sans Unicode"/>
            </a:endParaRPr>
          </a:p>
        </p:txBody>
      </p:sp>
      <p:sp>
        <p:nvSpPr>
          <p:cNvPr id="4" name="text 1"/>
          <p:cNvSpPr txBox="1"/>
          <p:nvPr/>
        </p:nvSpPr>
        <p:spPr>
          <a:xfrm>
            <a:off x="2182369" y="2685008"/>
            <a:ext cx="6697987"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Registro e Classificação de TODOS os</a:t>
            </a:r>
            <a:endParaRPr sz="2700">
              <a:latin typeface="Lucida Sans Unicode"/>
              <a:cs typeface="Lucida Sans Unicode"/>
            </a:endParaRPr>
          </a:p>
        </p:txBody>
      </p:sp>
      <p:sp>
        <p:nvSpPr>
          <p:cNvPr id="5" name="text 1"/>
          <p:cNvSpPr txBox="1"/>
          <p:nvPr/>
        </p:nvSpPr>
        <p:spPr>
          <a:xfrm>
            <a:off x="2438704" y="3096488"/>
            <a:ext cx="1468672" cy="415498"/>
          </a:xfrm>
          <a:prstGeom prst="rect">
            <a:avLst/>
          </a:prstGeom>
        </p:spPr>
        <p:txBody>
          <a:bodyPr vert="horz" wrap="none" lIns="0" tIns="0" rIns="0" bIns="0" rtlCol="0">
            <a:spAutoFit/>
          </a:bodyPr>
          <a:lstStyle/>
          <a:p>
            <a:r>
              <a:rPr sz="2700" spc="10" dirty="0">
                <a:latin typeface="Lucida Sans Unicode"/>
                <a:cs typeface="Lucida Sans Unicode"/>
              </a:rPr>
              <a:t>defeitos:</a:t>
            </a:r>
            <a:endParaRPr sz="2700">
              <a:latin typeface="Lucida Sans Unicode"/>
              <a:cs typeface="Lucida Sans Unicode"/>
            </a:endParaRPr>
          </a:p>
        </p:txBody>
      </p:sp>
      <p:sp>
        <p:nvSpPr>
          <p:cNvPr id="6" name="text 1"/>
          <p:cNvSpPr txBox="1"/>
          <p:nvPr/>
        </p:nvSpPr>
        <p:spPr>
          <a:xfrm>
            <a:off x="2466136" y="3558516"/>
            <a:ext cx="7694414" cy="2119042"/>
          </a:xfrm>
          <a:prstGeom prst="rect">
            <a:avLst/>
          </a:prstGeom>
        </p:spPr>
        <p:txBody>
          <a:bodyPr vert="horz" wrap="none" lIns="0" tIns="0" rIns="0" bIns="0" rtlCol="0">
            <a:spAutoFit/>
          </a:bodyPr>
          <a:lstStyle/>
          <a:p>
            <a:r>
              <a:rPr sz="2300" spc="10" dirty="0">
                <a:solidFill>
                  <a:srgbClr val="2DA2BF"/>
                </a:solidFill>
                <a:latin typeface="Verdana"/>
                <a:cs typeface="Verdana"/>
              </a:rPr>
              <a:t>◦  </a:t>
            </a:r>
            <a:r>
              <a:rPr sz="2300" spc="10" dirty="0">
                <a:latin typeface="Lucida Sans Unicode"/>
                <a:cs typeface="Lucida Sans Unicode"/>
              </a:rPr>
              <a:t>Tipo de falha</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Componente</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Causa identificada</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Gravidade</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Etapa do desenvolvimento</a:t>
            </a:r>
            <a:endParaRPr sz="2300">
              <a:latin typeface="Lucida Sans Unicode"/>
              <a:cs typeface="Lucida Sans Unicode"/>
            </a:endParaRPr>
          </a:p>
          <a:p>
            <a:r>
              <a:rPr sz="2270" spc="10" dirty="0">
                <a:solidFill>
                  <a:srgbClr val="2DA2BF"/>
                </a:solidFill>
                <a:latin typeface="Verdana"/>
                <a:cs typeface="Verdana"/>
              </a:rPr>
              <a:t>◦  </a:t>
            </a:r>
            <a:r>
              <a:rPr sz="2270" spc="10" dirty="0">
                <a:latin typeface="Lucida Sans Unicode"/>
                <a:cs typeface="Lucida Sans Unicode"/>
              </a:rPr>
              <a:t>Etc. (ver IEEE 1044-1993 Standard Classification for</a:t>
            </a:r>
            <a:endParaRPr sz="2200">
              <a:latin typeface="Lucida Sans Unicode"/>
              <a:cs typeface="Lucida Sans Unicode"/>
            </a:endParaRPr>
          </a:p>
        </p:txBody>
      </p:sp>
      <p:sp>
        <p:nvSpPr>
          <p:cNvPr id="7" name="text 1"/>
          <p:cNvSpPr txBox="1"/>
          <p:nvPr/>
        </p:nvSpPr>
        <p:spPr>
          <a:xfrm>
            <a:off x="2694737" y="5852722"/>
            <a:ext cx="2941831" cy="353943"/>
          </a:xfrm>
          <a:prstGeom prst="rect">
            <a:avLst/>
          </a:prstGeom>
        </p:spPr>
        <p:txBody>
          <a:bodyPr vert="horz" wrap="none" lIns="0" tIns="0" rIns="0" bIns="0" rtlCol="0">
            <a:spAutoFit/>
          </a:bodyPr>
          <a:lstStyle/>
          <a:p>
            <a:r>
              <a:rPr sz="2300" spc="10" dirty="0">
                <a:latin typeface="Lucida Sans Unicode"/>
                <a:cs typeface="Lucida Sans Unicode"/>
              </a:rPr>
              <a:t>Software Anomalies)</a:t>
            </a:r>
            <a:endParaRPr sz="2300">
              <a:latin typeface="Lucida Sans Unicode"/>
              <a:cs typeface="Lucida Sans Unicode"/>
            </a:endParaRPr>
          </a:p>
        </p:txBody>
      </p:sp>
      <p:pic>
        <p:nvPicPr>
          <p:cNvPr id="336"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53" y="307848"/>
            <a:ext cx="6032753" cy="983742"/>
          </a:xfrm>
          <a:prstGeom prst="rect">
            <a:avLst/>
          </a:prstGeom>
        </p:spPr>
      </p:pic>
    </p:spTree>
    <p:extLst>
      <p:ext uri="{BB962C8B-B14F-4D97-AF65-F5344CB8AC3E}">
        <p14:creationId xmlns:p14="http://schemas.microsoft.com/office/powerpoint/2010/main" val="28284317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4129977"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Densidade de defeitos</a:t>
            </a:r>
            <a:endParaRPr sz="2700">
              <a:latin typeface="Lucida Sans Unicode"/>
              <a:cs typeface="Lucida Sans Unicode"/>
            </a:endParaRPr>
          </a:p>
        </p:txBody>
      </p:sp>
      <p:sp>
        <p:nvSpPr>
          <p:cNvPr id="3" name="text 1"/>
          <p:cNvSpPr txBox="1"/>
          <p:nvPr/>
        </p:nvSpPr>
        <p:spPr>
          <a:xfrm>
            <a:off x="2466137" y="1906119"/>
            <a:ext cx="5435783"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Defeitos/tamanho (por componente</a:t>
            </a:r>
            <a:endParaRPr sz="2200">
              <a:latin typeface="Lucida Sans Unicode"/>
              <a:cs typeface="Lucida Sans Unicode"/>
            </a:endParaRPr>
          </a:p>
        </p:txBody>
      </p:sp>
      <p:sp>
        <p:nvSpPr>
          <p:cNvPr id="4" name="text 1"/>
          <p:cNvSpPr txBox="1"/>
          <p:nvPr/>
        </p:nvSpPr>
        <p:spPr>
          <a:xfrm>
            <a:off x="2694736" y="2256306"/>
            <a:ext cx="2716128" cy="353943"/>
          </a:xfrm>
          <a:prstGeom prst="rect">
            <a:avLst/>
          </a:prstGeom>
        </p:spPr>
        <p:txBody>
          <a:bodyPr vert="horz" wrap="none" lIns="0" tIns="0" rIns="0" bIns="0" rtlCol="0">
            <a:spAutoFit/>
          </a:bodyPr>
          <a:lstStyle/>
          <a:p>
            <a:r>
              <a:rPr sz="2300" spc="10" dirty="0">
                <a:latin typeface="Lucida Sans Unicode"/>
                <a:cs typeface="Lucida Sans Unicode"/>
              </a:rPr>
              <a:t>preferencialmente)</a:t>
            </a:r>
            <a:endParaRPr sz="2300">
              <a:latin typeface="Lucida Sans Unicode"/>
              <a:cs typeface="Lucida Sans Unicode"/>
            </a:endParaRPr>
          </a:p>
        </p:txBody>
      </p:sp>
      <p:sp>
        <p:nvSpPr>
          <p:cNvPr id="5" name="text 1"/>
          <p:cNvSpPr txBox="1"/>
          <p:nvPr/>
        </p:nvSpPr>
        <p:spPr>
          <a:xfrm>
            <a:off x="2182369" y="2646909"/>
            <a:ext cx="3617657" cy="406265"/>
          </a:xfrm>
          <a:prstGeom prst="rect">
            <a:avLst/>
          </a:prstGeom>
        </p:spPr>
        <p:txBody>
          <a:bodyPr vert="horz" wrap="none" lIns="0" tIns="0" rIns="0" bIns="0" rtlCol="0">
            <a:spAutoFit/>
          </a:bodyPr>
          <a:lstStyle/>
          <a:p>
            <a:r>
              <a:rPr sz="1790" spc="10" dirty="0">
                <a:solidFill>
                  <a:srgbClr val="2DA2BF"/>
                </a:solidFill>
                <a:latin typeface="Wingdings 3"/>
                <a:cs typeface="Wingdings 3"/>
              </a:rPr>
              <a:t> </a:t>
            </a:r>
            <a:r>
              <a:rPr sz="2640" spc="10" dirty="0">
                <a:latin typeface="Lucida Sans Unicode"/>
                <a:cs typeface="Lucida Sans Unicode"/>
              </a:rPr>
              <a:t>Cobertura de testes</a:t>
            </a:r>
            <a:endParaRPr sz="2600">
              <a:latin typeface="Lucida Sans Unicode"/>
              <a:cs typeface="Lucida Sans Unicode"/>
            </a:endParaRPr>
          </a:p>
        </p:txBody>
      </p:sp>
      <p:sp>
        <p:nvSpPr>
          <p:cNvPr id="6" name="text 1"/>
          <p:cNvSpPr txBox="1"/>
          <p:nvPr/>
        </p:nvSpPr>
        <p:spPr>
          <a:xfrm>
            <a:off x="2466137" y="3108937"/>
            <a:ext cx="6685485" cy="703269"/>
          </a:xfrm>
          <a:prstGeom prst="rect">
            <a:avLst/>
          </a:prstGeom>
        </p:spPr>
        <p:txBody>
          <a:bodyPr vert="horz" wrap="none" lIns="0" tIns="0" rIns="0" bIns="0" rtlCol="0">
            <a:spAutoFit/>
          </a:bodyPr>
          <a:lstStyle/>
          <a:p>
            <a:r>
              <a:rPr sz="2300" spc="10" dirty="0">
                <a:solidFill>
                  <a:srgbClr val="2DA2BF"/>
                </a:solidFill>
                <a:latin typeface="Verdana"/>
                <a:cs typeface="Verdana"/>
              </a:rPr>
              <a:t>◦  </a:t>
            </a:r>
            <a:r>
              <a:rPr sz="2300" spc="10" dirty="0">
                <a:latin typeface="Lucida Sans Unicode"/>
                <a:cs typeface="Lucida Sans Unicode"/>
              </a:rPr>
              <a:t>Percentual dos requisitos testados</a:t>
            </a:r>
            <a:endParaRPr sz="2300">
              <a:latin typeface="Lucida Sans Unicode"/>
              <a:cs typeface="Lucida Sans Unicode"/>
            </a:endParaRPr>
          </a:p>
          <a:p>
            <a:r>
              <a:rPr sz="2270" spc="10" dirty="0">
                <a:solidFill>
                  <a:srgbClr val="2DA2BF"/>
                </a:solidFill>
                <a:latin typeface="Verdana"/>
                <a:cs typeface="Verdana"/>
              </a:rPr>
              <a:t>◦  </a:t>
            </a:r>
            <a:r>
              <a:rPr sz="2270" spc="10" dirty="0">
                <a:latin typeface="Lucida Sans Unicode"/>
                <a:cs typeface="Lucida Sans Unicode"/>
              </a:rPr>
              <a:t>Percentual das linhas de código testadas nas</a:t>
            </a:r>
            <a:endParaRPr sz="2200">
              <a:latin typeface="Lucida Sans Unicode"/>
              <a:cs typeface="Lucida Sans Unicode"/>
            </a:endParaRPr>
          </a:p>
        </p:txBody>
      </p:sp>
      <p:sp>
        <p:nvSpPr>
          <p:cNvPr id="7" name="text 1"/>
          <p:cNvSpPr txBox="1"/>
          <p:nvPr/>
        </p:nvSpPr>
        <p:spPr>
          <a:xfrm>
            <a:off x="2694736" y="3848331"/>
            <a:ext cx="3109506" cy="353943"/>
          </a:xfrm>
          <a:prstGeom prst="rect">
            <a:avLst/>
          </a:prstGeom>
        </p:spPr>
        <p:txBody>
          <a:bodyPr vert="horz" wrap="none" lIns="0" tIns="0" rIns="0" bIns="0" rtlCol="0">
            <a:spAutoFit/>
          </a:bodyPr>
          <a:lstStyle/>
          <a:p>
            <a:r>
              <a:rPr sz="2300" spc="10" dirty="0">
                <a:latin typeface="Lucida Sans Unicode"/>
                <a:cs typeface="Lucida Sans Unicode"/>
              </a:rPr>
              <a:t>baterias de regressão</a:t>
            </a:r>
            <a:endParaRPr sz="2300">
              <a:latin typeface="Lucida Sans Unicode"/>
              <a:cs typeface="Lucida Sans Unicode"/>
            </a:endParaRPr>
          </a:p>
        </p:txBody>
      </p:sp>
      <p:pic>
        <p:nvPicPr>
          <p:cNvPr id="342"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4353" y="307848"/>
            <a:ext cx="6032753" cy="983742"/>
          </a:xfrm>
          <a:prstGeom prst="rect">
            <a:avLst/>
          </a:prstGeom>
        </p:spPr>
      </p:pic>
    </p:spTree>
    <p:extLst>
      <p:ext uri="{BB962C8B-B14F-4D97-AF65-F5344CB8AC3E}">
        <p14:creationId xmlns:p14="http://schemas.microsoft.com/office/powerpoint/2010/main" val="1495388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
            <a:ext cx="9144000" cy="6153664"/>
          </a:xfrm>
          <a:prstGeom prst="rect">
            <a:avLst/>
          </a:prstGeom>
        </p:spPr>
      </p:pic>
      <p:pic>
        <p:nvPicPr>
          <p:cNvPr id="32"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5688" y="568439"/>
            <a:ext cx="3010662" cy="457974"/>
          </a:xfrm>
          <a:prstGeom prst="rect">
            <a:avLst/>
          </a:prstGeom>
        </p:spPr>
      </p:pic>
      <p:sp>
        <p:nvSpPr>
          <p:cNvPr id="2" name="text 1"/>
          <p:cNvSpPr txBox="1"/>
          <p:nvPr/>
        </p:nvSpPr>
        <p:spPr>
          <a:xfrm>
            <a:off x="2411272" y="1945868"/>
            <a:ext cx="3102772" cy="438582"/>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Primeiro </a:t>
            </a:r>
            <a:r>
              <a:rPr sz="2850" spc="10" dirty="0">
                <a:latin typeface="Lucida Sans Unicode"/>
                <a:cs typeface="Lucida Sans Unicode"/>
              </a:rPr>
              <a:t>bug </a:t>
            </a:r>
            <a:r>
              <a:rPr sz="2700" spc="10" dirty="0">
                <a:latin typeface="Lucida Sans Unicode"/>
                <a:cs typeface="Lucida Sans Unicode"/>
              </a:rPr>
              <a:t>da</a:t>
            </a:r>
            <a:endParaRPr sz="2700">
              <a:latin typeface="Lucida Sans Unicode"/>
              <a:cs typeface="Lucida Sans Unicode"/>
            </a:endParaRPr>
          </a:p>
        </p:txBody>
      </p:sp>
      <p:sp>
        <p:nvSpPr>
          <p:cNvPr id="3" name="text 1"/>
          <p:cNvSpPr txBox="1"/>
          <p:nvPr/>
        </p:nvSpPr>
        <p:spPr>
          <a:xfrm>
            <a:off x="2667305" y="2357348"/>
            <a:ext cx="1275029" cy="415498"/>
          </a:xfrm>
          <a:prstGeom prst="rect">
            <a:avLst/>
          </a:prstGeom>
        </p:spPr>
        <p:txBody>
          <a:bodyPr vert="horz" wrap="none" lIns="0" tIns="0" rIns="0" bIns="0" rtlCol="0">
            <a:spAutoFit/>
          </a:bodyPr>
          <a:lstStyle/>
          <a:p>
            <a:r>
              <a:rPr sz="2700" spc="10" dirty="0">
                <a:latin typeface="Lucida Sans Unicode"/>
                <a:cs typeface="Lucida Sans Unicode"/>
              </a:rPr>
              <a:t>história</a:t>
            </a:r>
            <a:endParaRPr sz="2700">
              <a:latin typeface="Lucida Sans Unicode"/>
              <a:cs typeface="Lucida Sans Unicode"/>
            </a:endParaRPr>
          </a:p>
        </p:txBody>
      </p:sp>
      <p:sp>
        <p:nvSpPr>
          <p:cNvPr id="4" name="text 1"/>
          <p:cNvSpPr txBox="1"/>
          <p:nvPr/>
        </p:nvSpPr>
        <p:spPr>
          <a:xfrm>
            <a:off x="2694736" y="2817518"/>
            <a:ext cx="2815194"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9 de setembro de</a:t>
            </a:r>
            <a:endParaRPr sz="2200">
              <a:latin typeface="Lucida Sans Unicode"/>
              <a:cs typeface="Lucida Sans Unicode"/>
            </a:endParaRPr>
          </a:p>
        </p:txBody>
      </p:sp>
      <p:sp>
        <p:nvSpPr>
          <p:cNvPr id="5" name="text 1"/>
          <p:cNvSpPr txBox="1"/>
          <p:nvPr/>
        </p:nvSpPr>
        <p:spPr>
          <a:xfrm>
            <a:off x="2694737" y="3168627"/>
            <a:ext cx="2483693" cy="703269"/>
          </a:xfrm>
          <a:prstGeom prst="rect">
            <a:avLst/>
          </a:prstGeom>
        </p:spPr>
        <p:txBody>
          <a:bodyPr vert="horz" wrap="none" lIns="0" tIns="0" rIns="0" bIns="0" rtlCol="0">
            <a:spAutoFit/>
          </a:bodyPr>
          <a:lstStyle/>
          <a:p>
            <a:pPr marL="228549"/>
            <a:r>
              <a:rPr sz="2300" spc="10" dirty="0">
                <a:latin typeface="Lucida Sans Unicode"/>
                <a:cs typeface="Lucida Sans Unicode"/>
              </a:rPr>
              <a:t>1947</a:t>
            </a:r>
            <a:endParaRPr sz="2300">
              <a:latin typeface="Lucida Sans Unicode"/>
              <a:cs typeface="Lucida Sans Unicode"/>
            </a:endParaRPr>
          </a:p>
          <a:p>
            <a:r>
              <a:rPr sz="2270" spc="10" dirty="0">
                <a:solidFill>
                  <a:srgbClr val="2DA2BF"/>
                </a:solidFill>
                <a:latin typeface="Verdana"/>
                <a:cs typeface="Verdana"/>
              </a:rPr>
              <a:t>◦  </a:t>
            </a:r>
            <a:r>
              <a:rPr sz="2270" spc="10" dirty="0">
                <a:latin typeface="Lucida Sans Unicode"/>
                <a:cs typeface="Lucida Sans Unicode"/>
              </a:rPr>
              <a:t>Harvard Mark II</a:t>
            </a:r>
            <a:endParaRPr sz="2200">
              <a:latin typeface="Lucida Sans Unicode"/>
              <a:cs typeface="Lucida Sans Unicode"/>
            </a:endParaRPr>
          </a:p>
        </p:txBody>
      </p:sp>
      <p:pic>
        <p:nvPicPr>
          <p:cNvPr id="33"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19928" y="1700784"/>
            <a:ext cx="4896612" cy="3858768"/>
          </a:xfrm>
          <a:prstGeom prst="rect">
            <a:avLst/>
          </a:prstGeom>
        </p:spPr>
      </p:pic>
    </p:spTree>
    <p:extLst>
      <p:ext uri="{BB962C8B-B14F-4D97-AF65-F5344CB8AC3E}">
        <p14:creationId xmlns:p14="http://schemas.microsoft.com/office/powerpoint/2010/main" val="126650483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8" y="1445615"/>
            <a:ext cx="6869188"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Esforço de teste acumulado x Defeitos</a:t>
            </a:r>
            <a:endParaRPr sz="2700">
              <a:latin typeface="Lucida Sans Unicode"/>
              <a:cs typeface="Lucida Sans Unicode"/>
            </a:endParaRPr>
          </a:p>
        </p:txBody>
      </p:sp>
      <p:sp>
        <p:nvSpPr>
          <p:cNvPr id="3" name="text 1"/>
          <p:cNvSpPr txBox="1"/>
          <p:nvPr/>
        </p:nvSpPr>
        <p:spPr>
          <a:xfrm>
            <a:off x="2438704" y="1857095"/>
            <a:ext cx="4239302" cy="415498"/>
          </a:xfrm>
          <a:prstGeom prst="rect">
            <a:avLst/>
          </a:prstGeom>
        </p:spPr>
        <p:txBody>
          <a:bodyPr vert="horz" wrap="none" lIns="0" tIns="0" rIns="0" bIns="0" rtlCol="0">
            <a:spAutoFit/>
          </a:bodyPr>
          <a:lstStyle/>
          <a:p>
            <a:r>
              <a:rPr sz="2700" spc="10" dirty="0">
                <a:latin typeface="Lucida Sans Unicode"/>
                <a:cs typeface="Lucida Sans Unicode"/>
              </a:rPr>
              <a:t>encontrados acumulados</a:t>
            </a:r>
            <a:endParaRPr sz="2700">
              <a:latin typeface="Lucida Sans Unicode"/>
              <a:cs typeface="Lucida Sans Unicode"/>
            </a:endParaRPr>
          </a:p>
        </p:txBody>
      </p:sp>
      <p:sp>
        <p:nvSpPr>
          <p:cNvPr id="4" name="text 1"/>
          <p:cNvSpPr txBox="1"/>
          <p:nvPr/>
        </p:nvSpPr>
        <p:spPr>
          <a:xfrm>
            <a:off x="2466137" y="2317265"/>
            <a:ext cx="7629653" cy="349326"/>
          </a:xfrm>
          <a:prstGeom prst="rect">
            <a:avLst/>
          </a:prstGeom>
        </p:spPr>
        <p:txBody>
          <a:bodyPr vert="horz" wrap="none" lIns="0" tIns="0" rIns="0" bIns="0" rtlCol="0">
            <a:spAutoFit/>
          </a:bodyPr>
          <a:lstStyle/>
          <a:p>
            <a:r>
              <a:rPr sz="2270" spc="10" dirty="0">
                <a:solidFill>
                  <a:srgbClr val="2DA2BF"/>
                </a:solidFill>
                <a:latin typeface="Verdana"/>
                <a:cs typeface="Verdana"/>
              </a:rPr>
              <a:t>◦  </a:t>
            </a:r>
            <a:r>
              <a:rPr sz="2270" spc="10" dirty="0">
                <a:latin typeface="Lucida Sans Unicode"/>
                <a:cs typeface="Lucida Sans Unicode"/>
              </a:rPr>
              <a:t>Possível ver se o produto/componente está ficando</a:t>
            </a:r>
            <a:endParaRPr sz="2200">
              <a:latin typeface="Lucida Sans Unicode"/>
              <a:cs typeface="Lucida Sans Unicode"/>
            </a:endParaRPr>
          </a:p>
        </p:txBody>
      </p:sp>
      <p:sp>
        <p:nvSpPr>
          <p:cNvPr id="5" name="text 1"/>
          <p:cNvSpPr txBox="1"/>
          <p:nvPr/>
        </p:nvSpPr>
        <p:spPr>
          <a:xfrm>
            <a:off x="2694737" y="2668500"/>
            <a:ext cx="6726521" cy="349326"/>
          </a:xfrm>
          <a:prstGeom prst="rect">
            <a:avLst/>
          </a:prstGeom>
        </p:spPr>
        <p:txBody>
          <a:bodyPr vert="horz" wrap="none" lIns="0" tIns="0" rIns="0" bIns="0" rtlCol="0">
            <a:spAutoFit/>
          </a:bodyPr>
          <a:lstStyle/>
          <a:p>
            <a:r>
              <a:rPr sz="2270" spc="10" dirty="0">
                <a:latin typeface="Lucida Sans Unicode"/>
                <a:cs typeface="Lucida Sans Unicode"/>
              </a:rPr>
              <a:t>estável e se o esforço de testes está sendo útil.</a:t>
            </a:r>
            <a:endParaRPr sz="2200">
              <a:latin typeface="Lucida Sans Unicode"/>
              <a:cs typeface="Lucida Sans Unicode"/>
            </a:endParaRPr>
          </a:p>
        </p:txBody>
      </p:sp>
      <p:sp>
        <p:nvSpPr>
          <p:cNvPr id="6" name="text 1"/>
          <p:cNvSpPr txBox="1"/>
          <p:nvPr/>
        </p:nvSpPr>
        <p:spPr>
          <a:xfrm>
            <a:off x="2694737" y="3019021"/>
            <a:ext cx="973023" cy="353943"/>
          </a:xfrm>
          <a:prstGeom prst="rect">
            <a:avLst/>
          </a:prstGeom>
        </p:spPr>
        <p:txBody>
          <a:bodyPr vert="horz" wrap="none" lIns="0" tIns="0" rIns="0" bIns="0" rtlCol="0">
            <a:spAutoFit/>
          </a:bodyPr>
          <a:lstStyle/>
          <a:p>
            <a:r>
              <a:rPr sz="2300" spc="10" dirty="0">
                <a:latin typeface="Lucida Sans Unicode"/>
                <a:cs typeface="Lucida Sans Unicode"/>
              </a:rPr>
              <a:t>Como?</a:t>
            </a:r>
            <a:endParaRPr sz="2300">
              <a:latin typeface="Lucida Sans Unicode"/>
              <a:cs typeface="Lucida Sans Unicode"/>
            </a:endParaRPr>
          </a:p>
        </p:txBody>
      </p:sp>
      <p:sp>
        <p:nvSpPr>
          <p:cNvPr id="7" name="text 1"/>
          <p:cNvSpPr txBox="1"/>
          <p:nvPr/>
        </p:nvSpPr>
        <p:spPr>
          <a:xfrm>
            <a:off x="2182368" y="3408908"/>
            <a:ext cx="5387052"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Distribuição dos defeitos por:</a:t>
            </a:r>
            <a:endParaRPr sz="2700">
              <a:latin typeface="Lucida Sans Unicode"/>
              <a:cs typeface="Lucida Sans Unicode"/>
            </a:endParaRPr>
          </a:p>
        </p:txBody>
      </p:sp>
      <p:sp>
        <p:nvSpPr>
          <p:cNvPr id="8" name="text 1"/>
          <p:cNvSpPr txBox="1"/>
          <p:nvPr/>
        </p:nvSpPr>
        <p:spPr>
          <a:xfrm>
            <a:off x="2466136" y="3871191"/>
            <a:ext cx="7397538" cy="1375761"/>
          </a:xfrm>
          <a:prstGeom prst="rect">
            <a:avLst/>
          </a:prstGeom>
        </p:spPr>
        <p:txBody>
          <a:bodyPr vert="horz" wrap="none" lIns="0" tIns="0" rIns="0" bIns="0" rtlCol="0">
            <a:spAutoFit/>
          </a:bodyPr>
          <a:lstStyle/>
          <a:p>
            <a:r>
              <a:rPr sz="2300" spc="10" dirty="0">
                <a:solidFill>
                  <a:srgbClr val="2DA2BF"/>
                </a:solidFill>
                <a:latin typeface="Verdana"/>
                <a:cs typeface="Verdana"/>
              </a:rPr>
              <a:t>◦  </a:t>
            </a:r>
            <a:r>
              <a:rPr sz="2300" spc="10" dirty="0">
                <a:latin typeface="Lucida Sans Unicode"/>
                <a:cs typeface="Lucida Sans Unicode"/>
              </a:rPr>
              <a:t>Tipo de defeito</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Gravidade/Criticidade</a:t>
            </a:r>
            <a:endParaRPr sz="2300">
              <a:latin typeface="Lucida Sans Unicode"/>
              <a:cs typeface="Lucida Sans Unicode"/>
            </a:endParaRPr>
          </a:p>
          <a:p>
            <a:r>
              <a:rPr sz="2300" spc="10" dirty="0">
                <a:solidFill>
                  <a:srgbClr val="2DA2BF"/>
                </a:solidFill>
                <a:latin typeface="Verdana"/>
                <a:cs typeface="Verdana"/>
              </a:rPr>
              <a:t>◦  </a:t>
            </a:r>
            <a:r>
              <a:rPr sz="2300" spc="10" dirty="0">
                <a:latin typeface="Lucida Sans Unicode"/>
                <a:cs typeface="Lucida Sans Unicode"/>
              </a:rPr>
              <a:t>Componente</a:t>
            </a:r>
            <a:endParaRPr sz="2300">
              <a:latin typeface="Lucida Sans Unicode"/>
              <a:cs typeface="Lucida Sans Unicode"/>
            </a:endParaRPr>
          </a:p>
          <a:p>
            <a:pPr marL="237744"/>
            <a:r>
              <a:rPr sz="2040" spc="10" dirty="0">
                <a:solidFill>
                  <a:srgbClr val="DA1F28"/>
                </a:solidFill>
                <a:latin typeface="Wingdings 2"/>
                <a:cs typeface="Wingdings 2"/>
              </a:rPr>
              <a:t> </a:t>
            </a:r>
            <a:r>
              <a:rPr sz="2040" spc="10" dirty="0">
                <a:latin typeface="Lucida Sans Unicode"/>
                <a:cs typeface="Lucida Sans Unicode"/>
              </a:rPr>
              <a:t>Ajuda a fazer diagnósticos posteriores para melhoria</a:t>
            </a:r>
            <a:endParaRPr sz="2000">
              <a:latin typeface="Lucida Sans Unicode"/>
              <a:cs typeface="Lucida Sans Unicode"/>
            </a:endParaRPr>
          </a:p>
        </p:txBody>
      </p:sp>
      <p:sp>
        <p:nvSpPr>
          <p:cNvPr id="9" name="text 1"/>
          <p:cNvSpPr txBox="1"/>
          <p:nvPr/>
        </p:nvSpPr>
        <p:spPr>
          <a:xfrm>
            <a:off x="2932430" y="5376673"/>
            <a:ext cx="1733808" cy="323165"/>
          </a:xfrm>
          <a:prstGeom prst="rect">
            <a:avLst/>
          </a:prstGeom>
        </p:spPr>
        <p:txBody>
          <a:bodyPr vert="horz" wrap="none" lIns="0" tIns="0" rIns="0" bIns="0" rtlCol="0">
            <a:spAutoFit/>
          </a:bodyPr>
          <a:lstStyle/>
          <a:p>
            <a:r>
              <a:rPr sz="2100" spc="10" dirty="0">
                <a:latin typeface="Lucida Sans Unicode"/>
                <a:cs typeface="Lucida Sans Unicode"/>
              </a:rPr>
              <a:t>de processos</a:t>
            </a:r>
            <a:endParaRPr sz="2100">
              <a:latin typeface="Lucida Sans Unicode"/>
              <a:cs typeface="Lucida Sans Unicode"/>
            </a:endParaRPr>
          </a:p>
        </p:txBody>
      </p:sp>
      <p:pic>
        <p:nvPicPr>
          <p:cNvPr id="348"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5688" y="562356"/>
            <a:ext cx="5388102" cy="464058"/>
          </a:xfrm>
          <a:prstGeom prst="rect">
            <a:avLst/>
          </a:prstGeom>
        </p:spPr>
      </p:pic>
    </p:spTree>
    <p:extLst>
      <p:ext uri="{BB962C8B-B14F-4D97-AF65-F5344CB8AC3E}">
        <p14:creationId xmlns:p14="http://schemas.microsoft.com/office/powerpoint/2010/main" val="2013039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p:cNvSpPr txBox="1"/>
          <p:nvPr/>
        </p:nvSpPr>
        <p:spPr>
          <a:xfrm>
            <a:off x="2182369" y="1445615"/>
            <a:ext cx="6961521" cy="415498"/>
          </a:xfrm>
          <a:prstGeom prst="rect">
            <a:avLst/>
          </a:prstGeom>
        </p:spPr>
        <p:txBody>
          <a:bodyPr vert="horz" wrap="none" lIns="0" tIns="0" rIns="0" bIns="0" rtlCol="0">
            <a:spAutoFit/>
          </a:bodyPr>
          <a:lstStyle/>
          <a:p>
            <a:r>
              <a:rPr sz="1850" spc="10" dirty="0">
                <a:solidFill>
                  <a:srgbClr val="2DA2BF"/>
                </a:solidFill>
                <a:latin typeface="Wingdings 3"/>
                <a:cs typeface="Wingdings 3"/>
              </a:rPr>
              <a:t> </a:t>
            </a:r>
            <a:r>
              <a:rPr sz="2700" spc="10" dirty="0">
                <a:latin typeface="Lucida Sans Unicode"/>
                <a:cs typeface="Lucida Sans Unicode"/>
              </a:rPr>
              <a:t>Glenford J. Myers - The Art of Software</a:t>
            </a:r>
            <a:endParaRPr sz="2700">
              <a:latin typeface="Lucida Sans Unicode"/>
              <a:cs typeface="Lucida Sans Unicode"/>
            </a:endParaRPr>
          </a:p>
        </p:txBody>
      </p:sp>
      <p:sp>
        <p:nvSpPr>
          <p:cNvPr id="3" name="text 1"/>
          <p:cNvSpPr txBox="1"/>
          <p:nvPr/>
        </p:nvSpPr>
        <p:spPr>
          <a:xfrm>
            <a:off x="2182368" y="1856754"/>
            <a:ext cx="7520328" cy="821763"/>
          </a:xfrm>
          <a:prstGeom prst="rect">
            <a:avLst/>
          </a:prstGeom>
        </p:spPr>
        <p:txBody>
          <a:bodyPr vert="horz" wrap="none" lIns="0" tIns="0" rIns="0" bIns="0" rtlCol="0">
            <a:spAutoFit/>
          </a:bodyPr>
          <a:lstStyle/>
          <a:p>
            <a:pPr marL="256336"/>
            <a:r>
              <a:rPr sz="2700" spc="10" dirty="0">
                <a:latin typeface="Lucida Sans Unicode"/>
                <a:cs typeface="Lucida Sans Unicode"/>
              </a:rPr>
              <a:t>Testing – Wiley</a:t>
            </a:r>
            <a:endParaRPr sz="2700">
              <a:latin typeface="Lucida Sans Unicode"/>
              <a:cs typeface="Lucida Sans Unicode"/>
            </a:endParaRPr>
          </a:p>
          <a:p>
            <a:r>
              <a:rPr sz="1790" spc="10" dirty="0">
                <a:solidFill>
                  <a:srgbClr val="2DA2BF"/>
                </a:solidFill>
                <a:latin typeface="Wingdings 3"/>
                <a:cs typeface="Wingdings 3"/>
              </a:rPr>
              <a:t> </a:t>
            </a:r>
            <a:r>
              <a:rPr sz="2640" spc="10" dirty="0">
                <a:latin typeface="Lucida Sans Unicode"/>
                <a:cs typeface="Lucida Sans Unicode"/>
              </a:rPr>
              <a:t>IEEE 1008-1987 Standard for Software Unit</a:t>
            </a:r>
            <a:endParaRPr sz="2600">
              <a:latin typeface="Lucida Sans Unicode"/>
              <a:cs typeface="Lucida Sans Unicode"/>
            </a:endParaRPr>
          </a:p>
        </p:txBody>
      </p:sp>
      <p:sp>
        <p:nvSpPr>
          <p:cNvPr id="4" name="text 1"/>
          <p:cNvSpPr txBox="1"/>
          <p:nvPr/>
        </p:nvSpPr>
        <p:spPr>
          <a:xfrm>
            <a:off x="2182368" y="2730729"/>
            <a:ext cx="7339510" cy="821763"/>
          </a:xfrm>
          <a:prstGeom prst="rect">
            <a:avLst/>
          </a:prstGeom>
        </p:spPr>
        <p:txBody>
          <a:bodyPr vert="horz" wrap="none" lIns="0" tIns="0" rIns="0" bIns="0" rtlCol="0">
            <a:spAutoFit/>
          </a:bodyPr>
          <a:lstStyle/>
          <a:p>
            <a:pPr marL="256336"/>
            <a:r>
              <a:rPr sz="2700" spc="10" dirty="0">
                <a:latin typeface="Lucida Sans Unicode"/>
                <a:cs typeface="Lucida Sans Unicode"/>
              </a:rPr>
              <a:t>Testing</a:t>
            </a:r>
            <a:endParaRPr sz="2700">
              <a:latin typeface="Lucida Sans Unicode"/>
              <a:cs typeface="Lucida Sans Unicode"/>
            </a:endParaRPr>
          </a:p>
          <a:p>
            <a:r>
              <a:rPr sz="1790" spc="10" dirty="0">
                <a:solidFill>
                  <a:srgbClr val="2DA2BF"/>
                </a:solidFill>
                <a:latin typeface="Wingdings 3"/>
                <a:cs typeface="Wingdings 3"/>
              </a:rPr>
              <a:t> </a:t>
            </a:r>
            <a:r>
              <a:rPr sz="2640" spc="10" dirty="0">
                <a:latin typeface="Lucida Sans Unicode"/>
                <a:cs typeface="Lucida Sans Unicode"/>
              </a:rPr>
              <a:t>IEEE 829-1998 Standard for Software Test</a:t>
            </a:r>
            <a:endParaRPr sz="2600">
              <a:latin typeface="Lucida Sans Unicode"/>
              <a:cs typeface="Lucida Sans Unicode"/>
            </a:endParaRPr>
          </a:p>
        </p:txBody>
      </p:sp>
      <p:sp>
        <p:nvSpPr>
          <p:cNvPr id="5" name="text 1"/>
          <p:cNvSpPr txBox="1"/>
          <p:nvPr/>
        </p:nvSpPr>
        <p:spPr>
          <a:xfrm>
            <a:off x="2182368" y="3603647"/>
            <a:ext cx="7408118" cy="821763"/>
          </a:xfrm>
          <a:prstGeom prst="rect">
            <a:avLst/>
          </a:prstGeom>
        </p:spPr>
        <p:txBody>
          <a:bodyPr vert="horz" wrap="none" lIns="0" tIns="0" rIns="0" bIns="0" rtlCol="0">
            <a:spAutoFit/>
          </a:bodyPr>
          <a:lstStyle/>
          <a:p>
            <a:pPr marL="256336"/>
            <a:r>
              <a:rPr sz="2700" spc="10" dirty="0">
                <a:latin typeface="Lucida Sans Unicode"/>
                <a:cs typeface="Lucida Sans Unicode"/>
              </a:rPr>
              <a:t>Documentation</a:t>
            </a:r>
            <a:endParaRPr sz="2700">
              <a:latin typeface="Lucida Sans Unicode"/>
              <a:cs typeface="Lucida Sans Unicode"/>
            </a:endParaRPr>
          </a:p>
          <a:p>
            <a:r>
              <a:rPr sz="1790" spc="10" dirty="0">
                <a:solidFill>
                  <a:srgbClr val="2DA2BF"/>
                </a:solidFill>
                <a:latin typeface="Wingdings 3"/>
                <a:cs typeface="Wingdings 3"/>
              </a:rPr>
              <a:t> </a:t>
            </a:r>
            <a:r>
              <a:rPr sz="2640" spc="10" dirty="0">
                <a:latin typeface="Lucida Sans Unicode"/>
                <a:cs typeface="Lucida Sans Unicode"/>
              </a:rPr>
              <a:t>IEEE1044-1993 Standard Classification for</a:t>
            </a:r>
            <a:endParaRPr sz="2600">
              <a:latin typeface="Lucida Sans Unicode"/>
              <a:cs typeface="Lucida Sans Unicode"/>
            </a:endParaRPr>
          </a:p>
        </p:txBody>
      </p:sp>
      <p:sp>
        <p:nvSpPr>
          <p:cNvPr id="6" name="text 1"/>
          <p:cNvSpPr txBox="1"/>
          <p:nvPr/>
        </p:nvSpPr>
        <p:spPr>
          <a:xfrm>
            <a:off x="2182369" y="4479012"/>
            <a:ext cx="6481583" cy="821763"/>
          </a:xfrm>
          <a:prstGeom prst="rect">
            <a:avLst/>
          </a:prstGeom>
        </p:spPr>
        <p:txBody>
          <a:bodyPr vert="horz" wrap="none" lIns="0" tIns="0" rIns="0" bIns="0" rtlCol="0">
            <a:spAutoFit/>
          </a:bodyPr>
          <a:lstStyle/>
          <a:p>
            <a:pPr marL="256336"/>
            <a:r>
              <a:rPr sz="2700" spc="10" dirty="0">
                <a:latin typeface="Lucida Sans Unicode"/>
                <a:cs typeface="Lucida Sans Unicode"/>
              </a:rPr>
              <a:t>Software Anomalies</a:t>
            </a:r>
            <a:endParaRPr sz="2700">
              <a:latin typeface="Lucida Sans Unicode"/>
              <a:cs typeface="Lucida Sans Unicode"/>
            </a:endParaRPr>
          </a:p>
          <a:p>
            <a:r>
              <a:rPr sz="1790" spc="10" dirty="0">
                <a:solidFill>
                  <a:srgbClr val="2DA2BF"/>
                </a:solidFill>
                <a:latin typeface="Wingdings 3"/>
                <a:cs typeface="Wingdings 3"/>
              </a:rPr>
              <a:t> </a:t>
            </a:r>
            <a:r>
              <a:rPr sz="2640" spc="10" dirty="0">
                <a:latin typeface="Lucida Sans Unicode"/>
                <a:cs typeface="Lucida Sans Unicode"/>
              </a:rPr>
              <a:t>IEEE SWEBoK v.3 – Guide for Software</a:t>
            </a:r>
            <a:endParaRPr sz="2600">
              <a:latin typeface="Lucida Sans Unicode"/>
              <a:cs typeface="Lucida Sans Unicode"/>
            </a:endParaRPr>
          </a:p>
        </p:txBody>
      </p:sp>
      <p:sp>
        <p:nvSpPr>
          <p:cNvPr id="7" name="text 1"/>
          <p:cNvSpPr txBox="1"/>
          <p:nvPr/>
        </p:nvSpPr>
        <p:spPr>
          <a:xfrm>
            <a:off x="2438705" y="5352593"/>
            <a:ext cx="5343129" cy="415498"/>
          </a:xfrm>
          <a:prstGeom prst="rect">
            <a:avLst/>
          </a:prstGeom>
        </p:spPr>
        <p:txBody>
          <a:bodyPr vert="horz" wrap="none" lIns="0" tIns="0" rIns="0" bIns="0" rtlCol="0">
            <a:spAutoFit/>
          </a:bodyPr>
          <a:lstStyle/>
          <a:p>
            <a:r>
              <a:rPr sz="2700" spc="10" dirty="0">
                <a:latin typeface="Lucida Sans Unicode"/>
                <a:cs typeface="Lucida Sans Unicode"/>
              </a:rPr>
              <a:t>Engineering Body of Knowledge</a:t>
            </a:r>
            <a:endParaRPr sz="2700">
              <a:latin typeface="Lucida Sans Unicode"/>
              <a:cs typeface="Lucida Sans Unicode"/>
            </a:endParaRPr>
          </a:p>
        </p:txBody>
      </p:sp>
      <p:pic>
        <p:nvPicPr>
          <p:cNvPr id="35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976" y="307835"/>
            <a:ext cx="7463790" cy="1041666"/>
          </a:xfrm>
          <a:prstGeom prst="rect">
            <a:avLst/>
          </a:prstGeom>
        </p:spPr>
      </p:pic>
    </p:spTree>
    <p:extLst>
      <p:ext uri="{BB962C8B-B14F-4D97-AF65-F5344CB8AC3E}">
        <p14:creationId xmlns:p14="http://schemas.microsoft.com/office/powerpoint/2010/main" val="6140005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2534411" y="2115312"/>
            <a:ext cx="7351776" cy="134111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737246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287338"/>
            <a:ext cx="10058400" cy="1449387"/>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z="1800" spc="-505" dirty="0">
                <a:solidFill>
                  <a:srgbClr val="2CA1BE"/>
                </a:solidFill>
              </a:rPr>
              <a:t>	</a:t>
            </a:r>
            <a:r>
              <a:rPr spc="100" dirty="0"/>
              <a:t>No </a:t>
            </a:r>
            <a:r>
              <a:rPr spc="105" dirty="0"/>
              <a:t>nosso </a:t>
            </a:r>
            <a:r>
              <a:rPr spc="155" dirty="0"/>
              <a:t>contexto, </a:t>
            </a:r>
            <a:r>
              <a:rPr spc="85" dirty="0"/>
              <a:t>os </a:t>
            </a:r>
            <a:r>
              <a:rPr spc="90" dirty="0"/>
              <a:t>testes </a:t>
            </a:r>
            <a:r>
              <a:rPr spc="95" dirty="0"/>
              <a:t>de </a:t>
            </a:r>
            <a:r>
              <a:rPr spc="130" dirty="0"/>
              <a:t>unidade</a:t>
            </a:r>
            <a:r>
              <a:rPr spc="-5" dirty="0"/>
              <a:t> </a:t>
            </a:r>
            <a:r>
              <a:rPr spc="65" dirty="0"/>
              <a:t>são:</a:t>
            </a:r>
            <a:endParaRPr sz="1800" dirty="0"/>
          </a:p>
        </p:txBody>
      </p:sp>
      <p:sp>
        <p:nvSpPr>
          <p:cNvPr id="3" name="object 3"/>
          <p:cNvSpPr txBox="1"/>
          <p:nvPr/>
        </p:nvSpPr>
        <p:spPr>
          <a:xfrm>
            <a:off x="2453436" y="1884363"/>
            <a:ext cx="4856480" cy="1969135"/>
          </a:xfrm>
          <a:prstGeom prst="rect">
            <a:avLst/>
          </a:prstGeom>
        </p:spPr>
        <p:txBody>
          <a:bodyPr vert="horz" wrap="square" lIns="0" tIns="50165" rIns="0" bIns="0" rtlCol="0">
            <a:spAutoFit/>
          </a:bodyPr>
          <a:lstStyle/>
          <a:p>
            <a:pPr marL="241300" indent="-228600">
              <a:spcBef>
                <a:spcPts val="395"/>
              </a:spcBef>
              <a:buClr>
                <a:srgbClr val="2CA1BE"/>
              </a:buClr>
              <a:buFont typeface="Verdana"/>
              <a:buChar char="◦"/>
              <a:tabLst>
                <a:tab pos="241300" algn="l"/>
              </a:tabLst>
            </a:pPr>
            <a:r>
              <a:rPr sz="2300" spc="50" dirty="0">
                <a:latin typeface="Arial"/>
                <a:cs typeface="Arial"/>
              </a:rPr>
              <a:t>Testes </a:t>
            </a:r>
            <a:r>
              <a:rPr sz="2300" spc="90" dirty="0">
                <a:latin typeface="Arial"/>
                <a:cs typeface="Arial"/>
              </a:rPr>
              <a:t>de</a:t>
            </a:r>
            <a:r>
              <a:rPr sz="2300" spc="105" dirty="0">
                <a:latin typeface="Arial"/>
                <a:cs typeface="Arial"/>
              </a:rPr>
              <a:t> </a:t>
            </a:r>
            <a:r>
              <a:rPr sz="2300" spc="110" dirty="0">
                <a:latin typeface="Arial"/>
                <a:cs typeface="Arial"/>
              </a:rPr>
              <a:t>unidade</a:t>
            </a:r>
            <a:endParaRPr sz="2300" dirty="0">
              <a:latin typeface="Arial"/>
              <a:cs typeface="Arial"/>
            </a:endParaRPr>
          </a:p>
          <a:p>
            <a:pPr marL="241300" indent="-228600">
              <a:spcBef>
                <a:spcPts val="300"/>
              </a:spcBef>
              <a:buClr>
                <a:srgbClr val="2CA1BE"/>
              </a:buClr>
              <a:buFont typeface="Verdana"/>
              <a:buChar char="◦"/>
              <a:tabLst>
                <a:tab pos="241300" algn="l"/>
              </a:tabLst>
            </a:pPr>
            <a:r>
              <a:rPr sz="2300" spc="50" dirty="0">
                <a:latin typeface="Arial"/>
                <a:cs typeface="Arial"/>
              </a:rPr>
              <a:t>Testes </a:t>
            </a:r>
            <a:r>
              <a:rPr sz="2300" spc="85" dirty="0">
                <a:latin typeface="Arial"/>
                <a:cs typeface="Arial"/>
              </a:rPr>
              <a:t>de</a:t>
            </a:r>
            <a:r>
              <a:rPr sz="2300" spc="105" dirty="0">
                <a:latin typeface="Arial"/>
                <a:cs typeface="Arial"/>
              </a:rPr>
              <a:t> </a:t>
            </a:r>
            <a:r>
              <a:rPr sz="2300" spc="100" dirty="0">
                <a:latin typeface="Arial"/>
                <a:cs typeface="Arial"/>
              </a:rPr>
              <a:t>desenvolvimento</a:t>
            </a:r>
            <a:endParaRPr sz="2300" dirty="0">
              <a:latin typeface="Arial"/>
              <a:cs typeface="Arial"/>
            </a:endParaRPr>
          </a:p>
          <a:p>
            <a:pPr marL="241300" indent="-228600">
              <a:spcBef>
                <a:spcPts val="305"/>
              </a:spcBef>
              <a:buClr>
                <a:srgbClr val="2CA1BE"/>
              </a:buClr>
              <a:buFont typeface="Verdana"/>
              <a:buChar char="◦"/>
              <a:tabLst>
                <a:tab pos="241300" algn="l"/>
              </a:tabLst>
            </a:pPr>
            <a:r>
              <a:rPr sz="2300" spc="50" dirty="0">
                <a:latin typeface="Arial"/>
                <a:cs typeface="Arial"/>
              </a:rPr>
              <a:t>Testes </a:t>
            </a:r>
            <a:r>
              <a:rPr sz="2300" spc="90" dirty="0">
                <a:latin typeface="Arial"/>
                <a:cs typeface="Arial"/>
              </a:rPr>
              <a:t>de</a:t>
            </a:r>
            <a:r>
              <a:rPr sz="2300" spc="105" dirty="0">
                <a:latin typeface="Arial"/>
                <a:cs typeface="Arial"/>
              </a:rPr>
              <a:t> </a:t>
            </a:r>
            <a:r>
              <a:rPr sz="2300" spc="75" dirty="0">
                <a:latin typeface="Arial"/>
                <a:cs typeface="Arial"/>
              </a:rPr>
              <a:t>regressão</a:t>
            </a:r>
            <a:endParaRPr sz="2300" dirty="0">
              <a:latin typeface="Arial"/>
              <a:cs typeface="Arial"/>
            </a:endParaRPr>
          </a:p>
          <a:p>
            <a:pPr marL="241300" indent="-228600">
              <a:spcBef>
                <a:spcPts val="300"/>
              </a:spcBef>
              <a:buClr>
                <a:srgbClr val="2CA1BE"/>
              </a:buClr>
              <a:buFont typeface="Verdana"/>
              <a:buChar char="◦"/>
              <a:tabLst>
                <a:tab pos="241300" algn="l"/>
              </a:tabLst>
            </a:pPr>
            <a:r>
              <a:rPr sz="2300" spc="50" dirty="0">
                <a:latin typeface="Arial"/>
                <a:cs typeface="Arial"/>
              </a:rPr>
              <a:t>Testes </a:t>
            </a:r>
            <a:r>
              <a:rPr sz="2300" spc="90" dirty="0">
                <a:latin typeface="Arial"/>
                <a:cs typeface="Arial"/>
              </a:rPr>
              <a:t>de </a:t>
            </a:r>
            <a:r>
              <a:rPr sz="2300" spc="130" dirty="0">
                <a:latin typeface="Arial"/>
                <a:cs typeface="Arial"/>
              </a:rPr>
              <a:t>caixa-cinza </a:t>
            </a:r>
            <a:r>
              <a:rPr sz="2300" spc="140" dirty="0">
                <a:latin typeface="Arial"/>
                <a:cs typeface="Arial"/>
              </a:rPr>
              <a:t>ou</a:t>
            </a:r>
            <a:r>
              <a:rPr sz="2300" spc="-10" dirty="0">
                <a:latin typeface="Arial"/>
                <a:cs typeface="Arial"/>
              </a:rPr>
              <a:t> </a:t>
            </a:r>
            <a:r>
              <a:rPr sz="2300" spc="80" dirty="0">
                <a:latin typeface="Arial"/>
                <a:cs typeface="Arial"/>
              </a:rPr>
              <a:t>branca</a:t>
            </a:r>
            <a:endParaRPr sz="2300" dirty="0">
              <a:latin typeface="Arial"/>
              <a:cs typeface="Arial"/>
            </a:endParaRPr>
          </a:p>
          <a:p>
            <a:pPr marL="241300" indent="-228600">
              <a:spcBef>
                <a:spcPts val="300"/>
              </a:spcBef>
              <a:buClr>
                <a:srgbClr val="2CA1BE"/>
              </a:buClr>
              <a:buFont typeface="Verdana"/>
              <a:buChar char="◦"/>
              <a:tabLst>
                <a:tab pos="241300" algn="l"/>
              </a:tabLst>
            </a:pPr>
            <a:r>
              <a:rPr sz="2300" spc="50" dirty="0">
                <a:latin typeface="Arial"/>
                <a:cs typeface="Arial"/>
              </a:rPr>
              <a:t>Testes</a:t>
            </a:r>
            <a:r>
              <a:rPr sz="2300" spc="80" dirty="0">
                <a:latin typeface="Arial"/>
                <a:cs typeface="Arial"/>
              </a:rPr>
              <a:t> </a:t>
            </a:r>
            <a:r>
              <a:rPr sz="2300" spc="114" dirty="0">
                <a:latin typeface="Arial"/>
                <a:cs typeface="Arial"/>
              </a:rPr>
              <a:t>automatizados</a:t>
            </a:r>
            <a:endParaRPr sz="2300" dirty="0">
              <a:latin typeface="Arial"/>
              <a:cs typeface="Arial"/>
            </a:endParaRPr>
          </a:p>
        </p:txBody>
      </p:sp>
      <p:sp>
        <p:nvSpPr>
          <p:cNvPr id="4" name="object 4"/>
          <p:cNvSpPr/>
          <p:nvPr/>
        </p:nvSpPr>
        <p:spPr>
          <a:xfrm>
            <a:off x="2054351" y="568451"/>
            <a:ext cx="4634484" cy="457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561968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287338"/>
            <a:ext cx="10058400" cy="1449387"/>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pc="80" dirty="0" err="1"/>
              <a:t>Vantagens</a:t>
            </a:r>
            <a:r>
              <a:rPr spc="80" dirty="0"/>
              <a:t> </a:t>
            </a:r>
            <a:r>
              <a:rPr spc="95" dirty="0"/>
              <a:t>de </a:t>
            </a:r>
            <a:r>
              <a:rPr spc="90" dirty="0"/>
              <a:t>testes </a:t>
            </a:r>
            <a:r>
              <a:rPr spc="95" dirty="0"/>
              <a:t>de</a:t>
            </a:r>
            <a:r>
              <a:rPr spc="50" dirty="0"/>
              <a:t> </a:t>
            </a:r>
            <a:r>
              <a:rPr spc="125" dirty="0"/>
              <a:t>unidade:</a:t>
            </a:r>
            <a:endParaRPr sz="1800" dirty="0"/>
          </a:p>
        </p:txBody>
      </p:sp>
      <p:sp>
        <p:nvSpPr>
          <p:cNvPr id="3" name="object 3"/>
          <p:cNvSpPr txBox="1"/>
          <p:nvPr/>
        </p:nvSpPr>
        <p:spPr>
          <a:xfrm>
            <a:off x="2438401" y="2245361"/>
            <a:ext cx="7465695" cy="2945130"/>
          </a:xfrm>
          <a:prstGeom prst="rect">
            <a:avLst/>
          </a:prstGeom>
        </p:spPr>
        <p:txBody>
          <a:bodyPr vert="horz" wrap="square" lIns="0" tIns="13335" rIns="0" bIns="0" rtlCol="0">
            <a:spAutoFit/>
          </a:bodyPr>
          <a:lstStyle/>
          <a:p>
            <a:pPr marL="241300" marR="556895" indent="-228600" algn="just">
              <a:spcBef>
                <a:spcPts val="105"/>
              </a:spcBef>
              <a:buClr>
                <a:srgbClr val="2CA1BE"/>
              </a:buClr>
              <a:buFont typeface="Verdana"/>
              <a:buChar char="◦"/>
              <a:tabLst>
                <a:tab pos="241300" algn="l"/>
              </a:tabLst>
            </a:pPr>
            <a:r>
              <a:rPr sz="2300" spc="75" dirty="0">
                <a:latin typeface="Arial"/>
                <a:cs typeface="Arial"/>
              </a:rPr>
              <a:t>Permite </a:t>
            </a:r>
            <a:r>
              <a:rPr sz="2300" spc="105" dirty="0">
                <a:latin typeface="Arial"/>
                <a:cs typeface="Arial"/>
              </a:rPr>
              <a:t>que ferramentas </a:t>
            </a:r>
            <a:r>
              <a:rPr sz="2300" spc="85" dirty="0">
                <a:latin typeface="Arial"/>
                <a:cs typeface="Arial"/>
              </a:rPr>
              <a:t>de </a:t>
            </a:r>
            <a:r>
              <a:rPr sz="2300" spc="90" dirty="0">
                <a:latin typeface="Arial"/>
                <a:cs typeface="Arial"/>
              </a:rPr>
              <a:t>teste </a:t>
            </a:r>
            <a:r>
              <a:rPr sz="2300" spc="105" dirty="0">
                <a:latin typeface="Arial"/>
                <a:cs typeface="Arial"/>
              </a:rPr>
              <a:t>validem </a:t>
            </a:r>
            <a:r>
              <a:rPr sz="2300" spc="55" dirty="0">
                <a:latin typeface="Arial"/>
                <a:cs typeface="Arial"/>
              </a:rPr>
              <a:t>este  </a:t>
            </a:r>
            <a:r>
              <a:rPr sz="2300" spc="125" dirty="0">
                <a:latin typeface="Arial"/>
                <a:cs typeface="Arial"/>
              </a:rPr>
              <a:t>código </a:t>
            </a:r>
            <a:r>
              <a:rPr sz="2300" spc="60" dirty="0">
                <a:latin typeface="Arial"/>
                <a:cs typeface="Arial"/>
              </a:rPr>
              <a:t>através </a:t>
            </a:r>
            <a:r>
              <a:rPr sz="2300" spc="85" dirty="0">
                <a:latin typeface="Arial"/>
                <a:cs typeface="Arial"/>
              </a:rPr>
              <a:t>de condições </a:t>
            </a:r>
            <a:r>
              <a:rPr sz="2300" spc="110" dirty="0">
                <a:latin typeface="Arial"/>
                <a:cs typeface="Arial"/>
              </a:rPr>
              <a:t>pré-estabelecidas  (fail-pass)</a:t>
            </a:r>
            <a:endParaRPr sz="2300" dirty="0">
              <a:latin typeface="Arial"/>
              <a:cs typeface="Arial"/>
            </a:endParaRPr>
          </a:p>
          <a:p>
            <a:pPr marL="241300" indent="-228600">
              <a:spcBef>
                <a:spcPts val="300"/>
              </a:spcBef>
              <a:buClr>
                <a:srgbClr val="2CA1BE"/>
              </a:buClr>
              <a:buFont typeface="Verdana"/>
              <a:buChar char="◦"/>
              <a:tabLst>
                <a:tab pos="241300" algn="l"/>
              </a:tabLst>
            </a:pPr>
            <a:r>
              <a:rPr sz="2300" spc="-55" dirty="0">
                <a:latin typeface="Arial"/>
                <a:cs typeface="Arial"/>
              </a:rPr>
              <a:t>São </a:t>
            </a:r>
            <a:r>
              <a:rPr sz="2300" spc="125" dirty="0">
                <a:latin typeface="Arial"/>
                <a:cs typeface="Arial"/>
              </a:rPr>
              <a:t>feitos </a:t>
            </a:r>
            <a:r>
              <a:rPr sz="2300" spc="110" dirty="0">
                <a:latin typeface="Arial"/>
                <a:cs typeface="Arial"/>
              </a:rPr>
              <a:t>pelo</a:t>
            </a:r>
            <a:r>
              <a:rPr sz="2300" spc="150" dirty="0">
                <a:latin typeface="Arial"/>
                <a:cs typeface="Arial"/>
              </a:rPr>
              <a:t> </a:t>
            </a:r>
            <a:r>
              <a:rPr sz="2300" spc="135" dirty="0">
                <a:latin typeface="Arial"/>
                <a:cs typeface="Arial"/>
              </a:rPr>
              <a:t>implementador</a:t>
            </a:r>
            <a:endParaRPr sz="2300" dirty="0">
              <a:latin typeface="Arial"/>
              <a:cs typeface="Arial"/>
            </a:endParaRPr>
          </a:p>
          <a:p>
            <a:pPr marL="241300" indent="-228600">
              <a:spcBef>
                <a:spcPts val="300"/>
              </a:spcBef>
              <a:buClr>
                <a:srgbClr val="2CA1BE"/>
              </a:buClr>
              <a:buFont typeface="Verdana"/>
              <a:buChar char="◦"/>
              <a:tabLst>
                <a:tab pos="241300" algn="l"/>
              </a:tabLst>
            </a:pPr>
            <a:r>
              <a:rPr sz="2300" spc="130" dirty="0">
                <a:latin typeface="Arial"/>
                <a:cs typeface="Arial"/>
              </a:rPr>
              <a:t>Ajudam </a:t>
            </a:r>
            <a:r>
              <a:rPr sz="2300" spc="-10" dirty="0">
                <a:latin typeface="Arial"/>
                <a:cs typeface="Arial"/>
              </a:rPr>
              <a:t>a </a:t>
            </a:r>
            <a:r>
              <a:rPr sz="2300" spc="105" dirty="0">
                <a:latin typeface="Arial"/>
                <a:cs typeface="Arial"/>
              </a:rPr>
              <a:t>entender </a:t>
            </a:r>
            <a:r>
              <a:rPr sz="2300" dirty="0">
                <a:latin typeface="Arial"/>
                <a:cs typeface="Arial"/>
              </a:rPr>
              <a:t>e </a:t>
            </a:r>
            <a:r>
              <a:rPr sz="2300" spc="130" dirty="0">
                <a:latin typeface="Arial"/>
                <a:cs typeface="Arial"/>
              </a:rPr>
              <a:t>manter </a:t>
            </a:r>
            <a:r>
              <a:rPr sz="2300" spc="135" dirty="0">
                <a:latin typeface="Arial"/>
                <a:cs typeface="Arial"/>
              </a:rPr>
              <a:t>o </a:t>
            </a:r>
            <a:r>
              <a:rPr sz="2300" spc="120" dirty="0">
                <a:latin typeface="Arial"/>
                <a:cs typeface="Arial"/>
              </a:rPr>
              <a:t>código. </a:t>
            </a:r>
            <a:r>
              <a:rPr sz="2300" spc="-145" dirty="0">
                <a:latin typeface="Arial"/>
                <a:cs typeface="Arial"/>
              </a:rPr>
              <a:t>Se </a:t>
            </a:r>
            <a:r>
              <a:rPr sz="2300" spc="135" dirty="0">
                <a:latin typeface="Arial"/>
                <a:cs typeface="Arial"/>
              </a:rPr>
              <a:t>o</a:t>
            </a:r>
            <a:r>
              <a:rPr sz="2300" spc="-260" dirty="0">
                <a:latin typeface="Arial"/>
                <a:cs typeface="Arial"/>
              </a:rPr>
              <a:t> </a:t>
            </a:r>
            <a:r>
              <a:rPr sz="2300" spc="125" dirty="0">
                <a:latin typeface="Arial"/>
                <a:cs typeface="Arial"/>
              </a:rPr>
              <a:t>código</a:t>
            </a:r>
            <a:endParaRPr sz="2300" dirty="0">
              <a:latin typeface="Arial"/>
              <a:cs typeface="Arial"/>
            </a:endParaRPr>
          </a:p>
          <a:p>
            <a:pPr marL="241300"/>
            <a:r>
              <a:rPr sz="2300" spc="130" dirty="0">
                <a:latin typeface="Arial"/>
                <a:cs typeface="Arial"/>
              </a:rPr>
              <a:t>muda </a:t>
            </a:r>
            <a:r>
              <a:rPr sz="2300" spc="135" dirty="0">
                <a:latin typeface="Arial"/>
                <a:cs typeface="Arial"/>
              </a:rPr>
              <a:t>o </a:t>
            </a:r>
            <a:r>
              <a:rPr sz="2300" spc="90" dirty="0">
                <a:latin typeface="Arial"/>
                <a:cs typeface="Arial"/>
              </a:rPr>
              <a:t>teste</a:t>
            </a:r>
            <a:r>
              <a:rPr sz="2300" spc="-25" dirty="0">
                <a:latin typeface="Arial"/>
                <a:cs typeface="Arial"/>
              </a:rPr>
              <a:t> </a:t>
            </a:r>
            <a:r>
              <a:rPr sz="2300" spc="100" dirty="0">
                <a:latin typeface="Arial"/>
                <a:cs typeface="Arial"/>
              </a:rPr>
              <a:t>falha</a:t>
            </a:r>
            <a:endParaRPr sz="2300" dirty="0">
              <a:latin typeface="Arial"/>
              <a:cs typeface="Arial"/>
            </a:endParaRPr>
          </a:p>
          <a:p>
            <a:pPr marL="241300" marR="318135" indent="-228600">
              <a:spcBef>
                <a:spcPts val="305"/>
              </a:spcBef>
              <a:buClr>
                <a:srgbClr val="2CA1BE"/>
              </a:buClr>
              <a:buFont typeface="Verdana"/>
              <a:buChar char="◦"/>
              <a:tabLst>
                <a:tab pos="241300" algn="l"/>
              </a:tabLst>
            </a:pPr>
            <a:r>
              <a:rPr sz="2300" spc="95" dirty="0">
                <a:latin typeface="Arial"/>
                <a:cs typeface="Arial"/>
              </a:rPr>
              <a:t>Mostra </a:t>
            </a:r>
            <a:r>
              <a:rPr sz="2300" spc="85" dirty="0">
                <a:latin typeface="Arial"/>
                <a:cs typeface="Arial"/>
              </a:rPr>
              <a:t>falhas </a:t>
            </a:r>
            <a:r>
              <a:rPr sz="2300" spc="114" dirty="0">
                <a:latin typeface="Arial"/>
                <a:cs typeface="Arial"/>
              </a:rPr>
              <a:t>em </a:t>
            </a:r>
            <a:r>
              <a:rPr sz="2300" spc="70" dirty="0">
                <a:latin typeface="Arial"/>
                <a:cs typeface="Arial"/>
              </a:rPr>
              <a:t>alterações </a:t>
            </a:r>
            <a:r>
              <a:rPr sz="2300" spc="140" dirty="0">
                <a:latin typeface="Arial"/>
                <a:cs typeface="Arial"/>
              </a:rPr>
              <a:t>no </a:t>
            </a:r>
            <a:r>
              <a:rPr sz="2300" spc="155" dirty="0">
                <a:latin typeface="Arial"/>
                <a:cs typeface="Arial"/>
              </a:rPr>
              <a:t>momento </a:t>
            </a:r>
            <a:r>
              <a:rPr sz="2300" spc="85" dirty="0">
                <a:latin typeface="Arial"/>
                <a:cs typeface="Arial"/>
              </a:rPr>
              <a:t>de</a:t>
            </a:r>
            <a:r>
              <a:rPr sz="2300" spc="-125" dirty="0">
                <a:latin typeface="Arial"/>
                <a:cs typeface="Arial"/>
              </a:rPr>
              <a:t> </a:t>
            </a:r>
            <a:r>
              <a:rPr sz="2300" spc="55" dirty="0">
                <a:latin typeface="Arial"/>
                <a:cs typeface="Arial"/>
              </a:rPr>
              <a:t>sua  </a:t>
            </a:r>
            <a:r>
              <a:rPr sz="2300" spc="80" dirty="0">
                <a:latin typeface="Arial"/>
                <a:cs typeface="Arial"/>
              </a:rPr>
              <a:t>inserção</a:t>
            </a:r>
            <a:endParaRPr sz="2300" dirty="0">
              <a:latin typeface="Arial"/>
              <a:cs typeface="Arial"/>
            </a:endParaRPr>
          </a:p>
        </p:txBody>
      </p:sp>
      <p:sp>
        <p:nvSpPr>
          <p:cNvPr id="4" name="object 4"/>
          <p:cNvSpPr/>
          <p:nvPr/>
        </p:nvSpPr>
        <p:spPr>
          <a:xfrm>
            <a:off x="2058923" y="592837"/>
            <a:ext cx="2647188" cy="53035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53156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69669" y="1465834"/>
            <a:ext cx="7623175" cy="2133600"/>
          </a:xfrm>
          <a:prstGeom prst="rect">
            <a:avLst/>
          </a:prstGeom>
        </p:spPr>
        <p:txBody>
          <a:bodyPr vert="horz" wrap="square" lIns="0" tIns="12700" rIns="0" bIns="0" rtlCol="0">
            <a:spAutoFit/>
          </a:bodyPr>
          <a:lstStyle/>
          <a:p>
            <a:pPr marL="268605" marR="167640" indent="-256540">
              <a:spcBef>
                <a:spcPts val="100"/>
              </a:spcBef>
              <a:tabLst>
                <a:tab pos="268605" algn="l"/>
              </a:tabLst>
            </a:pPr>
            <a:r>
              <a:rPr sz="2700" spc="125" dirty="0" smtClean="0">
                <a:latin typeface="Arial"/>
                <a:cs typeface="Arial"/>
              </a:rPr>
              <a:t>Como </a:t>
            </a:r>
            <a:r>
              <a:rPr sz="2700" spc="55" dirty="0">
                <a:latin typeface="Arial"/>
                <a:cs typeface="Arial"/>
              </a:rPr>
              <a:t>você </a:t>
            </a:r>
            <a:r>
              <a:rPr sz="2700" spc="110" dirty="0">
                <a:latin typeface="Arial"/>
                <a:cs typeface="Arial"/>
              </a:rPr>
              <a:t>garante </a:t>
            </a:r>
            <a:r>
              <a:rPr sz="2700" spc="120" dirty="0">
                <a:latin typeface="Arial"/>
                <a:cs typeface="Arial"/>
              </a:rPr>
              <a:t>que </a:t>
            </a:r>
            <a:r>
              <a:rPr sz="2700" spc="105" dirty="0">
                <a:latin typeface="Arial"/>
                <a:cs typeface="Arial"/>
              </a:rPr>
              <a:t>não </a:t>
            </a:r>
            <a:r>
              <a:rPr sz="2700" spc="120" dirty="0">
                <a:latin typeface="Arial"/>
                <a:cs typeface="Arial"/>
              </a:rPr>
              <a:t>“estragou” </a:t>
            </a:r>
            <a:r>
              <a:rPr sz="2700" spc="155" dirty="0">
                <a:latin typeface="Arial"/>
                <a:cs typeface="Arial"/>
              </a:rPr>
              <a:t>o  </a:t>
            </a:r>
            <a:r>
              <a:rPr sz="2700" spc="145" dirty="0">
                <a:latin typeface="Arial"/>
                <a:cs typeface="Arial"/>
              </a:rPr>
              <a:t>código </a:t>
            </a:r>
            <a:r>
              <a:rPr sz="2700" spc="100" dirty="0">
                <a:latin typeface="Arial"/>
                <a:cs typeface="Arial"/>
              </a:rPr>
              <a:t>de </a:t>
            </a:r>
            <a:r>
              <a:rPr sz="2700" spc="125" dirty="0">
                <a:latin typeface="Arial"/>
                <a:cs typeface="Arial"/>
              </a:rPr>
              <a:t>alguém </a:t>
            </a:r>
            <a:r>
              <a:rPr sz="2700" spc="145" dirty="0">
                <a:latin typeface="Arial"/>
                <a:cs typeface="Arial"/>
              </a:rPr>
              <a:t>quando </a:t>
            </a:r>
            <a:r>
              <a:rPr sz="2700" spc="45" dirty="0">
                <a:latin typeface="Arial"/>
                <a:cs typeface="Arial"/>
              </a:rPr>
              <a:t>estava </a:t>
            </a:r>
            <a:r>
              <a:rPr sz="2700" spc="120" dirty="0">
                <a:latin typeface="Arial"/>
                <a:cs typeface="Arial"/>
              </a:rPr>
              <a:t>alterando  </a:t>
            </a:r>
            <a:r>
              <a:rPr sz="2700" spc="160" dirty="0">
                <a:latin typeface="Arial"/>
                <a:cs typeface="Arial"/>
              </a:rPr>
              <a:t>ou corrigindo </a:t>
            </a:r>
            <a:r>
              <a:rPr sz="2700" spc="125" dirty="0">
                <a:latin typeface="Arial"/>
                <a:cs typeface="Arial"/>
              </a:rPr>
              <a:t>alguma</a:t>
            </a:r>
            <a:r>
              <a:rPr sz="2700" spc="-20" dirty="0">
                <a:latin typeface="Arial"/>
                <a:cs typeface="Arial"/>
              </a:rPr>
              <a:t> </a:t>
            </a:r>
            <a:r>
              <a:rPr sz="2700" spc="-5" dirty="0">
                <a:latin typeface="Arial"/>
                <a:cs typeface="Arial"/>
              </a:rPr>
              <a:t>coisa?</a:t>
            </a:r>
            <a:endParaRPr sz="2700" dirty="0">
              <a:latin typeface="Arial"/>
              <a:cs typeface="Arial"/>
            </a:endParaRPr>
          </a:p>
          <a:p>
            <a:pPr marL="268605" marR="5080" indent="-256540">
              <a:spcBef>
                <a:spcPts val="395"/>
              </a:spcBef>
              <a:tabLst>
                <a:tab pos="268605" algn="l"/>
              </a:tabLst>
            </a:pPr>
            <a:r>
              <a:rPr sz="2700" spc="-5" dirty="0" smtClean="0">
                <a:latin typeface="Arial"/>
                <a:cs typeface="Arial"/>
              </a:rPr>
              <a:t>O </a:t>
            </a:r>
            <a:r>
              <a:rPr sz="2700" spc="120" dirty="0">
                <a:latin typeface="Arial"/>
                <a:cs typeface="Arial"/>
              </a:rPr>
              <a:t>que </a:t>
            </a:r>
            <a:r>
              <a:rPr sz="2700" spc="55" dirty="0">
                <a:latin typeface="Arial"/>
                <a:cs typeface="Arial"/>
              </a:rPr>
              <a:t>você </a:t>
            </a:r>
            <a:r>
              <a:rPr sz="2700" spc="90" dirty="0">
                <a:latin typeface="Arial"/>
                <a:cs typeface="Arial"/>
              </a:rPr>
              <a:t>sente </a:t>
            </a:r>
            <a:r>
              <a:rPr sz="2700" spc="145" dirty="0">
                <a:latin typeface="Arial"/>
                <a:cs typeface="Arial"/>
              </a:rPr>
              <a:t>quando </a:t>
            </a:r>
            <a:r>
              <a:rPr sz="2700" spc="85" dirty="0">
                <a:latin typeface="Arial"/>
                <a:cs typeface="Arial"/>
              </a:rPr>
              <a:t>precisa </a:t>
            </a:r>
            <a:r>
              <a:rPr sz="2700" spc="110" dirty="0">
                <a:latin typeface="Arial"/>
                <a:cs typeface="Arial"/>
              </a:rPr>
              <a:t>alterar </a:t>
            </a:r>
            <a:r>
              <a:rPr sz="2700" spc="220" dirty="0">
                <a:latin typeface="Arial"/>
                <a:cs typeface="Arial"/>
              </a:rPr>
              <a:t>um  </a:t>
            </a:r>
            <a:r>
              <a:rPr sz="2700" spc="145" dirty="0">
                <a:latin typeface="Arial"/>
                <a:cs typeface="Arial"/>
              </a:rPr>
              <a:t>código </a:t>
            </a:r>
            <a:r>
              <a:rPr sz="2700" spc="100" dirty="0">
                <a:latin typeface="Arial"/>
                <a:cs typeface="Arial"/>
              </a:rPr>
              <a:t>já</a:t>
            </a:r>
            <a:r>
              <a:rPr sz="2700" spc="55" dirty="0">
                <a:latin typeface="Arial"/>
                <a:cs typeface="Arial"/>
              </a:rPr>
              <a:t> </a:t>
            </a:r>
            <a:r>
              <a:rPr sz="2700" spc="80" dirty="0">
                <a:latin typeface="Arial"/>
                <a:cs typeface="Arial"/>
              </a:rPr>
              <a:t>feito?</a:t>
            </a:r>
            <a:endParaRPr sz="2700" dirty="0">
              <a:latin typeface="Arial"/>
              <a:cs typeface="Arial"/>
            </a:endParaRPr>
          </a:p>
        </p:txBody>
      </p:sp>
      <p:sp>
        <p:nvSpPr>
          <p:cNvPr id="3" name="object 3"/>
          <p:cNvSpPr/>
          <p:nvPr/>
        </p:nvSpPr>
        <p:spPr>
          <a:xfrm>
            <a:off x="2054351" y="568451"/>
            <a:ext cx="7862316" cy="55473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22847" y="4317491"/>
            <a:ext cx="3019044" cy="206502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358895" y="4203191"/>
            <a:ext cx="3568700" cy="1524000"/>
          </a:xfrm>
          <a:custGeom>
            <a:avLst/>
            <a:gdLst/>
            <a:ahLst/>
            <a:cxnLst/>
            <a:rect l="l" t="t" r="r" b="b"/>
            <a:pathLst>
              <a:path w="3568700" h="1524000">
                <a:moveTo>
                  <a:pt x="2798680" y="985519"/>
                </a:moveTo>
                <a:lnTo>
                  <a:pt x="2375916" y="985519"/>
                </a:lnTo>
                <a:lnTo>
                  <a:pt x="3568573" y="1523936"/>
                </a:lnTo>
                <a:lnTo>
                  <a:pt x="2798680" y="985519"/>
                </a:lnTo>
                <a:close/>
              </a:path>
              <a:path w="3568700" h="1524000">
                <a:moveTo>
                  <a:pt x="2178812" y="0"/>
                </a:moveTo>
                <a:lnTo>
                  <a:pt x="197104" y="0"/>
                </a:lnTo>
                <a:lnTo>
                  <a:pt x="151915" y="5206"/>
                </a:lnTo>
                <a:lnTo>
                  <a:pt x="110430" y="20037"/>
                </a:lnTo>
                <a:lnTo>
                  <a:pt x="73833" y="43307"/>
                </a:lnTo>
                <a:lnTo>
                  <a:pt x="43307" y="73833"/>
                </a:lnTo>
                <a:lnTo>
                  <a:pt x="20037" y="110430"/>
                </a:lnTo>
                <a:lnTo>
                  <a:pt x="5206" y="151915"/>
                </a:lnTo>
                <a:lnTo>
                  <a:pt x="0" y="197103"/>
                </a:lnTo>
                <a:lnTo>
                  <a:pt x="0" y="985519"/>
                </a:lnTo>
                <a:lnTo>
                  <a:pt x="5206" y="1030708"/>
                </a:lnTo>
                <a:lnTo>
                  <a:pt x="20037" y="1072193"/>
                </a:lnTo>
                <a:lnTo>
                  <a:pt x="43307" y="1108790"/>
                </a:lnTo>
                <a:lnTo>
                  <a:pt x="73833" y="1139316"/>
                </a:lnTo>
                <a:lnTo>
                  <a:pt x="110430" y="1162586"/>
                </a:lnTo>
                <a:lnTo>
                  <a:pt x="151915" y="1177417"/>
                </a:lnTo>
                <a:lnTo>
                  <a:pt x="197104" y="1182623"/>
                </a:lnTo>
                <a:lnTo>
                  <a:pt x="2178812" y="1182623"/>
                </a:lnTo>
                <a:lnTo>
                  <a:pt x="2224000" y="1177417"/>
                </a:lnTo>
                <a:lnTo>
                  <a:pt x="2265485" y="1162586"/>
                </a:lnTo>
                <a:lnTo>
                  <a:pt x="2302082" y="1139316"/>
                </a:lnTo>
                <a:lnTo>
                  <a:pt x="2332608" y="1108790"/>
                </a:lnTo>
                <a:lnTo>
                  <a:pt x="2355878" y="1072193"/>
                </a:lnTo>
                <a:lnTo>
                  <a:pt x="2370709" y="1030708"/>
                </a:lnTo>
                <a:lnTo>
                  <a:pt x="2375916" y="985519"/>
                </a:lnTo>
                <a:lnTo>
                  <a:pt x="2798680" y="985519"/>
                </a:lnTo>
                <a:lnTo>
                  <a:pt x="2375916" y="689863"/>
                </a:lnTo>
                <a:lnTo>
                  <a:pt x="2375916" y="197103"/>
                </a:lnTo>
                <a:lnTo>
                  <a:pt x="2370709" y="151915"/>
                </a:lnTo>
                <a:lnTo>
                  <a:pt x="2355878" y="110430"/>
                </a:lnTo>
                <a:lnTo>
                  <a:pt x="2332608" y="73833"/>
                </a:lnTo>
                <a:lnTo>
                  <a:pt x="2302082" y="43307"/>
                </a:lnTo>
                <a:lnTo>
                  <a:pt x="2265485" y="20037"/>
                </a:lnTo>
                <a:lnTo>
                  <a:pt x="2224000" y="5206"/>
                </a:lnTo>
                <a:lnTo>
                  <a:pt x="2178812" y="0"/>
                </a:lnTo>
                <a:close/>
              </a:path>
            </a:pathLst>
          </a:custGeom>
          <a:solidFill>
            <a:srgbClr val="85CC1E"/>
          </a:solidFill>
        </p:spPr>
        <p:txBody>
          <a:bodyPr wrap="square" lIns="0" tIns="0" rIns="0" bIns="0" rtlCol="0"/>
          <a:lstStyle/>
          <a:p>
            <a:endParaRPr/>
          </a:p>
        </p:txBody>
      </p:sp>
      <p:sp>
        <p:nvSpPr>
          <p:cNvPr id="6" name="object 6"/>
          <p:cNvSpPr txBox="1"/>
          <p:nvPr/>
        </p:nvSpPr>
        <p:spPr>
          <a:xfrm>
            <a:off x="3423031" y="4502912"/>
            <a:ext cx="2248535" cy="574675"/>
          </a:xfrm>
          <a:prstGeom prst="rect">
            <a:avLst/>
          </a:prstGeom>
        </p:spPr>
        <p:txBody>
          <a:bodyPr vert="horz" wrap="square" lIns="0" tIns="12700" rIns="0" bIns="0" rtlCol="0">
            <a:spAutoFit/>
          </a:bodyPr>
          <a:lstStyle/>
          <a:p>
            <a:pPr marL="355600" marR="5080" indent="-342900">
              <a:spcBef>
                <a:spcPts val="100"/>
              </a:spcBef>
            </a:pPr>
            <a:r>
              <a:rPr i="1" spc="-5" dirty="0">
                <a:latin typeface="Arial"/>
                <a:cs typeface="Arial"/>
              </a:rPr>
              <a:t>Fear is </a:t>
            </a:r>
            <a:r>
              <a:rPr i="1" dirty="0">
                <a:latin typeface="Arial"/>
                <a:cs typeface="Arial"/>
              </a:rPr>
              <a:t>the </a:t>
            </a:r>
            <a:r>
              <a:rPr i="1" spc="-5" dirty="0">
                <a:latin typeface="Arial"/>
                <a:cs typeface="Arial"/>
              </a:rPr>
              <a:t>path to</a:t>
            </a:r>
            <a:r>
              <a:rPr i="1" spc="-40" dirty="0">
                <a:latin typeface="Arial"/>
                <a:cs typeface="Arial"/>
              </a:rPr>
              <a:t> </a:t>
            </a:r>
            <a:r>
              <a:rPr i="1" spc="-5" dirty="0">
                <a:latin typeface="Arial"/>
                <a:cs typeface="Arial"/>
              </a:rPr>
              <a:t>the  dark</a:t>
            </a:r>
            <a:r>
              <a:rPr i="1" spc="-10" dirty="0">
                <a:latin typeface="Arial"/>
                <a:cs typeface="Arial"/>
              </a:rPr>
              <a:t> </a:t>
            </a:r>
            <a:r>
              <a:rPr i="1" spc="-5" dirty="0">
                <a:latin typeface="Arial"/>
                <a:cs typeface="Arial"/>
              </a:rPr>
              <a:t>side!</a:t>
            </a:r>
            <a:endParaRPr>
              <a:latin typeface="Arial"/>
              <a:cs typeface="Arial"/>
            </a:endParaRPr>
          </a:p>
        </p:txBody>
      </p:sp>
    </p:spTree>
    <p:extLst>
      <p:ext uri="{BB962C8B-B14F-4D97-AF65-F5344CB8AC3E}">
        <p14:creationId xmlns:p14="http://schemas.microsoft.com/office/powerpoint/2010/main" val="118310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075687" y="1266350"/>
            <a:ext cx="10058400" cy="751488"/>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pc="90" dirty="0" err="1" smtClean="0"/>
              <a:t>Qualidades</a:t>
            </a:r>
            <a:r>
              <a:rPr spc="20" dirty="0" smtClean="0"/>
              <a:t> </a:t>
            </a:r>
            <a:r>
              <a:rPr spc="65" dirty="0"/>
              <a:t>desejáveis:</a:t>
            </a:r>
            <a:endParaRPr sz="1800" dirty="0"/>
          </a:p>
        </p:txBody>
      </p:sp>
      <p:sp>
        <p:nvSpPr>
          <p:cNvPr id="3" name="object 3"/>
          <p:cNvSpPr txBox="1"/>
          <p:nvPr/>
        </p:nvSpPr>
        <p:spPr>
          <a:xfrm>
            <a:off x="2453436" y="1831715"/>
            <a:ext cx="7273290" cy="3662541"/>
          </a:xfrm>
          <a:prstGeom prst="rect">
            <a:avLst/>
          </a:prstGeom>
        </p:spPr>
        <p:txBody>
          <a:bodyPr vert="horz" wrap="square" lIns="0" tIns="35560" rIns="0" bIns="0" rtlCol="0">
            <a:spAutoFit/>
          </a:bodyPr>
          <a:lstStyle/>
          <a:p>
            <a:pPr marL="241300" indent="-228600">
              <a:spcBef>
                <a:spcPts val="280"/>
              </a:spcBef>
              <a:buClr>
                <a:srgbClr val="2CA1BE"/>
              </a:buClr>
              <a:buFont typeface="Verdana"/>
              <a:buChar char="◦"/>
              <a:tabLst>
                <a:tab pos="241300" algn="l"/>
              </a:tabLst>
            </a:pPr>
            <a:r>
              <a:rPr sz="2300" spc="60" dirty="0">
                <a:latin typeface="Arial"/>
                <a:cs typeface="Arial"/>
              </a:rPr>
              <a:t>Rápidos </a:t>
            </a:r>
            <a:r>
              <a:rPr sz="2300" spc="85" dirty="0">
                <a:latin typeface="Arial"/>
                <a:cs typeface="Arial"/>
              </a:rPr>
              <a:t>de</a:t>
            </a:r>
            <a:r>
              <a:rPr sz="2300" spc="90" dirty="0">
                <a:latin typeface="Arial"/>
                <a:cs typeface="Arial"/>
              </a:rPr>
              <a:t> </a:t>
            </a:r>
            <a:r>
              <a:rPr sz="2300" spc="100" dirty="0">
                <a:latin typeface="Arial"/>
                <a:cs typeface="Arial"/>
              </a:rPr>
              <a:t>executar</a:t>
            </a:r>
            <a:endParaRPr sz="2300" dirty="0">
              <a:latin typeface="Arial"/>
              <a:cs typeface="Arial"/>
            </a:endParaRPr>
          </a:p>
          <a:p>
            <a:pPr marL="478790" lvl="1" indent="-228600">
              <a:lnSpc>
                <a:spcPts val="2395"/>
              </a:lnSpc>
              <a:spcBef>
                <a:spcPts val="165"/>
              </a:spcBef>
              <a:buClr>
                <a:srgbClr val="DA1F28"/>
              </a:buClr>
              <a:buChar char=""/>
              <a:tabLst>
                <a:tab pos="478790" algn="l"/>
                <a:tab pos="479425" algn="l"/>
              </a:tabLst>
            </a:pPr>
            <a:r>
              <a:rPr sz="2100" spc="40" dirty="0">
                <a:latin typeface="Arial"/>
                <a:cs typeface="Arial"/>
              </a:rPr>
              <a:t>Testes </a:t>
            </a:r>
            <a:r>
              <a:rPr sz="2100" spc="95" dirty="0">
                <a:latin typeface="Arial"/>
                <a:cs typeface="Arial"/>
              </a:rPr>
              <a:t>lentos </a:t>
            </a:r>
            <a:r>
              <a:rPr sz="2100" spc="80" dirty="0">
                <a:latin typeface="Arial"/>
                <a:cs typeface="Arial"/>
              </a:rPr>
              <a:t>não </a:t>
            </a:r>
            <a:r>
              <a:rPr sz="2100" spc="120" dirty="0">
                <a:latin typeface="Arial"/>
                <a:cs typeface="Arial"/>
              </a:rPr>
              <a:t>podem </a:t>
            </a:r>
            <a:r>
              <a:rPr sz="2100" spc="55" dirty="0">
                <a:latin typeface="Arial"/>
                <a:cs typeface="Arial"/>
              </a:rPr>
              <a:t>ser</a:t>
            </a:r>
            <a:r>
              <a:rPr sz="2100" spc="120" dirty="0">
                <a:latin typeface="Arial"/>
                <a:cs typeface="Arial"/>
              </a:rPr>
              <a:t> </a:t>
            </a:r>
            <a:r>
              <a:rPr sz="2100" spc="80" dirty="0">
                <a:latin typeface="Arial"/>
                <a:cs typeface="Arial"/>
              </a:rPr>
              <a:t>executados</a:t>
            </a:r>
            <a:endParaRPr sz="2100" dirty="0">
              <a:latin typeface="Arial"/>
              <a:cs typeface="Arial"/>
            </a:endParaRPr>
          </a:p>
          <a:p>
            <a:pPr marL="478790">
              <a:lnSpc>
                <a:spcPts val="2395"/>
              </a:lnSpc>
            </a:pPr>
            <a:r>
              <a:rPr sz="2100" spc="105" dirty="0">
                <a:latin typeface="Arial"/>
                <a:cs typeface="Arial"/>
              </a:rPr>
              <a:t>freqüentemente</a:t>
            </a:r>
            <a:endParaRPr sz="2100" dirty="0">
              <a:latin typeface="Arial"/>
              <a:cs typeface="Arial"/>
            </a:endParaRPr>
          </a:p>
          <a:p>
            <a:pPr marL="241300" indent="-228600">
              <a:spcBef>
                <a:spcPts val="10"/>
              </a:spcBef>
              <a:buClr>
                <a:srgbClr val="2CA1BE"/>
              </a:buClr>
              <a:buFont typeface="Verdana"/>
              <a:buChar char="◦"/>
              <a:tabLst>
                <a:tab pos="241300" algn="l"/>
              </a:tabLst>
            </a:pPr>
            <a:r>
              <a:rPr sz="2300" spc="45" dirty="0">
                <a:latin typeface="Arial"/>
                <a:cs typeface="Arial"/>
              </a:rPr>
              <a:t>Repetível</a:t>
            </a:r>
            <a:endParaRPr sz="2300" dirty="0">
              <a:latin typeface="Arial"/>
              <a:cs typeface="Arial"/>
            </a:endParaRPr>
          </a:p>
          <a:p>
            <a:pPr marL="478790" marR="261620" lvl="1" indent="-228600">
              <a:lnSpc>
                <a:spcPts val="2270"/>
              </a:lnSpc>
              <a:spcBef>
                <a:spcPts val="459"/>
              </a:spcBef>
              <a:buClr>
                <a:srgbClr val="DA1F28"/>
              </a:buClr>
              <a:buChar char=""/>
              <a:tabLst>
                <a:tab pos="478790" algn="l"/>
                <a:tab pos="479425" algn="l"/>
              </a:tabLst>
            </a:pPr>
            <a:r>
              <a:rPr sz="2100" spc="20" dirty="0">
                <a:latin typeface="Arial"/>
                <a:cs typeface="Arial"/>
              </a:rPr>
              <a:t>Deve </a:t>
            </a:r>
            <a:r>
              <a:rPr sz="2100" spc="110" dirty="0">
                <a:latin typeface="Arial"/>
                <a:cs typeface="Arial"/>
              </a:rPr>
              <a:t>poder </a:t>
            </a:r>
            <a:r>
              <a:rPr sz="2100" spc="55" dirty="0">
                <a:latin typeface="Arial"/>
                <a:cs typeface="Arial"/>
              </a:rPr>
              <a:t>ser </a:t>
            </a:r>
            <a:r>
              <a:rPr sz="2100" spc="90" dirty="0">
                <a:latin typeface="Arial"/>
                <a:cs typeface="Arial"/>
              </a:rPr>
              <a:t>executado </a:t>
            </a:r>
            <a:r>
              <a:rPr sz="2100" spc="140" dirty="0">
                <a:latin typeface="Arial"/>
                <a:cs typeface="Arial"/>
              </a:rPr>
              <a:t>por </a:t>
            </a:r>
            <a:r>
              <a:rPr sz="2100" spc="105" dirty="0">
                <a:latin typeface="Arial"/>
                <a:cs typeface="Arial"/>
              </a:rPr>
              <a:t>qualquer </a:t>
            </a:r>
            <a:r>
              <a:rPr sz="2100" spc="170" dirty="0">
                <a:latin typeface="Arial"/>
                <a:cs typeface="Arial"/>
              </a:rPr>
              <a:t>um </a:t>
            </a:r>
            <a:r>
              <a:rPr sz="2100" spc="114" dirty="0">
                <a:latin typeface="Arial"/>
                <a:cs typeface="Arial"/>
              </a:rPr>
              <a:t>com</a:t>
            </a:r>
            <a:r>
              <a:rPr sz="2100" spc="-25" dirty="0">
                <a:latin typeface="Arial"/>
                <a:cs typeface="Arial"/>
              </a:rPr>
              <a:t> </a:t>
            </a:r>
            <a:r>
              <a:rPr sz="2100" spc="120" dirty="0">
                <a:latin typeface="Arial"/>
                <a:cs typeface="Arial"/>
              </a:rPr>
              <a:t>o  </a:t>
            </a:r>
            <a:r>
              <a:rPr sz="2100" spc="105" dirty="0">
                <a:latin typeface="Arial"/>
                <a:cs typeface="Arial"/>
              </a:rPr>
              <a:t>mesmo</a:t>
            </a:r>
            <a:r>
              <a:rPr sz="2100" spc="95" dirty="0">
                <a:latin typeface="Arial"/>
                <a:cs typeface="Arial"/>
              </a:rPr>
              <a:t> resultado</a:t>
            </a:r>
            <a:endParaRPr sz="2100" dirty="0">
              <a:latin typeface="Arial"/>
              <a:cs typeface="Arial"/>
            </a:endParaRPr>
          </a:p>
          <a:p>
            <a:pPr marL="478790" lvl="1" indent="-228600">
              <a:lnSpc>
                <a:spcPts val="2395"/>
              </a:lnSpc>
              <a:spcBef>
                <a:spcPts val="105"/>
              </a:spcBef>
              <a:buClr>
                <a:srgbClr val="DA1F28"/>
              </a:buClr>
              <a:buChar char=""/>
              <a:tabLst>
                <a:tab pos="478790" algn="l"/>
                <a:tab pos="479425" algn="l"/>
              </a:tabLst>
            </a:pPr>
            <a:r>
              <a:rPr sz="2100" spc="60" dirty="0">
                <a:latin typeface="Arial"/>
                <a:cs typeface="Arial"/>
              </a:rPr>
              <a:t>Devem </a:t>
            </a:r>
            <a:r>
              <a:rPr sz="2100" spc="110" dirty="0">
                <a:latin typeface="Arial"/>
                <a:cs typeface="Arial"/>
              </a:rPr>
              <a:t>poder </a:t>
            </a:r>
            <a:r>
              <a:rPr sz="2100" spc="85" dirty="0">
                <a:latin typeface="Arial"/>
                <a:cs typeface="Arial"/>
              </a:rPr>
              <a:t>executar </a:t>
            </a:r>
            <a:r>
              <a:rPr sz="2100" spc="55" dirty="0">
                <a:latin typeface="Arial"/>
                <a:cs typeface="Arial"/>
              </a:rPr>
              <a:t>várias </a:t>
            </a:r>
            <a:r>
              <a:rPr sz="2100" spc="35" dirty="0">
                <a:latin typeface="Arial"/>
                <a:cs typeface="Arial"/>
              </a:rPr>
              <a:t>vezes </a:t>
            </a:r>
            <a:r>
              <a:rPr sz="2100" spc="75" dirty="0">
                <a:latin typeface="Arial"/>
                <a:cs typeface="Arial"/>
              </a:rPr>
              <a:t>sem</a:t>
            </a:r>
            <a:r>
              <a:rPr sz="2100" spc="215" dirty="0">
                <a:latin typeface="Arial"/>
                <a:cs typeface="Arial"/>
              </a:rPr>
              <a:t> </a:t>
            </a:r>
            <a:r>
              <a:rPr sz="2100" spc="95" dirty="0">
                <a:latin typeface="Arial"/>
                <a:cs typeface="Arial"/>
              </a:rPr>
              <a:t>setup</a:t>
            </a:r>
            <a:endParaRPr sz="2100" dirty="0">
              <a:latin typeface="Arial"/>
              <a:cs typeface="Arial"/>
            </a:endParaRPr>
          </a:p>
          <a:p>
            <a:pPr marL="478790">
              <a:lnSpc>
                <a:spcPts val="2395"/>
              </a:lnSpc>
            </a:pPr>
            <a:r>
              <a:rPr sz="2100" spc="90" dirty="0">
                <a:latin typeface="Arial"/>
                <a:cs typeface="Arial"/>
              </a:rPr>
              <a:t>adicional.</a:t>
            </a:r>
            <a:endParaRPr sz="2100" dirty="0">
              <a:latin typeface="Arial"/>
              <a:cs typeface="Arial"/>
            </a:endParaRPr>
          </a:p>
          <a:p>
            <a:pPr marL="241300" indent="-228600">
              <a:spcBef>
                <a:spcPts val="5"/>
              </a:spcBef>
              <a:buClr>
                <a:srgbClr val="2CA1BE"/>
              </a:buClr>
              <a:buFont typeface="Verdana"/>
              <a:buChar char="◦"/>
              <a:tabLst>
                <a:tab pos="241300" algn="l"/>
              </a:tabLst>
            </a:pPr>
            <a:r>
              <a:rPr sz="2300" spc="95" dirty="0">
                <a:latin typeface="Arial"/>
                <a:cs typeface="Arial"/>
              </a:rPr>
              <a:t>Independente</a:t>
            </a:r>
            <a:endParaRPr sz="2300" dirty="0">
              <a:latin typeface="Arial"/>
              <a:cs typeface="Arial"/>
            </a:endParaRPr>
          </a:p>
          <a:p>
            <a:pPr marL="478790" lvl="1" indent="-228600">
              <a:lnSpc>
                <a:spcPts val="2395"/>
              </a:lnSpc>
              <a:spcBef>
                <a:spcPts val="165"/>
              </a:spcBef>
              <a:buClr>
                <a:srgbClr val="DA1F28"/>
              </a:buClr>
              <a:buChar char=""/>
              <a:tabLst>
                <a:tab pos="478790" algn="l"/>
                <a:tab pos="479425" algn="l"/>
              </a:tabLst>
            </a:pPr>
            <a:r>
              <a:rPr sz="2100" spc="70" dirty="0">
                <a:latin typeface="Arial"/>
                <a:cs typeface="Arial"/>
              </a:rPr>
              <a:t>Um </a:t>
            </a:r>
            <a:r>
              <a:rPr sz="2100" spc="40" dirty="0">
                <a:latin typeface="Arial"/>
                <a:cs typeface="Arial"/>
              </a:rPr>
              <a:t>caso </a:t>
            </a:r>
            <a:r>
              <a:rPr sz="2100" spc="75" dirty="0">
                <a:latin typeface="Arial"/>
                <a:cs typeface="Arial"/>
              </a:rPr>
              <a:t>de </a:t>
            </a:r>
            <a:r>
              <a:rPr sz="2100" spc="80" dirty="0">
                <a:latin typeface="Arial"/>
                <a:cs typeface="Arial"/>
              </a:rPr>
              <a:t>teste </a:t>
            </a:r>
            <a:r>
              <a:rPr sz="2100" spc="45" dirty="0">
                <a:latin typeface="Arial"/>
                <a:cs typeface="Arial"/>
              </a:rPr>
              <a:t>deve </a:t>
            </a:r>
            <a:r>
              <a:rPr sz="2100" u="heavy" spc="85" dirty="0">
                <a:uFill>
                  <a:solidFill>
                    <a:srgbClr val="000000"/>
                  </a:solidFill>
                </a:uFill>
                <a:latin typeface="Arial"/>
                <a:cs typeface="Arial"/>
              </a:rPr>
              <a:t>executar</a:t>
            </a:r>
            <a:r>
              <a:rPr sz="2100" u="heavy" spc="204" dirty="0">
                <a:uFill>
                  <a:solidFill>
                    <a:srgbClr val="000000"/>
                  </a:solidFill>
                </a:uFill>
                <a:latin typeface="Arial"/>
                <a:cs typeface="Arial"/>
              </a:rPr>
              <a:t> </a:t>
            </a:r>
            <a:r>
              <a:rPr sz="2100" u="heavy" spc="100" dirty="0">
                <a:uFill>
                  <a:solidFill>
                    <a:srgbClr val="000000"/>
                  </a:solidFill>
                </a:uFill>
                <a:latin typeface="Arial"/>
                <a:cs typeface="Arial"/>
              </a:rPr>
              <a:t>independentemente</a:t>
            </a:r>
            <a:endParaRPr sz="2100" dirty="0">
              <a:latin typeface="Arial"/>
              <a:cs typeface="Arial"/>
            </a:endParaRPr>
          </a:p>
          <a:p>
            <a:pPr marL="478790">
              <a:lnSpc>
                <a:spcPts val="2395"/>
              </a:lnSpc>
            </a:pPr>
            <a:r>
              <a:rPr sz="2100" u="heavy" spc="75" dirty="0">
                <a:uFill>
                  <a:solidFill>
                    <a:srgbClr val="000000"/>
                  </a:solidFill>
                </a:uFill>
                <a:latin typeface="Arial"/>
                <a:cs typeface="Arial"/>
              </a:rPr>
              <a:t>de </a:t>
            </a:r>
            <a:r>
              <a:rPr sz="2100" u="heavy" spc="120" dirty="0">
                <a:uFill>
                  <a:solidFill>
                    <a:srgbClr val="000000"/>
                  </a:solidFill>
                </a:uFill>
                <a:latin typeface="Arial"/>
                <a:cs typeface="Arial"/>
              </a:rPr>
              <a:t>outros </a:t>
            </a:r>
            <a:r>
              <a:rPr sz="2100" u="heavy" spc="70" dirty="0">
                <a:uFill>
                  <a:solidFill>
                    <a:srgbClr val="000000"/>
                  </a:solidFill>
                </a:uFill>
                <a:latin typeface="Arial"/>
                <a:cs typeface="Arial"/>
              </a:rPr>
              <a:t>testes</a:t>
            </a:r>
            <a:r>
              <a:rPr sz="2100" spc="70" dirty="0">
                <a:latin typeface="Arial"/>
                <a:cs typeface="Arial"/>
              </a:rPr>
              <a:t>, </a:t>
            </a:r>
            <a:r>
              <a:rPr sz="2100" spc="100" dirty="0">
                <a:latin typeface="Arial"/>
                <a:cs typeface="Arial"/>
              </a:rPr>
              <a:t>em </a:t>
            </a:r>
            <a:r>
              <a:rPr sz="2100" spc="105" dirty="0">
                <a:latin typeface="Arial"/>
                <a:cs typeface="Arial"/>
              </a:rPr>
              <a:t>qualquer</a:t>
            </a:r>
            <a:r>
              <a:rPr sz="2100" spc="85" dirty="0">
                <a:latin typeface="Arial"/>
                <a:cs typeface="Arial"/>
              </a:rPr>
              <a:t> </a:t>
            </a:r>
            <a:r>
              <a:rPr sz="2100" spc="114" dirty="0">
                <a:latin typeface="Arial"/>
                <a:cs typeface="Arial"/>
              </a:rPr>
              <a:t>ordem.</a:t>
            </a:r>
            <a:endParaRPr sz="2100" dirty="0">
              <a:latin typeface="Arial"/>
              <a:cs typeface="Arial"/>
            </a:endParaRPr>
          </a:p>
        </p:txBody>
      </p:sp>
      <p:sp>
        <p:nvSpPr>
          <p:cNvPr id="4" name="object 4"/>
          <p:cNvSpPr/>
          <p:nvPr/>
        </p:nvSpPr>
        <p:spPr>
          <a:xfrm>
            <a:off x="2075687" y="568451"/>
            <a:ext cx="2808732" cy="5242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603664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985237"/>
            <a:ext cx="10058400" cy="751488"/>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pc="70" dirty="0" err="1" smtClean="0"/>
              <a:t>Suponha</a:t>
            </a:r>
            <a:r>
              <a:rPr spc="70" dirty="0" smtClean="0"/>
              <a:t> </a:t>
            </a:r>
            <a:r>
              <a:rPr spc="-15" dirty="0"/>
              <a:t>a </a:t>
            </a:r>
            <a:r>
              <a:rPr spc="35" dirty="0"/>
              <a:t>classe </a:t>
            </a:r>
            <a:r>
              <a:rPr spc="-130" dirty="0"/>
              <a:t>Java</a:t>
            </a:r>
            <a:r>
              <a:rPr spc="260" dirty="0"/>
              <a:t> </a:t>
            </a:r>
            <a:r>
              <a:rPr spc="130" dirty="0"/>
              <a:t>abaixo</a:t>
            </a:r>
            <a:endParaRPr sz="1800" dirty="0"/>
          </a:p>
        </p:txBody>
      </p:sp>
      <p:sp>
        <p:nvSpPr>
          <p:cNvPr id="3" name="object 3"/>
          <p:cNvSpPr txBox="1"/>
          <p:nvPr/>
        </p:nvSpPr>
        <p:spPr>
          <a:xfrm>
            <a:off x="2059940" y="2344507"/>
            <a:ext cx="7180580" cy="2108835"/>
          </a:xfrm>
          <a:prstGeom prst="rect">
            <a:avLst/>
          </a:prstGeom>
        </p:spPr>
        <p:txBody>
          <a:bodyPr vert="horz" wrap="square" lIns="0" tIns="63500" rIns="0" bIns="0" rtlCol="0">
            <a:spAutoFit/>
          </a:bodyPr>
          <a:lstStyle/>
          <a:p>
            <a:pPr marL="12700">
              <a:spcBef>
                <a:spcPts val="500"/>
              </a:spcBef>
            </a:pPr>
            <a:r>
              <a:rPr sz="2400" spc="135" dirty="0">
                <a:latin typeface="Arial"/>
                <a:cs typeface="Arial"/>
              </a:rPr>
              <a:t>public </a:t>
            </a:r>
            <a:r>
              <a:rPr sz="2400" spc="40" dirty="0">
                <a:latin typeface="Arial"/>
                <a:cs typeface="Arial"/>
              </a:rPr>
              <a:t>class </a:t>
            </a:r>
            <a:r>
              <a:rPr sz="2400" spc="105" dirty="0">
                <a:latin typeface="Arial"/>
                <a:cs typeface="Arial"/>
              </a:rPr>
              <a:t>Exemplo1</a:t>
            </a:r>
            <a:r>
              <a:rPr sz="2400" spc="110" dirty="0">
                <a:latin typeface="Arial"/>
                <a:cs typeface="Arial"/>
              </a:rPr>
              <a:t> </a:t>
            </a:r>
            <a:r>
              <a:rPr sz="2400" spc="-25" dirty="0">
                <a:latin typeface="Arial"/>
                <a:cs typeface="Arial"/>
              </a:rPr>
              <a:t>{</a:t>
            </a:r>
            <a:endParaRPr sz="2400">
              <a:latin typeface="Arial"/>
              <a:cs typeface="Arial"/>
            </a:endParaRPr>
          </a:p>
          <a:p>
            <a:pPr marL="927100" marR="5080" indent="-571500">
              <a:lnSpc>
                <a:spcPts val="3290"/>
              </a:lnSpc>
              <a:spcBef>
                <a:spcPts val="165"/>
              </a:spcBef>
            </a:pPr>
            <a:r>
              <a:rPr sz="2400" spc="135" dirty="0">
                <a:latin typeface="Arial"/>
                <a:cs typeface="Arial"/>
              </a:rPr>
              <a:t>public </a:t>
            </a:r>
            <a:r>
              <a:rPr sz="2400" spc="90" dirty="0">
                <a:latin typeface="Arial"/>
                <a:cs typeface="Arial"/>
              </a:rPr>
              <a:t>String </a:t>
            </a:r>
            <a:r>
              <a:rPr sz="2400" spc="80" dirty="0">
                <a:latin typeface="Arial"/>
                <a:cs typeface="Arial"/>
              </a:rPr>
              <a:t>concatenar(String </a:t>
            </a:r>
            <a:r>
              <a:rPr sz="2400" spc="95" dirty="0">
                <a:latin typeface="Arial"/>
                <a:cs typeface="Arial"/>
              </a:rPr>
              <a:t>s1, String </a:t>
            </a:r>
            <a:r>
              <a:rPr sz="2400" spc="60" dirty="0">
                <a:latin typeface="Arial"/>
                <a:cs typeface="Arial"/>
              </a:rPr>
              <a:t>s2) </a:t>
            </a:r>
            <a:r>
              <a:rPr sz="2400" spc="-25" dirty="0">
                <a:latin typeface="Arial"/>
                <a:cs typeface="Arial"/>
              </a:rPr>
              <a:t>{  </a:t>
            </a:r>
            <a:r>
              <a:rPr sz="2400" spc="145" dirty="0">
                <a:latin typeface="Arial"/>
                <a:cs typeface="Arial"/>
              </a:rPr>
              <a:t>return </a:t>
            </a:r>
            <a:r>
              <a:rPr sz="2400" spc="100" dirty="0">
                <a:latin typeface="Arial"/>
                <a:cs typeface="Arial"/>
              </a:rPr>
              <a:t>s1 </a:t>
            </a:r>
            <a:r>
              <a:rPr sz="2400" spc="505" dirty="0">
                <a:latin typeface="Arial"/>
                <a:cs typeface="Arial"/>
              </a:rPr>
              <a:t>+ </a:t>
            </a:r>
            <a:r>
              <a:rPr sz="2400" spc="60" dirty="0">
                <a:latin typeface="Arial"/>
                <a:cs typeface="Arial"/>
              </a:rPr>
              <a:t>";" </a:t>
            </a:r>
            <a:r>
              <a:rPr sz="2400" spc="505" dirty="0">
                <a:latin typeface="Arial"/>
                <a:cs typeface="Arial"/>
              </a:rPr>
              <a:t>+</a:t>
            </a:r>
            <a:r>
              <a:rPr sz="2400" spc="-340" dirty="0">
                <a:latin typeface="Arial"/>
                <a:cs typeface="Arial"/>
              </a:rPr>
              <a:t> </a:t>
            </a:r>
            <a:r>
              <a:rPr sz="2400" spc="95" dirty="0">
                <a:latin typeface="Arial"/>
                <a:cs typeface="Arial"/>
              </a:rPr>
              <a:t>s2;</a:t>
            </a:r>
            <a:endParaRPr sz="2400">
              <a:latin typeface="Arial"/>
              <a:cs typeface="Arial"/>
            </a:endParaRPr>
          </a:p>
          <a:p>
            <a:pPr marL="355600">
              <a:spcBef>
                <a:spcPts val="219"/>
              </a:spcBef>
            </a:pPr>
            <a:r>
              <a:rPr sz="2400" spc="-25" dirty="0">
                <a:latin typeface="Arial"/>
                <a:cs typeface="Arial"/>
              </a:rPr>
              <a:t>}</a:t>
            </a:r>
            <a:endParaRPr sz="2400">
              <a:latin typeface="Arial"/>
              <a:cs typeface="Arial"/>
            </a:endParaRPr>
          </a:p>
          <a:p>
            <a:pPr marL="12700">
              <a:spcBef>
                <a:spcPts val="395"/>
              </a:spcBef>
            </a:pPr>
            <a:r>
              <a:rPr sz="2400" spc="-25" dirty="0">
                <a:latin typeface="Arial"/>
                <a:cs typeface="Arial"/>
              </a:rPr>
              <a:t>}</a:t>
            </a:r>
            <a:endParaRPr sz="2400">
              <a:latin typeface="Arial"/>
              <a:cs typeface="Arial"/>
            </a:endParaRPr>
          </a:p>
        </p:txBody>
      </p:sp>
      <p:sp>
        <p:nvSpPr>
          <p:cNvPr id="4" name="object 4"/>
          <p:cNvSpPr/>
          <p:nvPr/>
        </p:nvSpPr>
        <p:spPr>
          <a:xfrm>
            <a:off x="2054351" y="568451"/>
            <a:ext cx="4634484" cy="457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5012135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985237"/>
            <a:ext cx="10058400" cy="751488"/>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pc="65" dirty="0" smtClean="0"/>
              <a:t>Teste </a:t>
            </a:r>
            <a:r>
              <a:rPr spc="95" dirty="0"/>
              <a:t>de </a:t>
            </a:r>
            <a:r>
              <a:rPr spc="130" dirty="0"/>
              <a:t>unidade </a:t>
            </a:r>
            <a:r>
              <a:rPr spc="90" dirty="0"/>
              <a:t>para </a:t>
            </a:r>
            <a:r>
              <a:rPr spc="-15" dirty="0"/>
              <a:t>a</a:t>
            </a:r>
            <a:r>
              <a:rPr spc="15" dirty="0"/>
              <a:t> </a:t>
            </a:r>
            <a:r>
              <a:rPr spc="35" dirty="0"/>
              <a:t>classe</a:t>
            </a:r>
            <a:endParaRPr sz="1800" dirty="0"/>
          </a:p>
        </p:txBody>
      </p:sp>
      <p:sp>
        <p:nvSpPr>
          <p:cNvPr id="3" name="object 3"/>
          <p:cNvSpPr txBox="1"/>
          <p:nvPr/>
        </p:nvSpPr>
        <p:spPr>
          <a:xfrm>
            <a:off x="2059941" y="2349678"/>
            <a:ext cx="7172325" cy="3533775"/>
          </a:xfrm>
          <a:prstGeom prst="rect">
            <a:avLst/>
          </a:prstGeom>
        </p:spPr>
        <p:txBody>
          <a:bodyPr vert="horz" wrap="square" lIns="0" tIns="64769" rIns="0" bIns="0" rtlCol="0">
            <a:spAutoFit/>
          </a:bodyPr>
          <a:lstStyle/>
          <a:p>
            <a:pPr marL="12700">
              <a:spcBef>
                <a:spcPts val="509"/>
              </a:spcBef>
            </a:pPr>
            <a:r>
              <a:rPr sz="2000" spc="114" dirty="0">
                <a:latin typeface="Arial"/>
                <a:cs typeface="Arial"/>
              </a:rPr>
              <a:t>public </a:t>
            </a:r>
            <a:r>
              <a:rPr sz="2000" spc="35" dirty="0">
                <a:latin typeface="Arial"/>
                <a:cs typeface="Arial"/>
              </a:rPr>
              <a:t>class </a:t>
            </a:r>
            <a:r>
              <a:rPr sz="2000" spc="75" dirty="0">
                <a:latin typeface="Arial"/>
                <a:cs typeface="Arial"/>
              </a:rPr>
              <a:t>TesteExemplo1</a:t>
            </a:r>
            <a:r>
              <a:rPr sz="2000" spc="60" dirty="0">
                <a:latin typeface="Arial"/>
                <a:cs typeface="Arial"/>
              </a:rPr>
              <a:t> </a:t>
            </a:r>
            <a:r>
              <a:rPr sz="2000" spc="-20" dirty="0">
                <a:latin typeface="Arial"/>
                <a:cs typeface="Arial"/>
              </a:rPr>
              <a:t>{</a:t>
            </a:r>
            <a:endParaRPr sz="2000">
              <a:latin typeface="Arial"/>
              <a:cs typeface="Arial"/>
            </a:endParaRPr>
          </a:p>
          <a:p>
            <a:pPr marL="12700" marR="2076450" indent="342900">
              <a:lnSpc>
                <a:spcPct val="116500"/>
              </a:lnSpc>
              <a:spcBef>
                <a:spcPts val="15"/>
              </a:spcBef>
            </a:pPr>
            <a:r>
              <a:rPr sz="2000" spc="140" dirty="0">
                <a:solidFill>
                  <a:srgbClr val="DA1F28"/>
                </a:solidFill>
                <a:latin typeface="Arial"/>
                <a:cs typeface="Arial"/>
              </a:rPr>
              <a:t>//“banana”, </a:t>
            </a:r>
            <a:r>
              <a:rPr sz="2000" spc="60" dirty="0">
                <a:solidFill>
                  <a:srgbClr val="DA1F28"/>
                </a:solidFill>
                <a:latin typeface="Arial"/>
                <a:cs typeface="Arial"/>
              </a:rPr>
              <a:t>“maçã” </a:t>
            </a:r>
            <a:r>
              <a:rPr sz="2000" spc="425" dirty="0">
                <a:solidFill>
                  <a:srgbClr val="DA1F28"/>
                </a:solidFill>
                <a:latin typeface="Arial"/>
                <a:cs typeface="Arial"/>
              </a:rPr>
              <a:t>=&gt;</a:t>
            </a:r>
            <a:r>
              <a:rPr sz="2000" spc="-25" dirty="0">
                <a:solidFill>
                  <a:srgbClr val="DA1F28"/>
                </a:solidFill>
                <a:latin typeface="Arial"/>
                <a:cs typeface="Arial"/>
              </a:rPr>
              <a:t> </a:t>
            </a:r>
            <a:r>
              <a:rPr sz="2000" spc="60" dirty="0">
                <a:solidFill>
                  <a:srgbClr val="DA1F28"/>
                </a:solidFill>
                <a:latin typeface="Arial"/>
                <a:cs typeface="Arial"/>
              </a:rPr>
              <a:t>“banana;maçã”  </a:t>
            </a:r>
            <a:r>
              <a:rPr sz="2000" spc="-15" dirty="0">
                <a:latin typeface="Arial"/>
                <a:cs typeface="Arial"/>
              </a:rPr>
              <a:t>@Test </a:t>
            </a:r>
            <a:r>
              <a:rPr sz="2000" spc="114" dirty="0">
                <a:latin typeface="Arial"/>
                <a:cs typeface="Arial"/>
              </a:rPr>
              <a:t>public </a:t>
            </a:r>
            <a:r>
              <a:rPr sz="2000" spc="105" dirty="0">
                <a:latin typeface="Arial"/>
                <a:cs typeface="Arial"/>
              </a:rPr>
              <a:t>void </a:t>
            </a:r>
            <a:r>
              <a:rPr sz="2000" spc="65" dirty="0">
                <a:latin typeface="Arial"/>
                <a:cs typeface="Arial"/>
              </a:rPr>
              <a:t>testarConcatenar()</a:t>
            </a:r>
            <a:r>
              <a:rPr sz="2000" spc="25" dirty="0">
                <a:latin typeface="Arial"/>
                <a:cs typeface="Arial"/>
              </a:rPr>
              <a:t> </a:t>
            </a:r>
            <a:r>
              <a:rPr sz="2000" spc="-20" dirty="0">
                <a:latin typeface="Arial"/>
                <a:cs typeface="Arial"/>
              </a:rPr>
              <a:t>{</a:t>
            </a:r>
            <a:endParaRPr sz="2000">
              <a:latin typeface="Arial"/>
              <a:cs typeface="Arial"/>
            </a:endParaRPr>
          </a:p>
          <a:p>
            <a:pPr marL="927100">
              <a:spcBef>
                <a:spcPts val="395"/>
              </a:spcBef>
            </a:pPr>
            <a:r>
              <a:rPr sz="2000" spc="75" dirty="0">
                <a:latin typeface="Arial"/>
                <a:cs typeface="Arial"/>
              </a:rPr>
              <a:t>String </a:t>
            </a:r>
            <a:r>
              <a:rPr sz="2000" spc="65" dirty="0">
                <a:latin typeface="Arial"/>
                <a:cs typeface="Arial"/>
              </a:rPr>
              <a:t>resultadoEsperado </a:t>
            </a:r>
            <a:r>
              <a:rPr sz="2000" spc="425" dirty="0">
                <a:latin typeface="Arial"/>
                <a:cs typeface="Arial"/>
              </a:rPr>
              <a:t>=</a:t>
            </a:r>
            <a:r>
              <a:rPr sz="2000" spc="55" dirty="0">
                <a:latin typeface="Arial"/>
                <a:cs typeface="Arial"/>
              </a:rPr>
              <a:t> "banana;maçã";</a:t>
            </a:r>
            <a:endParaRPr sz="2000">
              <a:latin typeface="Arial"/>
              <a:cs typeface="Arial"/>
            </a:endParaRPr>
          </a:p>
          <a:p>
            <a:pPr marL="927100">
              <a:spcBef>
                <a:spcPts val="409"/>
              </a:spcBef>
            </a:pPr>
            <a:r>
              <a:rPr sz="2000" spc="90" dirty="0">
                <a:latin typeface="Arial"/>
                <a:cs typeface="Arial"/>
              </a:rPr>
              <a:t>Exemplo1 </a:t>
            </a:r>
            <a:r>
              <a:rPr sz="2000" spc="114" dirty="0">
                <a:latin typeface="Arial"/>
                <a:cs typeface="Arial"/>
              </a:rPr>
              <a:t>ex </a:t>
            </a:r>
            <a:r>
              <a:rPr sz="2000" spc="425" dirty="0">
                <a:latin typeface="Arial"/>
                <a:cs typeface="Arial"/>
              </a:rPr>
              <a:t>=</a:t>
            </a:r>
            <a:r>
              <a:rPr sz="2000" spc="-45" dirty="0">
                <a:latin typeface="Arial"/>
                <a:cs typeface="Arial"/>
              </a:rPr>
              <a:t> </a:t>
            </a:r>
            <a:r>
              <a:rPr sz="2000" spc="75" dirty="0">
                <a:latin typeface="Arial"/>
                <a:cs typeface="Arial"/>
              </a:rPr>
              <a:t>new </a:t>
            </a:r>
            <a:r>
              <a:rPr sz="2000" spc="70" dirty="0">
                <a:latin typeface="Arial"/>
                <a:cs typeface="Arial"/>
              </a:rPr>
              <a:t>Exemplo1();</a:t>
            </a:r>
            <a:endParaRPr sz="2000">
              <a:latin typeface="Arial"/>
              <a:cs typeface="Arial"/>
            </a:endParaRPr>
          </a:p>
          <a:p>
            <a:pPr marL="1841500" marR="92075" indent="-914400">
              <a:spcBef>
                <a:spcPts val="400"/>
              </a:spcBef>
            </a:pPr>
            <a:r>
              <a:rPr sz="2000" spc="75" dirty="0">
                <a:latin typeface="Arial"/>
                <a:cs typeface="Arial"/>
              </a:rPr>
              <a:t>String </a:t>
            </a:r>
            <a:r>
              <a:rPr sz="2000" spc="100" dirty="0">
                <a:latin typeface="Arial"/>
                <a:cs typeface="Arial"/>
              </a:rPr>
              <a:t>resultadoObtido </a:t>
            </a:r>
            <a:r>
              <a:rPr sz="2000" spc="425" dirty="0">
                <a:latin typeface="Arial"/>
                <a:cs typeface="Arial"/>
              </a:rPr>
              <a:t>=</a:t>
            </a:r>
            <a:r>
              <a:rPr sz="2000" spc="20" dirty="0">
                <a:latin typeface="Arial"/>
                <a:cs typeface="Arial"/>
              </a:rPr>
              <a:t> </a:t>
            </a:r>
            <a:r>
              <a:rPr sz="2000" spc="65" dirty="0">
                <a:latin typeface="Arial"/>
                <a:cs typeface="Arial"/>
              </a:rPr>
              <a:t>ex.concatenar("banana",  </a:t>
            </a:r>
            <a:r>
              <a:rPr sz="2000" spc="40" dirty="0">
                <a:latin typeface="Arial"/>
                <a:cs typeface="Arial"/>
              </a:rPr>
              <a:t>"maçã");</a:t>
            </a:r>
            <a:endParaRPr sz="2000">
              <a:latin typeface="Arial"/>
              <a:cs typeface="Arial"/>
            </a:endParaRPr>
          </a:p>
          <a:p>
            <a:pPr marL="927100">
              <a:spcBef>
                <a:spcPts val="395"/>
              </a:spcBef>
            </a:pPr>
            <a:r>
              <a:rPr sz="2000" spc="55" dirty="0">
                <a:latin typeface="Arial"/>
                <a:cs typeface="Arial"/>
              </a:rPr>
              <a:t>assertEquals(resultadoEsperado,</a:t>
            </a:r>
            <a:r>
              <a:rPr sz="2000" spc="20" dirty="0">
                <a:latin typeface="Arial"/>
                <a:cs typeface="Arial"/>
              </a:rPr>
              <a:t> </a:t>
            </a:r>
            <a:r>
              <a:rPr sz="2000" spc="95" dirty="0">
                <a:latin typeface="Arial"/>
                <a:cs typeface="Arial"/>
              </a:rPr>
              <a:t>resultadoObtido);</a:t>
            </a:r>
            <a:endParaRPr sz="2000">
              <a:latin typeface="Arial"/>
              <a:cs typeface="Arial"/>
            </a:endParaRPr>
          </a:p>
          <a:p>
            <a:pPr marL="355600">
              <a:spcBef>
                <a:spcPts val="405"/>
              </a:spcBef>
            </a:pPr>
            <a:r>
              <a:rPr sz="2000" spc="-20" dirty="0">
                <a:latin typeface="Arial"/>
                <a:cs typeface="Arial"/>
              </a:rPr>
              <a:t>}</a:t>
            </a:r>
            <a:endParaRPr sz="2000">
              <a:latin typeface="Arial"/>
              <a:cs typeface="Arial"/>
            </a:endParaRPr>
          </a:p>
          <a:p>
            <a:pPr marL="12700">
              <a:spcBef>
                <a:spcPts val="400"/>
              </a:spcBef>
            </a:pPr>
            <a:r>
              <a:rPr sz="2000" spc="-20" dirty="0">
                <a:latin typeface="Arial"/>
                <a:cs typeface="Arial"/>
              </a:rPr>
              <a:t>}</a:t>
            </a:r>
            <a:endParaRPr sz="2000">
              <a:latin typeface="Arial"/>
              <a:cs typeface="Arial"/>
            </a:endParaRPr>
          </a:p>
        </p:txBody>
      </p:sp>
      <p:sp>
        <p:nvSpPr>
          <p:cNvPr id="4" name="object 4"/>
          <p:cNvSpPr/>
          <p:nvPr/>
        </p:nvSpPr>
        <p:spPr>
          <a:xfrm>
            <a:off x="2054351" y="568451"/>
            <a:ext cx="4634484" cy="4572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903596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5098216" y="2695737"/>
            <a:ext cx="4840224" cy="120396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791658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
            <a:ext cx="9144000" cy="5988907"/>
          </a:xfrm>
          <a:prstGeom prst="rect">
            <a:avLst/>
          </a:prstGeom>
        </p:spPr>
      </p:pic>
      <p:pic>
        <p:nvPicPr>
          <p:cNvPr id="39"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24" y="562344"/>
            <a:ext cx="4363974" cy="461023"/>
          </a:xfrm>
          <a:prstGeom prst="rect">
            <a:avLst/>
          </a:prstGeom>
        </p:spPr>
      </p:pic>
      <p:pic>
        <p:nvPicPr>
          <p:cNvPr id="40"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7088" y="1412748"/>
            <a:ext cx="8737092" cy="3960876"/>
          </a:xfrm>
          <a:prstGeom prst="rect">
            <a:avLst/>
          </a:prstGeom>
        </p:spPr>
      </p:pic>
    </p:spTree>
    <p:extLst>
      <p:ext uri="{BB962C8B-B14F-4D97-AF65-F5344CB8AC3E}">
        <p14:creationId xmlns:p14="http://schemas.microsoft.com/office/powerpoint/2010/main" val="100089152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905000" y="1389573"/>
            <a:ext cx="10058400" cy="1490152"/>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p:txBody>
      </p:sp>
      <p:sp>
        <p:nvSpPr>
          <p:cNvPr id="3" name="object 3"/>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7081587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1787653" y="965098"/>
            <a:ext cx="10058400" cy="1862048"/>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a:p>
            <a:pPr marL="100965">
              <a:lnSpc>
                <a:spcPct val="100000"/>
              </a:lnSpc>
              <a:spcBef>
                <a:spcPts val="495"/>
              </a:spcBef>
              <a:tabLst>
                <a:tab pos="357505" algn="l"/>
              </a:tabLst>
            </a:pPr>
            <a:r>
              <a:rPr sz="2000" dirty="0" smtClean="0"/>
              <a:t>O </a:t>
            </a:r>
            <a:r>
              <a:rPr sz="2000" spc="75" dirty="0"/>
              <a:t>teste de </a:t>
            </a:r>
            <a:r>
              <a:rPr sz="2000" spc="95" dirty="0"/>
              <a:t>unidade </a:t>
            </a:r>
            <a:r>
              <a:rPr sz="2000" spc="5" dirty="0"/>
              <a:t>é </a:t>
            </a:r>
            <a:r>
              <a:rPr sz="2000" spc="120" dirty="0"/>
              <a:t>o </a:t>
            </a:r>
            <a:r>
              <a:rPr sz="2000" spc="125" dirty="0"/>
              <a:t>primeiro </a:t>
            </a:r>
            <a:r>
              <a:rPr sz="2000" spc="110" dirty="0"/>
              <a:t>código </a:t>
            </a:r>
            <a:r>
              <a:rPr sz="2000" spc="90" dirty="0"/>
              <a:t>que </a:t>
            </a:r>
            <a:r>
              <a:rPr sz="2000" spc="40" dirty="0"/>
              <a:t>deve </a:t>
            </a:r>
            <a:r>
              <a:rPr sz="2000" spc="60" dirty="0"/>
              <a:t>ser</a:t>
            </a:r>
            <a:r>
              <a:rPr sz="2000" spc="25" dirty="0"/>
              <a:t> </a:t>
            </a:r>
            <a:r>
              <a:rPr sz="2000" spc="85" dirty="0"/>
              <a:t>escrito</a:t>
            </a:r>
            <a:endParaRPr sz="2000" dirty="0"/>
          </a:p>
        </p:txBody>
      </p:sp>
      <p:sp>
        <p:nvSpPr>
          <p:cNvPr id="3" name="object 3"/>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11197" y="3500629"/>
            <a:ext cx="2089785" cy="2304415"/>
          </a:xfrm>
          <a:custGeom>
            <a:avLst/>
            <a:gdLst/>
            <a:ahLst/>
            <a:cxnLst/>
            <a:rect l="l" t="t" r="r" b="b"/>
            <a:pathLst>
              <a:path w="2089785"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5" name="object 5"/>
          <p:cNvSpPr/>
          <p:nvPr/>
        </p:nvSpPr>
        <p:spPr>
          <a:xfrm>
            <a:off x="6816853" y="3500629"/>
            <a:ext cx="2089785" cy="2304415"/>
          </a:xfrm>
          <a:custGeom>
            <a:avLst/>
            <a:gdLst/>
            <a:ahLst/>
            <a:cxnLst/>
            <a:rect l="l" t="t" r="r" b="b"/>
            <a:pathLst>
              <a:path w="2089784"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2861817" y="2951734"/>
            <a:ext cx="5215890" cy="299720"/>
          </a:xfrm>
          <a:prstGeom prst="rect">
            <a:avLst/>
          </a:prstGeom>
        </p:spPr>
        <p:txBody>
          <a:bodyPr vert="horz" wrap="square" lIns="0" tIns="12700" rIns="0" bIns="0" rtlCol="0">
            <a:spAutoFit/>
          </a:bodyPr>
          <a:lstStyle/>
          <a:p>
            <a:pPr marL="12700">
              <a:spcBef>
                <a:spcPts val="100"/>
              </a:spcBef>
              <a:tabLst>
                <a:tab pos="4189729" algn="l"/>
              </a:tabLst>
            </a:pPr>
            <a:r>
              <a:rPr spc="-190" dirty="0">
                <a:latin typeface="Arial"/>
                <a:cs typeface="Arial"/>
              </a:rPr>
              <a:t>T</a:t>
            </a:r>
            <a:r>
              <a:rPr spc="-5" dirty="0">
                <a:latin typeface="Arial"/>
                <a:cs typeface="Arial"/>
              </a:rPr>
              <a:t>est</a:t>
            </a:r>
            <a:r>
              <a:rPr spc="-15" dirty="0">
                <a:latin typeface="Arial"/>
                <a:cs typeface="Arial"/>
              </a:rPr>
              <a:t>e</a:t>
            </a:r>
            <a:r>
              <a:rPr spc="-5" dirty="0">
                <a:latin typeface="Arial"/>
                <a:cs typeface="Arial"/>
              </a:rPr>
              <a:t>E</a:t>
            </a:r>
            <a:r>
              <a:rPr spc="-20" dirty="0">
                <a:latin typeface="Arial"/>
                <a:cs typeface="Arial"/>
              </a:rPr>
              <a:t>x</a:t>
            </a:r>
            <a:r>
              <a:rPr spc="-5" dirty="0">
                <a:latin typeface="Arial"/>
                <a:cs typeface="Arial"/>
              </a:rPr>
              <a:t>em</a:t>
            </a:r>
            <a:r>
              <a:rPr spc="-15" dirty="0">
                <a:latin typeface="Arial"/>
                <a:cs typeface="Arial"/>
              </a:rPr>
              <a:t>p</a:t>
            </a:r>
            <a:r>
              <a:rPr spc="-5" dirty="0">
                <a:latin typeface="Arial"/>
                <a:cs typeface="Arial"/>
              </a:rPr>
              <a:t>l</a:t>
            </a:r>
            <a:r>
              <a:rPr spc="-15" dirty="0">
                <a:latin typeface="Arial"/>
                <a:cs typeface="Arial"/>
              </a:rPr>
              <a:t>o</a:t>
            </a:r>
            <a:r>
              <a:rPr spc="-5" dirty="0">
                <a:latin typeface="Arial"/>
                <a:cs typeface="Arial"/>
              </a:rPr>
              <a:t>1</a:t>
            </a:r>
            <a:r>
              <a:rPr dirty="0">
                <a:latin typeface="Arial"/>
                <a:cs typeface="Arial"/>
              </a:rPr>
              <a:t>	E</a:t>
            </a:r>
            <a:r>
              <a:rPr spc="-15" dirty="0">
                <a:latin typeface="Arial"/>
                <a:cs typeface="Arial"/>
              </a:rPr>
              <a:t>x</a:t>
            </a:r>
            <a:r>
              <a:rPr spc="-5" dirty="0">
                <a:latin typeface="Arial"/>
                <a:cs typeface="Arial"/>
              </a:rPr>
              <a:t>em</a:t>
            </a:r>
            <a:r>
              <a:rPr spc="-15" dirty="0">
                <a:latin typeface="Arial"/>
                <a:cs typeface="Arial"/>
              </a:rPr>
              <a:t>p</a:t>
            </a:r>
            <a:r>
              <a:rPr spc="-5" dirty="0">
                <a:latin typeface="Arial"/>
                <a:cs typeface="Arial"/>
              </a:rPr>
              <a:t>l</a:t>
            </a:r>
            <a:r>
              <a:rPr spc="-15" dirty="0">
                <a:latin typeface="Arial"/>
                <a:cs typeface="Arial"/>
              </a:rPr>
              <a:t>o</a:t>
            </a:r>
            <a:r>
              <a:rPr spc="-5" dirty="0">
                <a:latin typeface="Arial"/>
                <a:cs typeface="Arial"/>
              </a:rPr>
              <a:t>1</a:t>
            </a:r>
            <a:endParaRPr>
              <a:latin typeface="Arial"/>
              <a:cs typeface="Arial"/>
            </a:endParaRPr>
          </a:p>
        </p:txBody>
      </p:sp>
      <p:sp>
        <p:nvSpPr>
          <p:cNvPr id="7" name="object 7"/>
          <p:cNvSpPr/>
          <p:nvPr/>
        </p:nvSpPr>
        <p:spPr>
          <a:xfrm>
            <a:off x="3072383" y="3788664"/>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8" name="object 8"/>
          <p:cNvSpPr/>
          <p:nvPr/>
        </p:nvSpPr>
        <p:spPr>
          <a:xfrm>
            <a:off x="3073146" y="39342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9" name="object 9"/>
          <p:cNvSpPr/>
          <p:nvPr/>
        </p:nvSpPr>
        <p:spPr>
          <a:xfrm>
            <a:off x="3073146" y="407746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0" name="object 10"/>
          <p:cNvSpPr/>
          <p:nvPr/>
        </p:nvSpPr>
        <p:spPr>
          <a:xfrm>
            <a:off x="3073146" y="422224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1" name="object 11"/>
          <p:cNvSpPr/>
          <p:nvPr/>
        </p:nvSpPr>
        <p:spPr>
          <a:xfrm>
            <a:off x="3072383" y="4366259"/>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45039135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45791" y="1212407"/>
            <a:ext cx="10058400" cy="1490152"/>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p:txBody>
      </p:sp>
      <p:sp>
        <p:nvSpPr>
          <p:cNvPr id="3" name="object 3"/>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11197" y="3500629"/>
            <a:ext cx="2089785" cy="2304415"/>
          </a:xfrm>
          <a:custGeom>
            <a:avLst/>
            <a:gdLst/>
            <a:ahLst/>
            <a:cxnLst/>
            <a:rect l="l" t="t" r="r" b="b"/>
            <a:pathLst>
              <a:path w="2089785"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5" name="object 5"/>
          <p:cNvSpPr/>
          <p:nvPr/>
        </p:nvSpPr>
        <p:spPr>
          <a:xfrm>
            <a:off x="6816853" y="3500629"/>
            <a:ext cx="2089785" cy="2304415"/>
          </a:xfrm>
          <a:custGeom>
            <a:avLst/>
            <a:gdLst/>
            <a:ahLst/>
            <a:cxnLst/>
            <a:rect l="l" t="t" r="r" b="b"/>
            <a:pathLst>
              <a:path w="2089784"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2861818" y="2951734"/>
            <a:ext cx="15855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TesteExemplo1</a:t>
            </a:r>
            <a:endParaRPr>
              <a:latin typeface="Arial"/>
              <a:cs typeface="Arial"/>
            </a:endParaRPr>
          </a:p>
        </p:txBody>
      </p:sp>
      <p:sp>
        <p:nvSpPr>
          <p:cNvPr id="7" name="object 7"/>
          <p:cNvSpPr txBox="1"/>
          <p:nvPr/>
        </p:nvSpPr>
        <p:spPr>
          <a:xfrm>
            <a:off x="7039484" y="2951734"/>
            <a:ext cx="1038225" cy="299720"/>
          </a:xfrm>
          <a:prstGeom prst="rect">
            <a:avLst/>
          </a:prstGeom>
        </p:spPr>
        <p:txBody>
          <a:bodyPr vert="horz" wrap="square" lIns="0" tIns="12700" rIns="0" bIns="0" rtlCol="0">
            <a:spAutoFit/>
          </a:bodyPr>
          <a:lstStyle/>
          <a:p>
            <a:pPr marL="12700">
              <a:spcBef>
                <a:spcPts val="100"/>
              </a:spcBef>
            </a:pPr>
            <a:r>
              <a:rPr dirty="0">
                <a:latin typeface="Arial"/>
                <a:cs typeface="Arial"/>
              </a:rPr>
              <a:t>E</a:t>
            </a:r>
            <a:r>
              <a:rPr spc="-15" dirty="0">
                <a:latin typeface="Arial"/>
                <a:cs typeface="Arial"/>
              </a:rPr>
              <a:t>x</a:t>
            </a:r>
            <a:r>
              <a:rPr spc="-5" dirty="0">
                <a:latin typeface="Arial"/>
                <a:cs typeface="Arial"/>
              </a:rPr>
              <a:t>em</a:t>
            </a:r>
            <a:r>
              <a:rPr spc="-15" dirty="0">
                <a:latin typeface="Arial"/>
                <a:cs typeface="Arial"/>
              </a:rPr>
              <a:t>p</a:t>
            </a:r>
            <a:r>
              <a:rPr spc="-5" dirty="0">
                <a:latin typeface="Arial"/>
                <a:cs typeface="Arial"/>
              </a:rPr>
              <a:t>l</a:t>
            </a:r>
            <a:r>
              <a:rPr spc="-15" dirty="0">
                <a:latin typeface="Arial"/>
                <a:cs typeface="Arial"/>
              </a:rPr>
              <a:t>o</a:t>
            </a:r>
            <a:r>
              <a:rPr spc="-5" dirty="0">
                <a:latin typeface="Arial"/>
                <a:cs typeface="Arial"/>
              </a:rPr>
              <a:t>1</a:t>
            </a:r>
            <a:endParaRPr>
              <a:latin typeface="Arial"/>
              <a:cs typeface="Arial"/>
            </a:endParaRPr>
          </a:p>
        </p:txBody>
      </p:sp>
      <p:sp>
        <p:nvSpPr>
          <p:cNvPr id="8" name="object 8"/>
          <p:cNvSpPr/>
          <p:nvPr/>
        </p:nvSpPr>
        <p:spPr>
          <a:xfrm>
            <a:off x="3072383" y="3788664"/>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9" name="object 9"/>
          <p:cNvSpPr/>
          <p:nvPr/>
        </p:nvSpPr>
        <p:spPr>
          <a:xfrm>
            <a:off x="3073146" y="39342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0" name="object 10"/>
          <p:cNvSpPr/>
          <p:nvPr/>
        </p:nvSpPr>
        <p:spPr>
          <a:xfrm>
            <a:off x="3073146" y="407746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1" name="object 11"/>
          <p:cNvSpPr/>
          <p:nvPr/>
        </p:nvSpPr>
        <p:spPr>
          <a:xfrm>
            <a:off x="3073146" y="422224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2" name="object 12"/>
          <p:cNvSpPr/>
          <p:nvPr/>
        </p:nvSpPr>
        <p:spPr>
          <a:xfrm>
            <a:off x="3072383" y="4366259"/>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3" name="object 13"/>
          <p:cNvSpPr/>
          <p:nvPr/>
        </p:nvSpPr>
        <p:spPr>
          <a:xfrm>
            <a:off x="7174991" y="3717035"/>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4" name="object 14"/>
          <p:cNvSpPr/>
          <p:nvPr/>
        </p:nvSpPr>
        <p:spPr>
          <a:xfrm>
            <a:off x="7174991" y="4293108"/>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4259326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45791" y="1250034"/>
            <a:ext cx="10058400" cy="1490152"/>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p:txBody>
      </p:sp>
      <p:sp>
        <p:nvSpPr>
          <p:cNvPr id="3" name="object 3"/>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11197" y="3500629"/>
            <a:ext cx="2089785" cy="2304415"/>
          </a:xfrm>
          <a:custGeom>
            <a:avLst/>
            <a:gdLst/>
            <a:ahLst/>
            <a:cxnLst/>
            <a:rect l="l" t="t" r="r" b="b"/>
            <a:pathLst>
              <a:path w="2089785"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5" name="object 5"/>
          <p:cNvSpPr/>
          <p:nvPr/>
        </p:nvSpPr>
        <p:spPr>
          <a:xfrm>
            <a:off x="6816853" y="3500629"/>
            <a:ext cx="2089785" cy="2304415"/>
          </a:xfrm>
          <a:custGeom>
            <a:avLst/>
            <a:gdLst/>
            <a:ahLst/>
            <a:cxnLst/>
            <a:rect l="l" t="t" r="r" b="b"/>
            <a:pathLst>
              <a:path w="2089784"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2861818" y="2951734"/>
            <a:ext cx="15855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TesteExemplo1</a:t>
            </a:r>
            <a:endParaRPr>
              <a:latin typeface="Arial"/>
              <a:cs typeface="Arial"/>
            </a:endParaRPr>
          </a:p>
        </p:txBody>
      </p:sp>
      <p:sp>
        <p:nvSpPr>
          <p:cNvPr id="7" name="object 7"/>
          <p:cNvSpPr txBox="1"/>
          <p:nvPr/>
        </p:nvSpPr>
        <p:spPr>
          <a:xfrm>
            <a:off x="7039484" y="2951734"/>
            <a:ext cx="1038225" cy="299720"/>
          </a:xfrm>
          <a:prstGeom prst="rect">
            <a:avLst/>
          </a:prstGeom>
        </p:spPr>
        <p:txBody>
          <a:bodyPr vert="horz" wrap="square" lIns="0" tIns="12700" rIns="0" bIns="0" rtlCol="0">
            <a:spAutoFit/>
          </a:bodyPr>
          <a:lstStyle/>
          <a:p>
            <a:pPr marL="12700">
              <a:spcBef>
                <a:spcPts val="100"/>
              </a:spcBef>
            </a:pPr>
            <a:r>
              <a:rPr dirty="0">
                <a:latin typeface="Arial"/>
                <a:cs typeface="Arial"/>
              </a:rPr>
              <a:t>E</a:t>
            </a:r>
            <a:r>
              <a:rPr spc="-15" dirty="0">
                <a:latin typeface="Arial"/>
                <a:cs typeface="Arial"/>
              </a:rPr>
              <a:t>x</a:t>
            </a:r>
            <a:r>
              <a:rPr spc="-5" dirty="0">
                <a:latin typeface="Arial"/>
                <a:cs typeface="Arial"/>
              </a:rPr>
              <a:t>em</a:t>
            </a:r>
            <a:r>
              <a:rPr spc="-15" dirty="0">
                <a:latin typeface="Arial"/>
                <a:cs typeface="Arial"/>
              </a:rPr>
              <a:t>p</a:t>
            </a:r>
            <a:r>
              <a:rPr spc="-5" dirty="0">
                <a:latin typeface="Arial"/>
                <a:cs typeface="Arial"/>
              </a:rPr>
              <a:t>l</a:t>
            </a:r>
            <a:r>
              <a:rPr spc="-15" dirty="0">
                <a:latin typeface="Arial"/>
                <a:cs typeface="Arial"/>
              </a:rPr>
              <a:t>o</a:t>
            </a:r>
            <a:r>
              <a:rPr spc="-5" dirty="0">
                <a:latin typeface="Arial"/>
                <a:cs typeface="Arial"/>
              </a:rPr>
              <a:t>1</a:t>
            </a:r>
            <a:endParaRPr>
              <a:latin typeface="Arial"/>
              <a:cs typeface="Arial"/>
            </a:endParaRPr>
          </a:p>
        </p:txBody>
      </p:sp>
      <p:sp>
        <p:nvSpPr>
          <p:cNvPr id="8" name="object 8"/>
          <p:cNvSpPr/>
          <p:nvPr/>
        </p:nvSpPr>
        <p:spPr>
          <a:xfrm>
            <a:off x="3072383" y="3788664"/>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9" name="object 9"/>
          <p:cNvSpPr/>
          <p:nvPr/>
        </p:nvSpPr>
        <p:spPr>
          <a:xfrm>
            <a:off x="3073146" y="39342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0" name="object 10"/>
          <p:cNvSpPr/>
          <p:nvPr/>
        </p:nvSpPr>
        <p:spPr>
          <a:xfrm>
            <a:off x="3073146" y="407746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1" name="object 11"/>
          <p:cNvSpPr/>
          <p:nvPr/>
        </p:nvSpPr>
        <p:spPr>
          <a:xfrm>
            <a:off x="3073146" y="422224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2" name="object 12"/>
          <p:cNvSpPr/>
          <p:nvPr/>
        </p:nvSpPr>
        <p:spPr>
          <a:xfrm>
            <a:off x="3072383" y="4366259"/>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3" name="object 13"/>
          <p:cNvSpPr/>
          <p:nvPr/>
        </p:nvSpPr>
        <p:spPr>
          <a:xfrm>
            <a:off x="7174991" y="3717035"/>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4" name="object 14"/>
          <p:cNvSpPr/>
          <p:nvPr/>
        </p:nvSpPr>
        <p:spPr>
          <a:xfrm>
            <a:off x="7174991" y="4293108"/>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5" name="object 15"/>
          <p:cNvSpPr/>
          <p:nvPr/>
        </p:nvSpPr>
        <p:spPr>
          <a:xfrm>
            <a:off x="2855975" y="5876544"/>
            <a:ext cx="495300" cy="495300"/>
          </a:xfrm>
          <a:prstGeom prst="rect">
            <a:avLst/>
          </a:prstGeom>
          <a:blipFill>
            <a:blip r:embed="rId3" cstate="print"/>
            <a:stretch>
              <a:fillRect/>
            </a:stretch>
          </a:blipFill>
        </p:spPr>
        <p:txBody>
          <a:bodyPr wrap="square" lIns="0" tIns="0" rIns="0" bIns="0" rtlCol="0"/>
          <a:lstStyle/>
          <a:p>
            <a:endParaRPr/>
          </a:p>
        </p:txBody>
      </p:sp>
      <p:sp>
        <p:nvSpPr>
          <p:cNvPr id="16" name="object 16"/>
          <p:cNvSpPr txBox="1"/>
          <p:nvPr/>
        </p:nvSpPr>
        <p:spPr>
          <a:xfrm>
            <a:off x="3727196" y="5905296"/>
            <a:ext cx="65976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Fal</a:t>
            </a:r>
            <a:r>
              <a:rPr spc="-15" dirty="0">
                <a:latin typeface="Arial"/>
                <a:cs typeface="Arial"/>
              </a:rPr>
              <a:t>h</a:t>
            </a:r>
            <a:r>
              <a:rPr dirty="0">
                <a:latin typeface="Arial"/>
                <a:cs typeface="Arial"/>
              </a:rPr>
              <a:t>a!</a:t>
            </a:r>
            <a:endParaRPr>
              <a:latin typeface="Arial"/>
              <a:cs typeface="Arial"/>
            </a:endParaRPr>
          </a:p>
        </p:txBody>
      </p:sp>
    </p:spTree>
    <p:extLst>
      <p:ext uri="{BB962C8B-B14F-4D97-AF65-F5344CB8AC3E}">
        <p14:creationId xmlns:p14="http://schemas.microsoft.com/office/powerpoint/2010/main" val="12652781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45791" y="1180245"/>
            <a:ext cx="10058400" cy="1490152"/>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p:txBody>
      </p:sp>
      <p:sp>
        <p:nvSpPr>
          <p:cNvPr id="3" name="object 3"/>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11197" y="3500629"/>
            <a:ext cx="2089785" cy="2304415"/>
          </a:xfrm>
          <a:custGeom>
            <a:avLst/>
            <a:gdLst/>
            <a:ahLst/>
            <a:cxnLst/>
            <a:rect l="l" t="t" r="r" b="b"/>
            <a:pathLst>
              <a:path w="2089785"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5" name="object 5"/>
          <p:cNvSpPr/>
          <p:nvPr/>
        </p:nvSpPr>
        <p:spPr>
          <a:xfrm>
            <a:off x="6816853" y="3500629"/>
            <a:ext cx="2089785" cy="2304415"/>
          </a:xfrm>
          <a:custGeom>
            <a:avLst/>
            <a:gdLst/>
            <a:ahLst/>
            <a:cxnLst/>
            <a:rect l="l" t="t" r="r" b="b"/>
            <a:pathLst>
              <a:path w="2089784"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2861818" y="2951734"/>
            <a:ext cx="15855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TesteExemplo1</a:t>
            </a:r>
            <a:endParaRPr>
              <a:latin typeface="Arial"/>
              <a:cs typeface="Arial"/>
            </a:endParaRPr>
          </a:p>
        </p:txBody>
      </p:sp>
      <p:sp>
        <p:nvSpPr>
          <p:cNvPr id="7" name="object 7"/>
          <p:cNvSpPr txBox="1"/>
          <p:nvPr/>
        </p:nvSpPr>
        <p:spPr>
          <a:xfrm>
            <a:off x="7039484" y="2951734"/>
            <a:ext cx="1038225" cy="299720"/>
          </a:xfrm>
          <a:prstGeom prst="rect">
            <a:avLst/>
          </a:prstGeom>
        </p:spPr>
        <p:txBody>
          <a:bodyPr vert="horz" wrap="square" lIns="0" tIns="12700" rIns="0" bIns="0" rtlCol="0">
            <a:spAutoFit/>
          </a:bodyPr>
          <a:lstStyle/>
          <a:p>
            <a:pPr marL="12700">
              <a:spcBef>
                <a:spcPts val="100"/>
              </a:spcBef>
            </a:pPr>
            <a:r>
              <a:rPr dirty="0">
                <a:latin typeface="Arial"/>
                <a:cs typeface="Arial"/>
              </a:rPr>
              <a:t>E</a:t>
            </a:r>
            <a:r>
              <a:rPr spc="-15" dirty="0">
                <a:latin typeface="Arial"/>
                <a:cs typeface="Arial"/>
              </a:rPr>
              <a:t>x</a:t>
            </a:r>
            <a:r>
              <a:rPr spc="-5" dirty="0">
                <a:latin typeface="Arial"/>
                <a:cs typeface="Arial"/>
              </a:rPr>
              <a:t>em</a:t>
            </a:r>
            <a:r>
              <a:rPr spc="-15" dirty="0">
                <a:latin typeface="Arial"/>
                <a:cs typeface="Arial"/>
              </a:rPr>
              <a:t>p</a:t>
            </a:r>
            <a:r>
              <a:rPr spc="-5" dirty="0">
                <a:latin typeface="Arial"/>
                <a:cs typeface="Arial"/>
              </a:rPr>
              <a:t>l</a:t>
            </a:r>
            <a:r>
              <a:rPr spc="-15" dirty="0">
                <a:latin typeface="Arial"/>
                <a:cs typeface="Arial"/>
              </a:rPr>
              <a:t>o</a:t>
            </a:r>
            <a:r>
              <a:rPr spc="-5" dirty="0">
                <a:latin typeface="Arial"/>
                <a:cs typeface="Arial"/>
              </a:rPr>
              <a:t>1</a:t>
            </a:r>
            <a:endParaRPr>
              <a:latin typeface="Arial"/>
              <a:cs typeface="Arial"/>
            </a:endParaRPr>
          </a:p>
        </p:txBody>
      </p:sp>
      <p:sp>
        <p:nvSpPr>
          <p:cNvPr id="8" name="object 8"/>
          <p:cNvSpPr/>
          <p:nvPr/>
        </p:nvSpPr>
        <p:spPr>
          <a:xfrm>
            <a:off x="3072383" y="3788664"/>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9" name="object 9"/>
          <p:cNvSpPr/>
          <p:nvPr/>
        </p:nvSpPr>
        <p:spPr>
          <a:xfrm>
            <a:off x="3073146" y="39342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0" name="object 10"/>
          <p:cNvSpPr/>
          <p:nvPr/>
        </p:nvSpPr>
        <p:spPr>
          <a:xfrm>
            <a:off x="3073146" y="407746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1" name="object 11"/>
          <p:cNvSpPr/>
          <p:nvPr/>
        </p:nvSpPr>
        <p:spPr>
          <a:xfrm>
            <a:off x="3073146" y="422224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2" name="object 12"/>
          <p:cNvSpPr/>
          <p:nvPr/>
        </p:nvSpPr>
        <p:spPr>
          <a:xfrm>
            <a:off x="3072383" y="4366259"/>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3" name="object 13"/>
          <p:cNvSpPr/>
          <p:nvPr/>
        </p:nvSpPr>
        <p:spPr>
          <a:xfrm>
            <a:off x="7174991" y="3717035"/>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4" name="object 14"/>
          <p:cNvSpPr/>
          <p:nvPr/>
        </p:nvSpPr>
        <p:spPr>
          <a:xfrm>
            <a:off x="7175753" y="3861053"/>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5" name="object 15"/>
          <p:cNvSpPr/>
          <p:nvPr/>
        </p:nvSpPr>
        <p:spPr>
          <a:xfrm>
            <a:off x="7175753" y="4004309"/>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6" name="object 16"/>
          <p:cNvSpPr/>
          <p:nvPr/>
        </p:nvSpPr>
        <p:spPr>
          <a:xfrm>
            <a:off x="7175753" y="4149090"/>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7" name="object 17"/>
          <p:cNvSpPr/>
          <p:nvPr/>
        </p:nvSpPr>
        <p:spPr>
          <a:xfrm>
            <a:off x="7174991" y="4293108"/>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10612098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054351" y="1250034"/>
            <a:ext cx="10058400" cy="1490152"/>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p:txBody>
      </p:sp>
      <p:sp>
        <p:nvSpPr>
          <p:cNvPr id="3" name="object 3"/>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11197" y="3500629"/>
            <a:ext cx="2089785" cy="2304415"/>
          </a:xfrm>
          <a:custGeom>
            <a:avLst/>
            <a:gdLst/>
            <a:ahLst/>
            <a:cxnLst/>
            <a:rect l="l" t="t" r="r" b="b"/>
            <a:pathLst>
              <a:path w="2089785"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5" name="object 5"/>
          <p:cNvSpPr/>
          <p:nvPr/>
        </p:nvSpPr>
        <p:spPr>
          <a:xfrm>
            <a:off x="6816853" y="3500629"/>
            <a:ext cx="2089785" cy="2304415"/>
          </a:xfrm>
          <a:custGeom>
            <a:avLst/>
            <a:gdLst/>
            <a:ahLst/>
            <a:cxnLst/>
            <a:rect l="l" t="t" r="r" b="b"/>
            <a:pathLst>
              <a:path w="2089784"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2861818" y="2951734"/>
            <a:ext cx="15855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TesteExemplo1</a:t>
            </a:r>
            <a:endParaRPr>
              <a:latin typeface="Arial"/>
              <a:cs typeface="Arial"/>
            </a:endParaRPr>
          </a:p>
        </p:txBody>
      </p:sp>
      <p:sp>
        <p:nvSpPr>
          <p:cNvPr id="7" name="object 7"/>
          <p:cNvSpPr txBox="1"/>
          <p:nvPr/>
        </p:nvSpPr>
        <p:spPr>
          <a:xfrm>
            <a:off x="7039484" y="2951734"/>
            <a:ext cx="1038225" cy="299720"/>
          </a:xfrm>
          <a:prstGeom prst="rect">
            <a:avLst/>
          </a:prstGeom>
        </p:spPr>
        <p:txBody>
          <a:bodyPr vert="horz" wrap="square" lIns="0" tIns="12700" rIns="0" bIns="0" rtlCol="0">
            <a:spAutoFit/>
          </a:bodyPr>
          <a:lstStyle/>
          <a:p>
            <a:pPr marL="12700">
              <a:spcBef>
                <a:spcPts val="100"/>
              </a:spcBef>
            </a:pPr>
            <a:r>
              <a:rPr dirty="0">
                <a:latin typeface="Arial"/>
                <a:cs typeface="Arial"/>
              </a:rPr>
              <a:t>E</a:t>
            </a:r>
            <a:r>
              <a:rPr spc="-15" dirty="0">
                <a:latin typeface="Arial"/>
                <a:cs typeface="Arial"/>
              </a:rPr>
              <a:t>x</a:t>
            </a:r>
            <a:r>
              <a:rPr spc="-5" dirty="0">
                <a:latin typeface="Arial"/>
                <a:cs typeface="Arial"/>
              </a:rPr>
              <a:t>em</a:t>
            </a:r>
            <a:r>
              <a:rPr spc="-15" dirty="0">
                <a:latin typeface="Arial"/>
                <a:cs typeface="Arial"/>
              </a:rPr>
              <a:t>p</a:t>
            </a:r>
            <a:r>
              <a:rPr spc="-5" dirty="0">
                <a:latin typeface="Arial"/>
                <a:cs typeface="Arial"/>
              </a:rPr>
              <a:t>l</a:t>
            </a:r>
            <a:r>
              <a:rPr spc="-15" dirty="0">
                <a:latin typeface="Arial"/>
                <a:cs typeface="Arial"/>
              </a:rPr>
              <a:t>o</a:t>
            </a:r>
            <a:r>
              <a:rPr spc="-5" dirty="0">
                <a:latin typeface="Arial"/>
                <a:cs typeface="Arial"/>
              </a:rPr>
              <a:t>1</a:t>
            </a:r>
            <a:endParaRPr>
              <a:latin typeface="Arial"/>
              <a:cs typeface="Arial"/>
            </a:endParaRPr>
          </a:p>
        </p:txBody>
      </p:sp>
      <p:sp>
        <p:nvSpPr>
          <p:cNvPr id="8" name="object 8"/>
          <p:cNvSpPr/>
          <p:nvPr/>
        </p:nvSpPr>
        <p:spPr>
          <a:xfrm>
            <a:off x="3072383" y="3788664"/>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9" name="object 9"/>
          <p:cNvSpPr/>
          <p:nvPr/>
        </p:nvSpPr>
        <p:spPr>
          <a:xfrm>
            <a:off x="3073146" y="39342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0" name="object 10"/>
          <p:cNvSpPr/>
          <p:nvPr/>
        </p:nvSpPr>
        <p:spPr>
          <a:xfrm>
            <a:off x="3073146" y="407746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1" name="object 11"/>
          <p:cNvSpPr/>
          <p:nvPr/>
        </p:nvSpPr>
        <p:spPr>
          <a:xfrm>
            <a:off x="3073146" y="422224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2" name="object 12"/>
          <p:cNvSpPr/>
          <p:nvPr/>
        </p:nvSpPr>
        <p:spPr>
          <a:xfrm>
            <a:off x="3072383" y="4366259"/>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3" name="object 13"/>
          <p:cNvSpPr/>
          <p:nvPr/>
        </p:nvSpPr>
        <p:spPr>
          <a:xfrm>
            <a:off x="7174991" y="3717035"/>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4" name="object 14"/>
          <p:cNvSpPr/>
          <p:nvPr/>
        </p:nvSpPr>
        <p:spPr>
          <a:xfrm>
            <a:off x="7175753" y="3861053"/>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5" name="object 15"/>
          <p:cNvSpPr/>
          <p:nvPr/>
        </p:nvSpPr>
        <p:spPr>
          <a:xfrm>
            <a:off x="7175753" y="4004309"/>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6" name="object 16"/>
          <p:cNvSpPr/>
          <p:nvPr/>
        </p:nvSpPr>
        <p:spPr>
          <a:xfrm>
            <a:off x="7175753" y="4149090"/>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7" name="object 17"/>
          <p:cNvSpPr/>
          <p:nvPr/>
        </p:nvSpPr>
        <p:spPr>
          <a:xfrm>
            <a:off x="7174991" y="4293108"/>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8" name="object 18"/>
          <p:cNvSpPr/>
          <p:nvPr/>
        </p:nvSpPr>
        <p:spPr>
          <a:xfrm>
            <a:off x="2711196" y="5876544"/>
            <a:ext cx="588264" cy="588264"/>
          </a:xfrm>
          <a:prstGeom prst="rect">
            <a:avLst/>
          </a:prstGeom>
          <a:blipFill>
            <a:blip r:embed="rId3" cstate="print"/>
            <a:stretch>
              <a:fillRect/>
            </a:stretch>
          </a:blipFill>
        </p:spPr>
        <p:txBody>
          <a:bodyPr wrap="square" lIns="0" tIns="0" rIns="0" bIns="0" rtlCol="0"/>
          <a:lstStyle/>
          <a:p>
            <a:endParaRPr/>
          </a:p>
        </p:txBody>
      </p:sp>
      <p:sp>
        <p:nvSpPr>
          <p:cNvPr id="19" name="object 19"/>
          <p:cNvSpPr txBox="1"/>
          <p:nvPr/>
        </p:nvSpPr>
        <p:spPr>
          <a:xfrm>
            <a:off x="3798571" y="5977840"/>
            <a:ext cx="381635" cy="300355"/>
          </a:xfrm>
          <a:prstGeom prst="rect">
            <a:avLst/>
          </a:prstGeom>
        </p:spPr>
        <p:txBody>
          <a:bodyPr vert="horz" wrap="square" lIns="0" tIns="12700" rIns="0" bIns="0" rtlCol="0">
            <a:spAutoFit/>
          </a:bodyPr>
          <a:lstStyle/>
          <a:p>
            <a:pPr marL="12700">
              <a:spcBef>
                <a:spcPts val="100"/>
              </a:spcBef>
            </a:pPr>
            <a:r>
              <a:rPr dirty="0">
                <a:latin typeface="Arial"/>
                <a:cs typeface="Arial"/>
              </a:rPr>
              <a:t>Ok!</a:t>
            </a:r>
            <a:endParaRPr>
              <a:latin typeface="Arial"/>
              <a:cs typeface="Arial"/>
            </a:endParaRPr>
          </a:p>
        </p:txBody>
      </p:sp>
    </p:spTree>
    <p:extLst>
      <p:ext uri="{BB962C8B-B14F-4D97-AF65-F5344CB8AC3E}">
        <p14:creationId xmlns:p14="http://schemas.microsoft.com/office/powerpoint/2010/main" val="95978704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31572" y="1212407"/>
            <a:ext cx="10058400" cy="1490152"/>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p:txBody>
      </p:sp>
      <p:sp>
        <p:nvSpPr>
          <p:cNvPr id="3" name="object 3"/>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11197" y="3500629"/>
            <a:ext cx="2089785" cy="2304415"/>
          </a:xfrm>
          <a:custGeom>
            <a:avLst/>
            <a:gdLst/>
            <a:ahLst/>
            <a:cxnLst/>
            <a:rect l="l" t="t" r="r" b="b"/>
            <a:pathLst>
              <a:path w="2089785"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5" name="object 5"/>
          <p:cNvSpPr/>
          <p:nvPr/>
        </p:nvSpPr>
        <p:spPr>
          <a:xfrm>
            <a:off x="6816853" y="3500629"/>
            <a:ext cx="2089785" cy="2304415"/>
          </a:xfrm>
          <a:custGeom>
            <a:avLst/>
            <a:gdLst/>
            <a:ahLst/>
            <a:cxnLst/>
            <a:rect l="l" t="t" r="r" b="b"/>
            <a:pathLst>
              <a:path w="2089784"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2861818" y="2951734"/>
            <a:ext cx="15855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TesteExemplo1</a:t>
            </a:r>
            <a:endParaRPr>
              <a:latin typeface="Arial"/>
              <a:cs typeface="Arial"/>
            </a:endParaRPr>
          </a:p>
        </p:txBody>
      </p:sp>
      <p:sp>
        <p:nvSpPr>
          <p:cNvPr id="7" name="object 7"/>
          <p:cNvSpPr txBox="1"/>
          <p:nvPr/>
        </p:nvSpPr>
        <p:spPr>
          <a:xfrm>
            <a:off x="7039484" y="2951734"/>
            <a:ext cx="1038225" cy="299720"/>
          </a:xfrm>
          <a:prstGeom prst="rect">
            <a:avLst/>
          </a:prstGeom>
        </p:spPr>
        <p:txBody>
          <a:bodyPr vert="horz" wrap="square" lIns="0" tIns="12700" rIns="0" bIns="0" rtlCol="0">
            <a:spAutoFit/>
          </a:bodyPr>
          <a:lstStyle/>
          <a:p>
            <a:pPr marL="12700">
              <a:spcBef>
                <a:spcPts val="100"/>
              </a:spcBef>
            </a:pPr>
            <a:r>
              <a:rPr dirty="0">
                <a:latin typeface="Arial"/>
                <a:cs typeface="Arial"/>
              </a:rPr>
              <a:t>E</a:t>
            </a:r>
            <a:r>
              <a:rPr spc="-15" dirty="0">
                <a:latin typeface="Arial"/>
                <a:cs typeface="Arial"/>
              </a:rPr>
              <a:t>x</a:t>
            </a:r>
            <a:r>
              <a:rPr spc="-5" dirty="0">
                <a:latin typeface="Arial"/>
                <a:cs typeface="Arial"/>
              </a:rPr>
              <a:t>em</a:t>
            </a:r>
            <a:r>
              <a:rPr spc="-15" dirty="0">
                <a:latin typeface="Arial"/>
                <a:cs typeface="Arial"/>
              </a:rPr>
              <a:t>p</a:t>
            </a:r>
            <a:r>
              <a:rPr spc="-5" dirty="0">
                <a:latin typeface="Arial"/>
                <a:cs typeface="Arial"/>
              </a:rPr>
              <a:t>l</a:t>
            </a:r>
            <a:r>
              <a:rPr spc="-15" dirty="0">
                <a:latin typeface="Arial"/>
                <a:cs typeface="Arial"/>
              </a:rPr>
              <a:t>o</a:t>
            </a:r>
            <a:r>
              <a:rPr spc="-5" dirty="0">
                <a:latin typeface="Arial"/>
                <a:cs typeface="Arial"/>
              </a:rPr>
              <a:t>1</a:t>
            </a:r>
            <a:endParaRPr>
              <a:latin typeface="Arial"/>
              <a:cs typeface="Arial"/>
            </a:endParaRPr>
          </a:p>
        </p:txBody>
      </p:sp>
      <p:sp>
        <p:nvSpPr>
          <p:cNvPr id="8" name="object 8"/>
          <p:cNvSpPr/>
          <p:nvPr/>
        </p:nvSpPr>
        <p:spPr>
          <a:xfrm>
            <a:off x="3072383" y="3788664"/>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9" name="object 9"/>
          <p:cNvSpPr/>
          <p:nvPr/>
        </p:nvSpPr>
        <p:spPr>
          <a:xfrm>
            <a:off x="3073146" y="39342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0" name="object 10"/>
          <p:cNvSpPr/>
          <p:nvPr/>
        </p:nvSpPr>
        <p:spPr>
          <a:xfrm>
            <a:off x="3073146" y="407746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1" name="object 11"/>
          <p:cNvSpPr/>
          <p:nvPr/>
        </p:nvSpPr>
        <p:spPr>
          <a:xfrm>
            <a:off x="3073146" y="422224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2" name="object 12"/>
          <p:cNvSpPr/>
          <p:nvPr/>
        </p:nvSpPr>
        <p:spPr>
          <a:xfrm>
            <a:off x="3072383" y="4366259"/>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3" name="object 13"/>
          <p:cNvSpPr/>
          <p:nvPr/>
        </p:nvSpPr>
        <p:spPr>
          <a:xfrm>
            <a:off x="7174991" y="3717035"/>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4" name="object 14"/>
          <p:cNvSpPr/>
          <p:nvPr/>
        </p:nvSpPr>
        <p:spPr>
          <a:xfrm>
            <a:off x="7175753" y="3861053"/>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5" name="object 15"/>
          <p:cNvSpPr/>
          <p:nvPr/>
        </p:nvSpPr>
        <p:spPr>
          <a:xfrm>
            <a:off x="7175753" y="4004309"/>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6" name="object 16"/>
          <p:cNvSpPr/>
          <p:nvPr/>
        </p:nvSpPr>
        <p:spPr>
          <a:xfrm>
            <a:off x="7175753" y="4149090"/>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7" name="object 17"/>
          <p:cNvSpPr/>
          <p:nvPr/>
        </p:nvSpPr>
        <p:spPr>
          <a:xfrm>
            <a:off x="7174991" y="4293108"/>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8" name="object 18"/>
          <p:cNvSpPr/>
          <p:nvPr/>
        </p:nvSpPr>
        <p:spPr>
          <a:xfrm>
            <a:off x="3072383" y="4797552"/>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9" name="object 19"/>
          <p:cNvSpPr/>
          <p:nvPr/>
        </p:nvSpPr>
        <p:spPr>
          <a:xfrm>
            <a:off x="3073146" y="4943094"/>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0" name="object 20"/>
          <p:cNvSpPr/>
          <p:nvPr/>
        </p:nvSpPr>
        <p:spPr>
          <a:xfrm>
            <a:off x="3073146" y="5084826"/>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1" name="object 21"/>
          <p:cNvSpPr/>
          <p:nvPr/>
        </p:nvSpPr>
        <p:spPr>
          <a:xfrm>
            <a:off x="3073146" y="52296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2" name="object 22"/>
          <p:cNvSpPr/>
          <p:nvPr/>
        </p:nvSpPr>
        <p:spPr>
          <a:xfrm>
            <a:off x="3072383" y="5373623"/>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23" name="object 23"/>
          <p:cNvSpPr/>
          <p:nvPr/>
        </p:nvSpPr>
        <p:spPr>
          <a:xfrm>
            <a:off x="7174991" y="4869179"/>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24" name="object 24"/>
          <p:cNvSpPr/>
          <p:nvPr/>
        </p:nvSpPr>
        <p:spPr>
          <a:xfrm>
            <a:off x="7174991" y="5445252"/>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51389961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27999" y="1141385"/>
            <a:ext cx="10058400" cy="1490152"/>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p:txBody>
      </p:sp>
      <p:sp>
        <p:nvSpPr>
          <p:cNvPr id="3" name="object 3"/>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11197" y="3500629"/>
            <a:ext cx="2089785" cy="2304415"/>
          </a:xfrm>
          <a:custGeom>
            <a:avLst/>
            <a:gdLst/>
            <a:ahLst/>
            <a:cxnLst/>
            <a:rect l="l" t="t" r="r" b="b"/>
            <a:pathLst>
              <a:path w="2089785"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5" name="object 5"/>
          <p:cNvSpPr/>
          <p:nvPr/>
        </p:nvSpPr>
        <p:spPr>
          <a:xfrm>
            <a:off x="6816853" y="3500629"/>
            <a:ext cx="2089785" cy="2304415"/>
          </a:xfrm>
          <a:custGeom>
            <a:avLst/>
            <a:gdLst/>
            <a:ahLst/>
            <a:cxnLst/>
            <a:rect l="l" t="t" r="r" b="b"/>
            <a:pathLst>
              <a:path w="2089784"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2861818" y="2951734"/>
            <a:ext cx="15855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TesteExemplo1</a:t>
            </a:r>
            <a:endParaRPr>
              <a:latin typeface="Arial"/>
              <a:cs typeface="Arial"/>
            </a:endParaRPr>
          </a:p>
        </p:txBody>
      </p:sp>
      <p:sp>
        <p:nvSpPr>
          <p:cNvPr id="7" name="object 7"/>
          <p:cNvSpPr txBox="1"/>
          <p:nvPr/>
        </p:nvSpPr>
        <p:spPr>
          <a:xfrm>
            <a:off x="7039484" y="2951734"/>
            <a:ext cx="1038225" cy="299720"/>
          </a:xfrm>
          <a:prstGeom prst="rect">
            <a:avLst/>
          </a:prstGeom>
        </p:spPr>
        <p:txBody>
          <a:bodyPr vert="horz" wrap="square" lIns="0" tIns="12700" rIns="0" bIns="0" rtlCol="0">
            <a:spAutoFit/>
          </a:bodyPr>
          <a:lstStyle/>
          <a:p>
            <a:pPr marL="12700">
              <a:spcBef>
                <a:spcPts val="100"/>
              </a:spcBef>
            </a:pPr>
            <a:r>
              <a:rPr dirty="0">
                <a:latin typeface="Arial"/>
                <a:cs typeface="Arial"/>
              </a:rPr>
              <a:t>E</a:t>
            </a:r>
            <a:r>
              <a:rPr spc="-15" dirty="0">
                <a:latin typeface="Arial"/>
                <a:cs typeface="Arial"/>
              </a:rPr>
              <a:t>x</a:t>
            </a:r>
            <a:r>
              <a:rPr spc="-5" dirty="0">
                <a:latin typeface="Arial"/>
                <a:cs typeface="Arial"/>
              </a:rPr>
              <a:t>em</a:t>
            </a:r>
            <a:r>
              <a:rPr spc="-15" dirty="0">
                <a:latin typeface="Arial"/>
                <a:cs typeface="Arial"/>
              </a:rPr>
              <a:t>p</a:t>
            </a:r>
            <a:r>
              <a:rPr spc="-5" dirty="0">
                <a:latin typeface="Arial"/>
                <a:cs typeface="Arial"/>
              </a:rPr>
              <a:t>l</a:t>
            </a:r>
            <a:r>
              <a:rPr spc="-15" dirty="0">
                <a:latin typeface="Arial"/>
                <a:cs typeface="Arial"/>
              </a:rPr>
              <a:t>o</a:t>
            </a:r>
            <a:r>
              <a:rPr spc="-5" dirty="0">
                <a:latin typeface="Arial"/>
                <a:cs typeface="Arial"/>
              </a:rPr>
              <a:t>1</a:t>
            </a:r>
            <a:endParaRPr>
              <a:latin typeface="Arial"/>
              <a:cs typeface="Arial"/>
            </a:endParaRPr>
          </a:p>
        </p:txBody>
      </p:sp>
      <p:sp>
        <p:nvSpPr>
          <p:cNvPr id="8" name="object 8"/>
          <p:cNvSpPr/>
          <p:nvPr/>
        </p:nvSpPr>
        <p:spPr>
          <a:xfrm>
            <a:off x="3072383" y="3788664"/>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9" name="object 9"/>
          <p:cNvSpPr/>
          <p:nvPr/>
        </p:nvSpPr>
        <p:spPr>
          <a:xfrm>
            <a:off x="3073146" y="39342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0" name="object 10"/>
          <p:cNvSpPr/>
          <p:nvPr/>
        </p:nvSpPr>
        <p:spPr>
          <a:xfrm>
            <a:off x="3073146" y="407746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1" name="object 11"/>
          <p:cNvSpPr/>
          <p:nvPr/>
        </p:nvSpPr>
        <p:spPr>
          <a:xfrm>
            <a:off x="3073146" y="422224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2" name="object 12"/>
          <p:cNvSpPr/>
          <p:nvPr/>
        </p:nvSpPr>
        <p:spPr>
          <a:xfrm>
            <a:off x="3072383" y="4366259"/>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3" name="object 13"/>
          <p:cNvSpPr/>
          <p:nvPr/>
        </p:nvSpPr>
        <p:spPr>
          <a:xfrm>
            <a:off x="7174991" y="3717035"/>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4" name="object 14"/>
          <p:cNvSpPr/>
          <p:nvPr/>
        </p:nvSpPr>
        <p:spPr>
          <a:xfrm>
            <a:off x="7175753" y="3861053"/>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5" name="object 15"/>
          <p:cNvSpPr/>
          <p:nvPr/>
        </p:nvSpPr>
        <p:spPr>
          <a:xfrm>
            <a:off x="7175753" y="4004309"/>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6" name="object 16"/>
          <p:cNvSpPr/>
          <p:nvPr/>
        </p:nvSpPr>
        <p:spPr>
          <a:xfrm>
            <a:off x="7175753" y="4149090"/>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7" name="object 17"/>
          <p:cNvSpPr/>
          <p:nvPr/>
        </p:nvSpPr>
        <p:spPr>
          <a:xfrm>
            <a:off x="7174991" y="4293108"/>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8" name="object 18"/>
          <p:cNvSpPr/>
          <p:nvPr/>
        </p:nvSpPr>
        <p:spPr>
          <a:xfrm>
            <a:off x="3072383" y="4797552"/>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9" name="object 19"/>
          <p:cNvSpPr/>
          <p:nvPr/>
        </p:nvSpPr>
        <p:spPr>
          <a:xfrm>
            <a:off x="3073146" y="4943094"/>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0" name="object 20"/>
          <p:cNvSpPr/>
          <p:nvPr/>
        </p:nvSpPr>
        <p:spPr>
          <a:xfrm>
            <a:off x="3073146" y="5084826"/>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1" name="object 21"/>
          <p:cNvSpPr/>
          <p:nvPr/>
        </p:nvSpPr>
        <p:spPr>
          <a:xfrm>
            <a:off x="3073146" y="52296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2" name="object 22"/>
          <p:cNvSpPr/>
          <p:nvPr/>
        </p:nvSpPr>
        <p:spPr>
          <a:xfrm>
            <a:off x="3072383" y="5373623"/>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23" name="object 23"/>
          <p:cNvSpPr/>
          <p:nvPr/>
        </p:nvSpPr>
        <p:spPr>
          <a:xfrm>
            <a:off x="7174991" y="4869179"/>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24" name="object 24"/>
          <p:cNvSpPr/>
          <p:nvPr/>
        </p:nvSpPr>
        <p:spPr>
          <a:xfrm>
            <a:off x="7174991" y="5445252"/>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25" name="object 25"/>
          <p:cNvSpPr/>
          <p:nvPr/>
        </p:nvSpPr>
        <p:spPr>
          <a:xfrm>
            <a:off x="2855975" y="5876544"/>
            <a:ext cx="495300" cy="495300"/>
          </a:xfrm>
          <a:prstGeom prst="rect">
            <a:avLst/>
          </a:prstGeom>
          <a:blipFill>
            <a:blip r:embed="rId3" cstate="print"/>
            <a:stretch>
              <a:fillRect/>
            </a:stretch>
          </a:blipFill>
        </p:spPr>
        <p:txBody>
          <a:bodyPr wrap="square" lIns="0" tIns="0" rIns="0" bIns="0" rtlCol="0"/>
          <a:lstStyle/>
          <a:p>
            <a:endParaRPr/>
          </a:p>
        </p:txBody>
      </p:sp>
      <p:sp>
        <p:nvSpPr>
          <p:cNvPr id="26" name="object 26"/>
          <p:cNvSpPr txBox="1"/>
          <p:nvPr/>
        </p:nvSpPr>
        <p:spPr>
          <a:xfrm>
            <a:off x="3727196" y="5905296"/>
            <a:ext cx="65976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Fal</a:t>
            </a:r>
            <a:r>
              <a:rPr spc="-15" dirty="0">
                <a:latin typeface="Arial"/>
                <a:cs typeface="Arial"/>
              </a:rPr>
              <a:t>h</a:t>
            </a:r>
            <a:r>
              <a:rPr dirty="0">
                <a:latin typeface="Arial"/>
                <a:cs typeface="Arial"/>
              </a:rPr>
              <a:t>a!</a:t>
            </a:r>
            <a:endParaRPr>
              <a:latin typeface="Arial"/>
              <a:cs typeface="Arial"/>
            </a:endParaRPr>
          </a:p>
        </p:txBody>
      </p:sp>
    </p:spTree>
    <p:extLst>
      <p:ext uri="{BB962C8B-B14F-4D97-AF65-F5344CB8AC3E}">
        <p14:creationId xmlns:p14="http://schemas.microsoft.com/office/powerpoint/2010/main" val="36779759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44868" y="1172785"/>
            <a:ext cx="10058400" cy="1490152"/>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p:txBody>
      </p:sp>
      <p:sp>
        <p:nvSpPr>
          <p:cNvPr id="3" name="object 3"/>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11197" y="3500629"/>
            <a:ext cx="2089785" cy="2304415"/>
          </a:xfrm>
          <a:custGeom>
            <a:avLst/>
            <a:gdLst/>
            <a:ahLst/>
            <a:cxnLst/>
            <a:rect l="l" t="t" r="r" b="b"/>
            <a:pathLst>
              <a:path w="2089785"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5" name="object 5"/>
          <p:cNvSpPr/>
          <p:nvPr/>
        </p:nvSpPr>
        <p:spPr>
          <a:xfrm>
            <a:off x="6816853" y="3500629"/>
            <a:ext cx="2089785" cy="2304415"/>
          </a:xfrm>
          <a:custGeom>
            <a:avLst/>
            <a:gdLst/>
            <a:ahLst/>
            <a:cxnLst/>
            <a:rect l="l" t="t" r="r" b="b"/>
            <a:pathLst>
              <a:path w="2089784"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2861818" y="2951734"/>
            <a:ext cx="15855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TesteExemplo1</a:t>
            </a:r>
            <a:endParaRPr>
              <a:latin typeface="Arial"/>
              <a:cs typeface="Arial"/>
            </a:endParaRPr>
          </a:p>
        </p:txBody>
      </p:sp>
      <p:sp>
        <p:nvSpPr>
          <p:cNvPr id="7" name="object 7"/>
          <p:cNvSpPr txBox="1"/>
          <p:nvPr/>
        </p:nvSpPr>
        <p:spPr>
          <a:xfrm>
            <a:off x="7039484" y="2951734"/>
            <a:ext cx="1038225" cy="299720"/>
          </a:xfrm>
          <a:prstGeom prst="rect">
            <a:avLst/>
          </a:prstGeom>
        </p:spPr>
        <p:txBody>
          <a:bodyPr vert="horz" wrap="square" lIns="0" tIns="12700" rIns="0" bIns="0" rtlCol="0">
            <a:spAutoFit/>
          </a:bodyPr>
          <a:lstStyle/>
          <a:p>
            <a:pPr marL="12700">
              <a:spcBef>
                <a:spcPts val="100"/>
              </a:spcBef>
            </a:pPr>
            <a:r>
              <a:rPr dirty="0">
                <a:latin typeface="Arial"/>
                <a:cs typeface="Arial"/>
              </a:rPr>
              <a:t>E</a:t>
            </a:r>
            <a:r>
              <a:rPr spc="-15" dirty="0">
                <a:latin typeface="Arial"/>
                <a:cs typeface="Arial"/>
              </a:rPr>
              <a:t>x</a:t>
            </a:r>
            <a:r>
              <a:rPr spc="-5" dirty="0">
                <a:latin typeface="Arial"/>
                <a:cs typeface="Arial"/>
              </a:rPr>
              <a:t>em</a:t>
            </a:r>
            <a:r>
              <a:rPr spc="-15" dirty="0">
                <a:latin typeface="Arial"/>
                <a:cs typeface="Arial"/>
              </a:rPr>
              <a:t>p</a:t>
            </a:r>
            <a:r>
              <a:rPr spc="-5" dirty="0">
                <a:latin typeface="Arial"/>
                <a:cs typeface="Arial"/>
              </a:rPr>
              <a:t>l</a:t>
            </a:r>
            <a:r>
              <a:rPr spc="-15" dirty="0">
                <a:latin typeface="Arial"/>
                <a:cs typeface="Arial"/>
              </a:rPr>
              <a:t>o</a:t>
            </a:r>
            <a:r>
              <a:rPr spc="-5" dirty="0">
                <a:latin typeface="Arial"/>
                <a:cs typeface="Arial"/>
              </a:rPr>
              <a:t>1</a:t>
            </a:r>
            <a:endParaRPr>
              <a:latin typeface="Arial"/>
              <a:cs typeface="Arial"/>
            </a:endParaRPr>
          </a:p>
        </p:txBody>
      </p:sp>
      <p:sp>
        <p:nvSpPr>
          <p:cNvPr id="8" name="object 8"/>
          <p:cNvSpPr/>
          <p:nvPr/>
        </p:nvSpPr>
        <p:spPr>
          <a:xfrm>
            <a:off x="3072383" y="3788664"/>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9" name="object 9"/>
          <p:cNvSpPr/>
          <p:nvPr/>
        </p:nvSpPr>
        <p:spPr>
          <a:xfrm>
            <a:off x="3073146" y="39342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0" name="object 10"/>
          <p:cNvSpPr/>
          <p:nvPr/>
        </p:nvSpPr>
        <p:spPr>
          <a:xfrm>
            <a:off x="3073146" y="407746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1" name="object 11"/>
          <p:cNvSpPr/>
          <p:nvPr/>
        </p:nvSpPr>
        <p:spPr>
          <a:xfrm>
            <a:off x="3073146" y="422224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2" name="object 12"/>
          <p:cNvSpPr/>
          <p:nvPr/>
        </p:nvSpPr>
        <p:spPr>
          <a:xfrm>
            <a:off x="3072383" y="4366259"/>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3" name="object 13"/>
          <p:cNvSpPr/>
          <p:nvPr/>
        </p:nvSpPr>
        <p:spPr>
          <a:xfrm>
            <a:off x="7174991" y="3717035"/>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4" name="object 14"/>
          <p:cNvSpPr/>
          <p:nvPr/>
        </p:nvSpPr>
        <p:spPr>
          <a:xfrm>
            <a:off x="7175753" y="3861053"/>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5" name="object 15"/>
          <p:cNvSpPr/>
          <p:nvPr/>
        </p:nvSpPr>
        <p:spPr>
          <a:xfrm>
            <a:off x="7175753" y="4004309"/>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6" name="object 16"/>
          <p:cNvSpPr/>
          <p:nvPr/>
        </p:nvSpPr>
        <p:spPr>
          <a:xfrm>
            <a:off x="7175753" y="4149090"/>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7" name="object 17"/>
          <p:cNvSpPr/>
          <p:nvPr/>
        </p:nvSpPr>
        <p:spPr>
          <a:xfrm>
            <a:off x="7174991" y="4293108"/>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8" name="object 18"/>
          <p:cNvSpPr/>
          <p:nvPr/>
        </p:nvSpPr>
        <p:spPr>
          <a:xfrm>
            <a:off x="3072383" y="4797552"/>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9" name="object 19"/>
          <p:cNvSpPr/>
          <p:nvPr/>
        </p:nvSpPr>
        <p:spPr>
          <a:xfrm>
            <a:off x="3073146" y="4943094"/>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0" name="object 20"/>
          <p:cNvSpPr/>
          <p:nvPr/>
        </p:nvSpPr>
        <p:spPr>
          <a:xfrm>
            <a:off x="3073146" y="5084826"/>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1" name="object 21"/>
          <p:cNvSpPr/>
          <p:nvPr/>
        </p:nvSpPr>
        <p:spPr>
          <a:xfrm>
            <a:off x="3073146" y="52296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2" name="object 22"/>
          <p:cNvSpPr/>
          <p:nvPr/>
        </p:nvSpPr>
        <p:spPr>
          <a:xfrm>
            <a:off x="3072383" y="5373623"/>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23" name="object 23"/>
          <p:cNvSpPr/>
          <p:nvPr/>
        </p:nvSpPr>
        <p:spPr>
          <a:xfrm>
            <a:off x="7174991" y="4869179"/>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24" name="object 24"/>
          <p:cNvSpPr/>
          <p:nvPr/>
        </p:nvSpPr>
        <p:spPr>
          <a:xfrm>
            <a:off x="7175753" y="5014721"/>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25" name="object 25"/>
          <p:cNvSpPr/>
          <p:nvPr/>
        </p:nvSpPr>
        <p:spPr>
          <a:xfrm>
            <a:off x="7175753" y="5156453"/>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26" name="object 26"/>
          <p:cNvSpPr/>
          <p:nvPr/>
        </p:nvSpPr>
        <p:spPr>
          <a:xfrm>
            <a:off x="7175753" y="5301234"/>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27" name="object 27"/>
          <p:cNvSpPr/>
          <p:nvPr/>
        </p:nvSpPr>
        <p:spPr>
          <a:xfrm>
            <a:off x="7174991" y="5445252"/>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6545270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45791" y="1028006"/>
            <a:ext cx="10058400" cy="1490152"/>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p:txBody>
      </p:sp>
      <p:sp>
        <p:nvSpPr>
          <p:cNvPr id="3" name="object 3"/>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11197" y="3500629"/>
            <a:ext cx="2089785" cy="2304415"/>
          </a:xfrm>
          <a:custGeom>
            <a:avLst/>
            <a:gdLst/>
            <a:ahLst/>
            <a:cxnLst/>
            <a:rect l="l" t="t" r="r" b="b"/>
            <a:pathLst>
              <a:path w="2089785"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5" name="object 5"/>
          <p:cNvSpPr/>
          <p:nvPr/>
        </p:nvSpPr>
        <p:spPr>
          <a:xfrm>
            <a:off x="6816853" y="3500629"/>
            <a:ext cx="2089785" cy="2304415"/>
          </a:xfrm>
          <a:custGeom>
            <a:avLst/>
            <a:gdLst/>
            <a:ahLst/>
            <a:cxnLst/>
            <a:rect l="l" t="t" r="r" b="b"/>
            <a:pathLst>
              <a:path w="2089784"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2861818" y="2951734"/>
            <a:ext cx="15855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TesteExemplo1</a:t>
            </a:r>
            <a:endParaRPr>
              <a:latin typeface="Arial"/>
              <a:cs typeface="Arial"/>
            </a:endParaRPr>
          </a:p>
        </p:txBody>
      </p:sp>
      <p:sp>
        <p:nvSpPr>
          <p:cNvPr id="7" name="object 7"/>
          <p:cNvSpPr txBox="1"/>
          <p:nvPr/>
        </p:nvSpPr>
        <p:spPr>
          <a:xfrm>
            <a:off x="7039484" y="2951734"/>
            <a:ext cx="1038225" cy="299720"/>
          </a:xfrm>
          <a:prstGeom prst="rect">
            <a:avLst/>
          </a:prstGeom>
        </p:spPr>
        <p:txBody>
          <a:bodyPr vert="horz" wrap="square" lIns="0" tIns="12700" rIns="0" bIns="0" rtlCol="0">
            <a:spAutoFit/>
          </a:bodyPr>
          <a:lstStyle/>
          <a:p>
            <a:pPr marL="12700">
              <a:spcBef>
                <a:spcPts val="100"/>
              </a:spcBef>
            </a:pPr>
            <a:r>
              <a:rPr dirty="0">
                <a:latin typeface="Arial"/>
                <a:cs typeface="Arial"/>
              </a:rPr>
              <a:t>E</a:t>
            </a:r>
            <a:r>
              <a:rPr spc="-15" dirty="0">
                <a:latin typeface="Arial"/>
                <a:cs typeface="Arial"/>
              </a:rPr>
              <a:t>x</a:t>
            </a:r>
            <a:r>
              <a:rPr spc="-5" dirty="0">
                <a:latin typeface="Arial"/>
                <a:cs typeface="Arial"/>
              </a:rPr>
              <a:t>em</a:t>
            </a:r>
            <a:r>
              <a:rPr spc="-15" dirty="0">
                <a:latin typeface="Arial"/>
                <a:cs typeface="Arial"/>
              </a:rPr>
              <a:t>p</a:t>
            </a:r>
            <a:r>
              <a:rPr spc="-5" dirty="0">
                <a:latin typeface="Arial"/>
                <a:cs typeface="Arial"/>
              </a:rPr>
              <a:t>l</a:t>
            </a:r>
            <a:r>
              <a:rPr spc="-15" dirty="0">
                <a:latin typeface="Arial"/>
                <a:cs typeface="Arial"/>
              </a:rPr>
              <a:t>o</a:t>
            </a:r>
            <a:r>
              <a:rPr spc="-5" dirty="0">
                <a:latin typeface="Arial"/>
                <a:cs typeface="Arial"/>
              </a:rPr>
              <a:t>1</a:t>
            </a:r>
            <a:endParaRPr>
              <a:latin typeface="Arial"/>
              <a:cs typeface="Arial"/>
            </a:endParaRPr>
          </a:p>
        </p:txBody>
      </p:sp>
      <p:sp>
        <p:nvSpPr>
          <p:cNvPr id="8" name="object 8"/>
          <p:cNvSpPr/>
          <p:nvPr/>
        </p:nvSpPr>
        <p:spPr>
          <a:xfrm>
            <a:off x="3072383" y="3788664"/>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9" name="object 9"/>
          <p:cNvSpPr/>
          <p:nvPr/>
        </p:nvSpPr>
        <p:spPr>
          <a:xfrm>
            <a:off x="3073146" y="39342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0" name="object 10"/>
          <p:cNvSpPr/>
          <p:nvPr/>
        </p:nvSpPr>
        <p:spPr>
          <a:xfrm>
            <a:off x="3073146" y="407746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1" name="object 11"/>
          <p:cNvSpPr/>
          <p:nvPr/>
        </p:nvSpPr>
        <p:spPr>
          <a:xfrm>
            <a:off x="3073146" y="422224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2" name="object 12"/>
          <p:cNvSpPr/>
          <p:nvPr/>
        </p:nvSpPr>
        <p:spPr>
          <a:xfrm>
            <a:off x="3072383" y="4366259"/>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3" name="object 13"/>
          <p:cNvSpPr/>
          <p:nvPr/>
        </p:nvSpPr>
        <p:spPr>
          <a:xfrm>
            <a:off x="7174991" y="3717035"/>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4" name="object 14"/>
          <p:cNvSpPr/>
          <p:nvPr/>
        </p:nvSpPr>
        <p:spPr>
          <a:xfrm>
            <a:off x="7175753" y="3861053"/>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5" name="object 15"/>
          <p:cNvSpPr/>
          <p:nvPr/>
        </p:nvSpPr>
        <p:spPr>
          <a:xfrm>
            <a:off x="7175753" y="4004309"/>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6" name="object 16"/>
          <p:cNvSpPr/>
          <p:nvPr/>
        </p:nvSpPr>
        <p:spPr>
          <a:xfrm>
            <a:off x="7175753" y="4149090"/>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7" name="object 17"/>
          <p:cNvSpPr/>
          <p:nvPr/>
        </p:nvSpPr>
        <p:spPr>
          <a:xfrm>
            <a:off x="7174991" y="4293108"/>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8" name="object 18"/>
          <p:cNvSpPr/>
          <p:nvPr/>
        </p:nvSpPr>
        <p:spPr>
          <a:xfrm>
            <a:off x="3072383" y="4797552"/>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9" name="object 19"/>
          <p:cNvSpPr/>
          <p:nvPr/>
        </p:nvSpPr>
        <p:spPr>
          <a:xfrm>
            <a:off x="3073146" y="4943094"/>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0" name="object 20"/>
          <p:cNvSpPr/>
          <p:nvPr/>
        </p:nvSpPr>
        <p:spPr>
          <a:xfrm>
            <a:off x="3073146" y="5084826"/>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1" name="object 21"/>
          <p:cNvSpPr/>
          <p:nvPr/>
        </p:nvSpPr>
        <p:spPr>
          <a:xfrm>
            <a:off x="3073146" y="52296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2" name="object 22"/>
          <p:cNvSpPr/>
          <p:nvPr/>
        </p:nvSpPr>
        <p:spPr>
          <a:xfrm>
            <a:off x="3072383" y="5373623"/>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23" name="object 23"/>
          <p:cNvSpPr/>
          <p:nvPr/>
        </p:nvSpPr>
        <p:spPr>
          <a:xfrm>
            <a:off x="7174991" y="4869179"/>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24" name="object 24"/>
          <p:cNvSpPr/>
          <p:nvPr/>
        </p:nvSpPr>
        <p:spPr>
          <a:xfrm>
            <a:off x="7175753" y="5014721"/>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25" name="object 25"/>
          <p:cNvSpPr/>
          <p:nvPr/>
        </p:nvSpPr>
        <p:spPr>
          <a:xfrm>
            <a:off x="7175753" y="5156453"/>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26" name="object 26"/>
          <p:cNvSpPr/>
          <p:nvPr/>
        </p:nvSpPr>
        <p:spPr>
          <a:xfrm>
            <a:off x="7175753" y="5301234"/>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27" name="object 27"/>
          <p:cNvSpPr/>
          <p:nvPr/>
        </p:nvSpPr>
        <p:spPr>
          <a:xfrm>
            <a:off x="7174991" y="5445252"/>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28" name="object 28"/>
          <p:cNvSpPr/>
          <p:nvPr/>
        </p:nvSpPr>
        <p:spPr>
          <a:xfrm>
            <a:off x="2855975" y="5876544"/>
            <a:ext cx="495300" cy="495300"/>
          </a:xfrm>
          <a:prstGeom prst="rect">
            <a:avLst/>
          </a:prstGeom>
          <a:blipFill>
            <a:blip r:embed="rId3" cstate="print"/>
            <a:stretch>
              <a:fillRect/>
            </a:stretch>
          </a:blipFill>
        </p:spPr>
        <p:txBody>
          <a:bodyPr wrap="square" lIns="0" tIns="0" rIns="0" bIns="0" rtlCol="0"/>
          <a:lstStyle/>
          <a:p>
            <a:endParaRPr/>
          </a:p>
        </p:txBody>
      </p:sp>
      <p:sp>
        <p:nvSpPr>
          <p:cNvPr id="29" name="object 29"/>
          <p:cNvSpPr txBox="1"/>
          <p:nvPr/>
        </p:nvSpPr>
        <p:spPr>
          <a:xfrm>
            <a:off x="3727196" y="5905296"/>
            <a:ext cx="659765" cy="299720"/>
          </a:xfrm>
          <a:prstGeom prst="rect">
            <a:avLst/>
          </a:prstGeom>
        </p:spPr>
        <p:txBody>
          <a:bodyPr vert="horz" wrap="square" lIns="0" tIns="12700" rIns="0" bIns="0" rtlCol="0">
            <a:spAutoFit/>
          </a:bodyPr>
          <a:lstStyle/>
          <a:p>
            <a:pPr marL="12700">
              <a:spcBef>
                <a:spcPts val="100"/>
              </a:spcBef>
            </a:pPr>
            <a:r>
              <a:rPr spc="-5" dirty="0">
                <a:latin typeface="Arial"/>
                <a:cs typeface="Arial"/>
              </a:rPr>
              <a:t>Fal</a:t>
            </a:r>
            <a:r>
              <a:rPr spc="-15" dirty="0">
                <a:latin typeface="Arial"/>
                <a:cs typeface="Arial"/>
              </a:rPr>
              <a:t>h</a:t>
            </a:r>
            <a:r>
              <a:rPr dirty="0">
                <a:latin typeface="Arial"/>
                <a:cs typeface="Arial"/>
              </a:rPr>
              <a:t>a!</a:t>
            </a:r>
            <a:endParaRPr>
              <a:latin typeface="Arial"/>
              <a:cs typeface="Arial"/>
            </a:endParaRPr>
          </a:p>
        </p:txBody>
      </p:sp>
    </p:spTree>
    <p:extLst>
      <p:ext uri="{BB962C8B-B14F-4D97-AF65-F5344CB8AC3E}">
        <p14:creationId xmlns:p14="http://schemas.microsoft.com/office/powerpoint/2010/main" val="1795166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Imag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
            <a:ext cx="9144000" cy="5947718"/>
          </a:xfrm>
          <a:prstGeom prst="rect">
            <a:avLst/>
          </a:prstGeom>
        </p:spPr>
      </p:pic>
      <p:pic>
        <p:nvPicPr>
          <p:cNvPr id="46" name="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7024" y="562344"/>
            <a:ext cx="4363974" cy="461023"/>
          </a:xfrm>
          <a:prstGeom prst="rect">
            <a:avLst/>
          </a:prstGeom>
        </p:spPr>
      </p:pic>
      <p:pic>
        <p:nvPicPr>
          <p:cNvPr id="47" name="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03832" y="1269493"/>
            <a:ext cx="8889492" cy="1871471"/>
          </a:xfrm>
          <a:prstGeom prst="rect">
            <a:avLst/>
          </a:prstGeom>
        </p:spPr>
      </p:pic>
      <p:pic>
        <p:nvPicPr>
          <p:cNvPr id="48" name="Image"/>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70304" y="3645408"/>
            <a:ext cx="8997696" cy="1583436"/>
          </a:xfrm>
          <a:prstGeom prst="rect">
            <a:avLst/>
          </a:prstGeom>
        </p:spPr>
      </p:pic>
    </p:spTree>
    <p:extLst>
      <p:ext uri="{BB962C8B-B14F-4D97-AF65-F5344CB8AC3E}">
        <p14:creationId xmlns:p14="http://schemas.microsoft.com/office/powerpoint/2010/main" val="312178148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1161196"/>
            <a:ext cx="10058400" cy="1490152"/>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p:txBody>
      </p:sp>
      <p:sp>
        <p:nvSpPr>
          <p:cNvPr id="3" name="object 3"/>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711197" y="3500629"/>
            <a:ext cx="2089785" cy="2304415"/>
          </a:xfrm>
          <a:custGeom>
            <a:avLst/>
            <a:gdLst/>
            <a:ahLst/>
            <a:cxnLst/>
            <a:rect l="l" t="t" r="r" b="b"/>
            <a:pathLst>
              <a:path w="2089785"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5" name="object 5"/>
          <p:cNvSpPr/>
          <p:nvPr/>
        </p:nvSpPr>
        <p:spPr>
          <a:xfrm>
            <a:off x="6816853" y="3500629"/>
            <a:ext cx="2089785" cy="2304415"/>
          </a:xfrm>
          <a:custGeom>
            <a:avLst/>
            <a:gdLst/>
            <a:ahLst/>
            <a:cxnLst/>
            <a:rect l="l" t="t" r="r" b="b"/>
            <a:pathLst>
              <a:path w="2089784" h="2304415">
                <a:moveTo>
                  <a:pt x="0" y="2304288"/>
                </a:moveTo>
                <a:lnTo>
                  <a:pt x="2089403" y="2304288"/>
                </a:lnTo>
                <a:lnTo>
                  <a:pt x="2089403" y="0"/>
                </a:lnTo>
                <a:lnTo>
                  <a:pt x="0" y="0"/>
                </a:lnTo>
                <a:lnTo>
                  <a:pt x="0" y="2304288"/>
                </a:lnTo>
                <a:close/>
              </a:path>
            </a:pathLst>
          </a:custGeom>
          <a:ln w="9144">
            <a:solidFill>
              <a:srgbClr val="000000"/>
            </a:solidFill>
          </a:ln>
        </p:spPr>
        <p:txBody>
          <a:bodyPr wrap="square" lIns="0" tIns="0" rIns="0" bIns="0" rtlCol="0"/>
          <a:lstStyle/>
          <a:p>
            <a:endParaRPr/>
          </a:p>
        </p:txBody>
      </p:sp>
      <p:sp>
        <p:nvSpPr>
          <p:cNvPr id="6" name="object 6"/>
          <p:cNvSpPr txBox="1"/>
          <p:nvPr/>
        </p:nvSpPr>
        <p:spPr>
          <a:xfrm>
            <a:off x="2861818" y="2951734"/>
            <a:ext cx="1585595" cy="299720"/>
          </a:xfrm>
          <a:prstGeom prst="rect">
            <a:avLst/>
          </a:prstGeom>
        </p:spPr>
        <p:txBody>
          <a:bodyPr vert="horz" wrap="square" lIns="0" tIns="12700" rIns="0" bIns="0" rtlCol="0">
            <a:spAutoFit/>
          </a:bodyPr>
          <a:lstStyle/>
          <a:p>
            <a:pPr marL="12700">
              <a:spcBef>
                <a:spcPts val="100"/>
              </a:spcBef>
            </a:pPr>
            <a:r>
              <a:rPr spc="-20" dirty="0">
                <a:latin typeface="Arial"/>
                <a:cs typeface="Arial"/>
              </a:rPr>
              <a:t>TesteExemplo1</a:t>
            </a:r>
            <a:endParaRPr>
              <a:latin typeface="Arial"/>
              <a:cs typeface="Arial"/>
            </a:endParaRPr>
          </a:p>
        </p:txBody>
      </p:sp>
      <p:sp>
        <p:nvSpPr>
          <p:cNvPr id="7" name="object 7"/>
          <p:cNvSpPr txBox="1"/>
          <p:nvPr/>
        </p:nvSpPr>
        <p:spPr>
          <a:xfrm>
            <a:off x="7039484" y="2951734"/>
            <a:ext cx="1038225" cy="299720"/>
          </a:xfrm>
          <a:prstGeom prst="rect">
            <a:avLst/>
          </a:prstGeom>
        </p:spPr>
        <p:txBody>
          <a:bodyPr vert="horz" wrap="square" lIns="0" tIns="12700" rIns="0" bIns="0" rtlCol="0">
            <a:spAutoFit/>
          </a:bodyPr>
          <a:lstStyle/>
          <a:p>
            <a:pPr marL="12700">
              <a:spcBef>
                <a:spcPts val="100"/>
              </a:spcBef>
            </a:pPr>
            <a:r>
              <a:rPr dirty="0">
                <a:latin typeface="Arial"/>
                <a:cs typeface="Arial"/>
              </a:rPr>
              <a:t>E</a:t>
            </a:r>
            <a:r>
              <a:rPr spc="-15" dirty="0">
                <a:latin typeface="Arial"/>
                <a:cs typeface="Arial"/>
              </a:rPr>
              <a:t>x</a:t>
            </a:r>
            <a:r>
              <a:rPr spc="-5" dirty="0">
                <a:latin typeface="Arial"/>
                <a:cs typeface="Arial"/>
              </a:rPr>
              <a:t>em</a:t>
            </a:r>
            <a:r>
              <a:rPr spc="-15" dirty="0">
                <a:latin typeface="Arial"/>
                <a:cs typeface="Arial"/>
              </a:rPr>
              <a:t>p</a:t>
            </a:r>
            <a:r>
              <a:rPr spc="-5" dirty="0">
                <a:latin typeface="Arial"/>
                <a:cs typeface="Arial"/>
              </a:rPr>
              <a:t>l</a:t>
            </a:r>
            <a:r>
              <a:rPr spc="-15" dirty="0">
                <a:latin typeface="Arial"/>
                <a:cs typeface="Arial"/>
              </a:rPr>
              <a:t>o</a:t>
            </a:r>
            <a:r>
              <a:rPr spc="-5" dirty="0">
                <a:latin typeface="Arial"/>
                <a:cs typeface="Arial"/>
              </a:rPr>
              <a:t>1</a:t>
            </a:r>
            <a:endParaRPr>
              <a:latin typeface="Arial"/>
              <a:cs typeface="Arial"/>
            </a:endParaRPr>
          </a:p>
        </p:txBody>
      </p:sp>
      <p:sp>
        <p:nvSpPr>
          <p:cNvPr id="8" name="object 8"/>
          <p:cNvSpPr/>
          <p:nvPr/>
        </p:nvSpPr>
        <p:spPr>
          <a:xfrm>
            <a:off x="3072383" y="3788664"/>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9" name="object 9"/>
          <p:cNvSpPr/>
          <p:nvPr/>
        </p:nvSpPr>
        <p:spPr>
          <a:xfrm>
            <a:off x="3073146" y="39342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0" name="object 10"/>
          <p:cNvSpPr/>
          <p:nvPr/>
        </p:nvSpPr>
        <p:spPr>
          <a:xfrm>
            <a:off x="3073146" y="407746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1" name="object 11"/>
          <p:cNvSpPr/>
          <p:nvPr/>
        </p:nvSpPr>
        <p:spPr>
          <a:xfrm>
            <a:off x="3073146" y="4222241"/>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12" name="object 12"/>
          <p:cNvSpPr/>
          <p:nvPr/>
        </p:nvSpPr>
        <p:spPr>
          <a:xfrm>
            <a:off x="3072383" y="4366259"/>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3" name="object 13"/>
          <p:cNvSpPr/>
          <p:nvPr/>
        </p:nvSpPr>
        <p:spPr>
          <a:xfrm>
            <a:off x="7174991" y="3717035"/>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4" name="object 14"/>
          <p:cNvSpPr/>
          <p:nvPr/>
        </p:nvSpPr>
        <p:spPr>
          <a:xfrm>
            <a:off x="7175753" y="3861053"/>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5" name="object 15"/>
          <p:cNvSpPr/>
          <p:nvPr/>
        </p:nvSpPr>
        <p:spPr>
          <a:xfrm>
            <a:off x="7175753" y="4004309"/>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6" name="object 16"/>
          <p:cNvSpPr/>
          <p:nvPr/>
        </p:nvSpPr>
        <p:spPr>
          <a:xfrm>
            <a:off x="7175753" y="4149090"/>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17" name="object 17"/>
          <p:cNvSpPr/>
          <p:nvPr/>
        </p:nvSpPr>
        <p:spPr>
          <a:xfrm>
            <a:off x="7174991" y="4293108"/>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18" name="object 18"/>
          <p:cNvSpPr/>
          <p:nvPr/>
        </p:nvSpPr>
        <p:spPr>
          <a:xfrm>
            <a:off x="3072383" y="4797552"/>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19" name="object 19"/>
          <p:cNvSpPr/>
          <p:nvPr/>
        </p:nvSpPr>
        <p:spPr>
          <a:xfrm>
            <a:off x="3073146" y="4943094"/>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0" name="object 20"/>
          <p:cNvSpPr/>
          <p:nvPr/>
        </p:nvSpPr>
        <p:spPr>
          <a:xfrm>
            <a:off x="3073146" y="5084826"/>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1" name="object 21"/>
          <p:cNvSpPr/>
          <p:nvPr/>
        </p:nvSpPr>
        <p:spPr>
          <a:xfrm>
            <a:off x="3073146" y="5229605"/>
            <a:ext cx="1295400" cy="0"/>
          </a:xfrm>
          <a:custGeom>
            <a:avLst/>
            <a:gdLst/>
            <a:ahLst/>
            <a:cxnLst/>
            <a:rect l="l" t="t" r="r" b="b"/>
            <a:pathLst>
              <a:path w="1295400">
                <a:moveTo>
                  <a:pt x="0" y="0"/>
                </a:moveTo>
                <a:lnTo>
                  <a:pt x="1295399" y="0"/>
                </a:lnTo>
              </a:path>
            </a:pathLst>
          </a:custGeom>
          <a:ln w="28956">
            <a:solidFill>
              <a:srgbClr val="000000"/>
            </a:solidFill>
          </a:ln>
        </p:spPr>
        <p:txBody>
          <a:bodyPr wrap="square" lIns="0" tIns="0" rIns="0" bIns="0" rtlCol="0"/>
          <a:lstStyle/>
          <a:p>
            <a:endParaRPr/>
          </a:p>
        </p:txBody>
      </p:sp>
      <p:sp>
        <p:nvSpPr>
          <p:cNvPr id="22" name="object 22"/>
          <p:cNvSpPr/>
          <p:nvPr/>
        </p:nvSpPr>
        <p:spPr>
          <a:xfrm>
            <a:off x="3072383" y="5373623"/>
            <a:ext cx="1295400" cy="0"/>
          </a:xfrm>
          <a:custGeom>
            <a:avLst/>
            <a:gdLst/>
            <a:ahLst/>
            <a:cxnLst/>
            <a:rect l="l" t="t" r="r" b="b"/>
            <a:pathLst>
              <a:path w="1295400">
                <a:moveTo>
                  <a:pt x="0" y="0"/>
                </a:moveTo>
                <a:lnTo>
                  <a:pt x="1295399" y="0"/>
                </a:lnTo>
              </a:path>
            </a:pathLst>
          </a:custGeom>
          <a:ln w="57912">
            <a:solidFill>
              <a:srgbClr val="000000"/>
            </a:solidFill>
          </a:ln>
        </p:spPr>
        <p:txBody>
          <a:bodyPr wrap="square" lIns="0" tIns="0" rIns="0" bIns="0" rtlCol="0"/>
          <a:lstStyle/>
          <a:p>
            <a:endParaRPr/>
          </a:p>
        </p:txBody>
      </p:sp>
      <p:sp>
        <p:nvSpPr>
          <p:cNvPr id="23" name="object 23"/>
          <p:cNvSpPr/>
          <p:nvPr/>
        </p:nvSpPr>
        <p:spPr>
          <a:xfrm>
            <a:off x="7174991" y="4869179"/>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24" name="object 24"/>
          <p:cNvSpPr/>
          <p:nvPr/>
        </p:nvSpPr>
        <p:spPr>
          <a:xfrm>
            <a:off x="7175753" y="5014721"/>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25" name="object 25"/>
          <p:cNvSpPr/>
          <p:nvPr/>
        </p:nvSpPr>
        <p:spPr>
          <a:xfrm>
            <a:off x="7175753" y="5156453"/>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26" name="object 26"/>
          <p:cNvSpPr/>
          <p:nvPr/>
        </p:nvSpPr>
        <p:spPr>
          <a:xfrm>
            <a:off x="7175753" y="5301234"/>
            <a:ext cx="1295400" cy="0"/>
          </a:xfrm>
          <a:custGeom>
            <a:avLst/>
            <a:gdLst/>
            <a:ahLst/>
            <a:cxnLst/>
            <a:rect l="l" t="t" r="r" b="b"/>
            <a:pathLst>
              <a:path w="1295400">
                <a:moveTo>
                  <a:pt x="0" y="0"/>
                </a:moveTo>
                <a:lnTo>
                  <a:pt x="1295400" y="0"/>
                </a:lnTo>
              </a:path>
            </a:pathLst>
          </a:custGeom>
          <a:ln w="28956">
            <a:solidFill>
              <a:srgbClr val="000000"/>
            </a:solidFill>
          </a:ln>
        </p:spPr>
        <p:txBody>
          <a:bodyPr wrap="square" lIns="0" tIns="0" rIns="0" bIns="0" rtlCol="0"/>
          <a:lstStyle/>
          <a:p>
            <a:endParaRPr/>
          </a:p>
        </p:txBody>
      </p:sp>
      <p:sp>
        <p:nvSpPr>
          <p:cNvPr id="27" name="object 27"/>
          <p:cNvSpPr/>
          <p:nvPr/>
        </p:nvSpPr>
        <p:spPr>
          <a:xfrm>
            <a:off x="7174991" y="5445252"/>
            <a:ext cx="1295400" cy="0"/>
          </a:xfrm>
          <a:custGeom>
            <a:avLst/>
            <a:gdLst/>
            <a:ahLst/>
            <a:cxnLst/>
            <a:rect l="l" t="t" r="r" b="b"/>
            <a:pathLst>
              <a:path w="1295400">
                <a:moveTo>
                  <a:pt x="0" y="0"/>
                </a:moveTo>
                <a:lnTo>
                  <a:pt x="1295400" y="0"/>
                </a:lnTo>
              </a:path>
            </a:pathLst>
          </a:custGeom>
          <a:ln w="57912">
            <a:solidFill>
              <a:srgbClr val="000000"/>
            </a:solidFill>
          </a:ln>
        </p:spPr>
        <p:txBody>
          <a:bodyPr wrap="square" lIns="0" tIns="0" rIns="0" bIns="0" rtlCol="0"/>
          <a:lstStyle/>
          <a:p>
            <a:endParaRPr/>
          </a:p>
        </p:txBody>
      </p:sp>
      <p:sp>
        <p:nvSpPr>
          <p:cNvPr id="28" name="object 28"/>
          <p:cNvSpPr/>
          <p:nvPr/>
        </p:nvSpPr>
        <p:spPr>
          <a:xfrm>
            <a:off x="2711196" y="5876544"/>
            <a:ext cx="588264" cy="588264"/>
          </a:xfrm>
          <a:prstGeom prst="rect">
            <a:avLst/>
          </a:prstGeom>
          <a:blipFill>
            <a:blip r:embed="rId3" cstate="print"/>
            <a:stretch>
              <a:fillRect/>
            </a:stretch>
          </a:blipFill>
        </p:spPr>
        <p:txBody>
          <a:bodyPr wrap="square" lIns="0" tIns="0" rIns="0" bIns="0" rtlCol="0"/>
          <a:lstStyle/>
          <a:p>
            <a:endParaRPr/>
          </a:p>
        </p:txBody>
      </p:sp>
      <p:sp>
        <p:nvSpPr>
          <p:cNvPr id="29" name="object 29"/>
          <p:cNvSpPr txBox="1"/>
          <p:nvPr/>
        </p:nvSpPr>
        <p:spPr>
          <a:xfrm>
            <a:off x="3798571" y="5977840"/>
            <a:ext cx="381635" cy="300355"/>
          </a:xfrm>
          <a:prstGeom prst="rect">
            <a:avLst/>
          </a:prstGeom>
        </p:spPr>
        <p:txBody>
          <a:bodyPr vert="horz" wrap="square" lIns="0" tIns="12700" rIns="0" bIns="0" rtlCol="0">
            <a:spAutoFit/>
          </a:bodyPr>
          <a:lstStyle/>
          <a:p>
            <a:pPr marL="12700">
              <a:spcBef>
                <a:spcPts val="100"/>
              </a:spcBef>
            </a:pPr>
            <a:r>
              <a:rPr dirty="0">
                <a:latin typeface="Arial"/>
                <a:cs typeface="Arial"/>
              </a:rPr>
              <a:t>Ok!</a:t>
            </a:r>
            <a:endParaRPr>
              <a:latin typeface="Arial"/>
              <a:cs typeface="Arial"/>
            </a:endParaRPr>
          </a:p>
        </p:txBody>
      </p:sp>
    </p:spTree>
    <p:extLst>
      <p:ext uri="{BB962C8B-B14F-4D97-AF65-F5344CB8AC3E}">
        <p14:creationId xmlns:p14="http://schemas.microsoft.com/office/powerpoint/2010/main" val="21286630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1256191"/>
            <a:ext cx="10058400" cy="1490152"/>
          </a:xfrm>
          <a:prstGeom prst="rect">
            <a:avLst/>
          </a:prstGeom>
        </p:spPr>
        <p:txBody>
          <a:bodyPr vert="horz" wrap="square" lIns="0" tIns="12700" rIns="0" bIns="0" rtlCol="0" anchor="b">
            <a:spAutoFit/>
          </a:bodyPr>
          <a:lstStyle/>
          <a:p>
            <a:pPr marL="356870" marR="5080" indent="-256540">
              <a:lnSpc>
                <a:spcPct val="100000"/>
              </a:lnSpc>
              <a:spcBef>
                <a:spcPts val="100"/>
              </a:spcBef>
              <a:tabLst>
                <a:tab pos="357505" algn="l"/>
              </a:tabLst>
            </a:pPr>
            <a:r>
              <a:rPr spc="114" dirty="0" err="1" smtClean="0"/>
              <a:t>Quando</a:t>
            </a:r>
            <a:r>
              <a:rPr spc="114" dirty="0" smtClean="0"/>
              <a:t> </a:t>
            </a:r>
            <a:r>
              <a:rPr spc="60" dirty="0"/>
              <a:t>escrever </a:t>
            </a:r>
            <a:r>
              <a:rPr spc="220" dirty="0"/>
              <a:t>um </a:t>
            </a:r>
            <a:r>
              <a:rPr spc="105" dirty="0"/>
              <a:t>teste </a:t>
            </a:r>
            <a:r>
              <a:rPr spc="95" dirty="0"/>
              <a:t>de </a:t>
            </a:r>
            <a:r>
              <a:rPr spc="130" dirty="0"/>
              <a:t>unidade </a:t>
            </a:r>
            <a:r>
              <a:rPr spc="95" dirty="0"/>
              <a:t>de</a:t>
            </a:r>
            <a:r>
              <a:rPr spc="-145" dirty="0"/>
              <a:t> </a:t>
            </a:r>
            <a:r>
              <a:rPr spc="145" dirty="0"/>
              <a:t>uma  </a:t>
            </a:r>
            <a:r>
              <a:rPr spc="-20" dirty="0"/>
              <a:t>classe?</a:t>
            </a:r>
            <a:endParaRPr sz="1800" dirty="0"/>
          </a:p>
        </p:txBody>
      </p:sp>
      <p:sp>
        <p:nvSpPr>
          <p:cNvPr id="3" name="object 3"/>
          <p:cNvSpPr txBox="1"/>
          <p:nvPr/>
        </p:nvSpPr>
        <p:spPr>
          <a:xfrm>
            <a:off x="2507867" y="3078608"/>
            <a:ext cx="5296535" cy="1550035"/>
          </a:xfrm>
          <a:prstGeom prst="rect">
            <a:avLst/>
          </a:prstGeom>
        </p:spPr>
        <p:txBody>
          <a:bodyPr vert="horz" wrap="square" lIns="0" tIns="51435" rIns="0" bIns="0" rtlCol="0">
            <a:spAutoFit/>
          </a:bodyPr>
          <a:lstStyle/>
          <a:p>
            <a:pPr marL="241300" indent="-228600">
              <a:spcBef>
                <a:spcPts val="405"/>
              </a:spcBef>
              <a:buClr>
                <a:srgbClr val="2CA1BE"/>
              </a:buClr>
              <a:buFont typeface="Verdana"/>
              <a:buChar char="◦"/>
              <a:tabLst>
                <a:tab pos="241300" algn="l"/>
              </a:tabLst>
            </a:pPr>
            <a:r>
              <a:rPr sz="2300" spc="70" dirty="0">
                <a:latin typeface="Arial"/>
                <a:cs typeface="Arial"/>
              </a:rPr>
              <a:t>Começar </a:t>
            </a:r>
            <a:r>
              <a:rPr sz="2300" spc="110" dirty="0">
                <a:latin typeface="Arial"/>
                <a:cs typeface="Arial"/>
              </a:rPr>
              <a:t>pelo </a:t>
            </a:r>
            <a:r>
              <a:rPr sz="2300" spc="90" dirty="0">
                <a:latin typeface="Arial"/>
                <a:cs typeface="Arial"/>
              </a:rPr>
              <a:t>teste </a:t>
            </a:r>
            <a:r>
              <a:rPr sz="2300" spc="85" dirty="0">
                <a:latin typeface="Arial"/>
                <a:cs typeface="Arial"/>
              </a:rPr>
              <a:t>de</a:t>
            </a:r>
            <a:r>
              <a:rPr sz="2300" spc="20" dirty="0">
                <a:latin typeface="Arial"/>
                <a:cs typeface="Arial"/>
              </a:rPr>
              <a:t> </a:t>
            </a:r>
            <a:r>
              <a:rPr sz="2300" spc="110" dirty="0">
                <a:latin typeface="Arial"/>
                <a:cs typeface="Arial"/>
              </a:rPr>
              <a:t>unidade.</a:t>
            </a:r>
            <a:endParaRPr sz="2300" dirty="0">
              <a:latin typeface="Arial"/>
              <a:cs typeface="Arial"/>
            </a:endParaRPr>
          </a:p>
          <a:p>
            <a:pPr marL="241300" indent="-228600">
              <a:spcBef>
                <a:spcPts val="300"/>
              </a:spcBef>
              <a:buClr>
                <a:srgbClr val="2CA1BE"/>
              </a:buClr>
              <a:buFont typeface="Verdana"/>
              <a:buChar char="◦"/>
              <a:tabLst>
                <a:tab pos="241300" algn="l"/>
              </a:tabLst>
            </a:pPr>
            <a:r>
              <a:rPr sz="2300" spc="-30" dirty="0">
                <a:latin typeface="Arial"/>
                <a:cs typeface="Arial"/>
              </a:rPr>
              <a:t>Em </a:t>
            </a:r>
            <a:r>
              <a:rPr sz="2300" spc="90" dirty="0">
                <a:latin typeface="Arial"/>
                <a:cs typeface="Arial"/>
              </a:rPr>
              <a:t>seguida, </a:t>
            </a:r>
            <a:r>
              <a:rPr sz="2300" spc="95" dirty="0">
                <a:latin typeface="Arial"/>
                <a:cs typeface="Arial"/>
              </a:rPr>
              <a:t>ciclo</a:t>
            </a:r>
            <a:r>
              <a:rPr sz="2300" spc="145" dirty="0">
                <a:latin typeface="Arial"/>
                <a:cs typeface="Arial"/>
              </a:rPr>
              <a:t> </a:t>
            </a:r>
            <a:r>
              <a:rPr sz="2300" spc="100" dirty="0">
                <a:latin typeface="Arial"/>
                <a:cs typeface="Arial"/>
              </a:rPr>
              <a:t>classe/teste:</a:t>
            </a:r>
            <a:endParaRPr sz="2300" dirty="0">
              <a:latin typeface="Arial"/>
              <a:cs typeface="Arial"/>
            </a:endParaRPr>
          </a:p>
          <a:p>
            <a:pPr marL="478790" lvl="1" indent="-228600">
              <a:spcBef>
                <a:spcPts val="430"/>
              </a:spcBef>
              <a:buClr>
                <a:srgbClr val="DA1F28"/>
              </a:buClr>
              <a:buChar char=""/>
              <a:tabLst>
                <a:tab pos="478790" algn="l"/>
                <a:tab pos="479425" algn="l"/>
              </a:tabLst>
            </a:pPr>
            <a:r>
              <a:rPr sz="2100" spc="100" dirty="0">
                <a:latin typeface="Arial"/>
                <a:cs typeface="Arial"/>
              </a:rPr>
              <a:t>Alguns </a:t>
            </a:r>
            <a:r>
              <a:rPr sz="2100" spc="135" dirty="0">
                <a:latin typeface="Arial"/>
                <a:cs typeface="Arial"/>
              </a:rPr>
              <a:t>minutos </a:t>
            </a:r>
            <a:r>
              <a:rPr sz="2100" spc="105" dirty="0">
                <a:latin typeface="Arial"/>
                <a:cs typeface="Arial"/>
              </a:rPr>
              <a:t>codificando </a:t>
            </a:r>
            <a:r>
              <a:rPr sz="2100" spc="-10" dirty="0">
                <a:latin typeface="Arial"/>
                <a:cs typeface="Arial"/>
              </a:rPr>
              <a:t>a</a:t>
            </a:r>
            <a:r>
              <a:rPr sz="2100" spc="-75" dirty="0">
                <a:latin typeface="Arial"/>
                <a:cs typeface="Arial"/>
              </a:rPr>
              <a:t> </a:t>
            </a:r>
            <a:r>
              <a:rPr sz="2100" spc="35" dirty="0">
                <a:latin typeface="Arial"/>
                <a:cs typeface="Arial"/>
              </a:rPr>
              <a:t>classe.</a:t>
            </a:r>
            <a:endParaRPr sz="2100" dirty="0">
              <a:latin typeface="Arial"/>
              <a:cs typeface="Arial"/>
            </a:endParaRPr>
          </a:p>
          <a:p>
            <a:pPr marL="478790" lvl="1" indent="-228600">
              <a:spcBef>
                <a:spcPts val="405"/>
              </a:spcBef>
              <a:buClr>
                <a:srgbClr val="DA1F28"/>
              </a:buClr>
              <a:buChar char=""/>
              <a:tabLst>
                <a:tab pos="478790" algn="l"/>
                <a:tab pos="479425" algn="l"/>
              </a:tabLst>
            </a:pPr>
            <a:r>
              <a:rPr sz="2100" spc="100" dirty="0">
                <a:latin typeface="Arial"/>
                <a:cs typeface="Arial"/>
              </a:rPr>
              <a:t>Alguns </a:t>
            </a:r>
            <a:r>
              <a:rPr sz="2100" spc="135" dirty="0">
                <a:latin typeface="Arial"/>
                <a:cs typeface="Arial"/>
              </a:rPr>
              <a:t>minutos </a:t>
            </a:r>
            <a:r>
              <a:rPr sz="2100" spc="105" dirty="0">
                <a:latin typeface="Arial"/>
                <a:cs typeface="Arial"/>
              </a:rPr>
              <a:t>codificando </a:t>
            </a:r>
            <a:r>
              <a:rPr sz="2100" spc="120" dirty="0">
                <a:latin typeface="Arial"/>
                <a:cs typeface="Arial"/>
              </a:rPr>
              <a:t>o</a:t>
            </a:r>
            <a:r>
              <a:rPr sz="2100" spc="-55" dirty="0">
                <a:latin typeface="Arial"/>
                <a:cs typeface="Arial"/>
              </a:rPr>
              <a:t> </a:t>
            </a:r>
            <a:r>
              <a:rPr sz="2100" spc="75" dirty="0">
                <a:latin typeface="Arial"/>
                <a:cs typeface="Arial"/>
              </a:rPr>
              <a:t>teste.</a:t>
            </a:r>
            <a:endParaRPr sz="2100" dirty="0">
              <a:latin typeface="Arial"/>
              <a:cs typeface="Arial"/>
            </a:endParaRPr>
          </a:p>
        </p:txBody>
      </p:sp>
      <p:sp>
        <p:nvSpPr>
          <p:cNvPr id="4" name="object 4"/>
          <p:cNvSpPr/>
          <p:nvPr/>
        </p:nvSpPr>
        <p:spPr>
          <a:xfrm>
            <a:off x="2054351" y="568452"/>
            <a:ext cx="6420612" cy="54863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8077216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169669" y="1442973"/>
            <a:ext cx="7604759" cy="2580194"/>
          </a:xfrm>
          <a:prstGeom prst="rect">
            <a:avLst/>
          </a:prstGeom>
        </p:spPr>
        <p:txBody>
          <a:bodyPr vert="horz" wrap="square" lIns="0" tIns="12700" rIns="0" bIns="0" rtlCol="0">
            <a:spAutoFit/>
          </a:bodyPr>
          <a:lstStyle/>
          <a:p>
            <a:pPr marL="12700">
              <a:spcBef>
                <a:spcPts val="100"/>
              </a:spcBef>
              <a:tabLst>
                <a:tab pos="268605" algn="l"/>
              </a:tabLst>
            </a:pPr>
            <a:r>
              <a:rPr sz="2400" spc="85" dirty="0" err="1" smtClean="0">
                <a:latin typeface="Arial"/>
                <a:cs typeface="Arial"/>
              </a:rPr>
              <a:t>Arcabouços</a:t>
            </a:r>
            <a:endParaRPr sz="2400" dirty="0">
              <a:latin typeface="Arial"/>
              <a:cs typeface="Arial"/>
            </a:endParaRPr>
          </a:p>
          <a:p>
            <a:pPr>
              <a:spcBef>
                <a:spcPts val="35"/>
              </a:spcBef>
            </a:pPr>
            <a:endParaRPr sz="2950" dirty="0">
              <a:latin typeface="Times New Roman"/>
              <a:cs typeface="Times New Roman"/>
            </a:endParaRPr>
          </a:p>
          <a:p>
            <a:pPr marL="268605" marR="297180" indent="-256540">
              <a:lnSpc>
                <a:spcPts val="2600"/>
              </a:lnSpc>
              <a:tabLst>
                <a:tab pos="268605" algn="l"/>
              </a:tabLst>
            </a:pPr>
            <a:r>
              <a:rPr sz="2400" spc="65" dirty="0" err="1" smtClean="0">
                <a:latin typeface="Arial"/>
                <a:cs typeface="Arial"/>
              </a:rPr>
              <a:t>Fornecem</a:t>
            </a:r>
            <a:r>
              <a:rPr sz="2400" spc="65" dirty="0" smtClean="0">
                <a:latin typeface="Arial"/>
                <a:cs typeface="Arial"/>
              </a:rPr>
              <a:t> </a:t>
            </a:r>
            <a:r>
              <a:rPr sz="2400" spc="-45" dirty="0">
                <a:latin typeface="Arial"/>
                <a:cs typeface="Arial"/>
              </a:rPr>
              <a:t>APIs </a:t>
            </a:r>
            <a:r>
              <a:rPr sz="2400" spc="155" dirty="0">
                <a:latin typeface="Arial"/>
                <a:cs typeface="Arial"/>
              </a:rPr>
              <a:t>permitindo </a:t>
            </a:r>
            <a:r>
              <a:rPr sz="2400" spc="105" dirty="0">
                <a:latin typeface="Arial"/>
                <a:cs typeface="Arial"/>
              </a:rPr>
              <a:t>que </a:t>
            </a:r>
            <a:r>
              <a:rPr sz="2400" spc="80" dirty="0">
                <a:latin typeface="Arial"/>
                <a:cs typeface="Arial"/>
              </a:rPr>
              <a:t>os </a:t>
            </a:r>
            <a:r>
              <a:rPr sz="2400" spc="90" dirty="0">
                <a:latin typeface="Arial"/>
                <a:cs typeface="Arial"/>
              </a:rPr>
              <a:t>teste sejam  </a:t>
            </a:r>
            <a:r>
              <a:rPr sz="2400" spc="110" dirty="0">
                <a:latin typeface="Arial"/>
                <a:cs typeface="Arial"/>
              </a:rPr>
              <a:t>rapidamente construídos </a:t>
            </a:r>
            <a:r>
              <a:rPr sz="2400" spc="85" dirty="0">
                <a:latin typeface="Arial"/>
                <a:cs typeface="Arial"/>
              </a:rPr>
              <a:t>de </a:t>
            </a:r>
            <a:r>
              <a:rPr sz="2400" spc="150" dirty="0">
                <a:latin typeface="Arial"/>
                <a:cs typeface="Arial"/>
              </a:rPr>
              <a:t>forma</a:t>
            </a:r>
            <a:r>
              <a:rPr sz="2400" spc="100" dirty="0">
                <a:latin typeface="Arial"/>
                <a:cs typeface="Arial"/>
              </a:rPr>
              <a:t> </a:t>
            </a:r>
            <a:r>
              <a:rPr sz="2400" spc="110" dirty="0">
                <a:latin typeface="Arial"/>
                <a:cs typeface="Arial"/>
              </a:rPr>
              <a:t>estruturada.</a:t>
            </a:r>
            <a:endParaRPr sz="2400" dirty="0">
              <a:latin typeface="Arial"/>
              <a:cs typeface="Arial"/>
            </a:endParaRPr>
          </a:p>
          <a:p>
            <a:pPr marL="524510" marR="5080" indent="-228600">
              <a:lnSpc>
                <a:spcPts val="2590"/>
              </a:lnSpc>
              <a:spcBef>
                <a:spcPts val="295"/>
              </a:spcBef>
              <a:buClr>
                <a:srgbClr val="2CA1BE"/>
              </a:buClr>
              <a:buFont typeface="Verdana"/>
              <a:buChar char="◦"/>
              <a:tabLst>
                <a:tab pos="525145" algn="l"/>
              </a:tabLst>
            </a:pPr>
            <a:r>
              <a:rPr sz="2400" spc="105" dirty="0">
                <a:latin typeface="Arial"/>
                <a:cs typeface="Arial"/>
              </a:rPr>
              <a:t>Métodos que </a:t>
            </a:r>
            <a:r>
              <a:rPr sz="2400" spc="85" dirty="0">
                <a:latin typeface="Arial"/>
                <a:cs typeface="Arial"/>
              </a:rPr>
              <a:t>devem </a:t>
            </a:r>
            <a:r>
              <a:rPr sz="2400" spc="65" dirty="0">
                <a:latin typeface="Arial"/>
                <a:cs typeface="Arial"/>
              </a:rPr>
              <a:t>ser </a:t>
            </a:r>
            <a:r>
              <a:rPr sz="2400" spc="85" dirty="0">
                <a:latin typeface="Arial"/>
                <a:cs typeface="Arial"/>
              </a:rPr>
              <a:t>chamados, </a:t>
            </a:r>
            <a:r>
              <a:rPr sz="2400" spc="90" dirty="0">
                <a:latin typeface="Arial"/>
                <a:cs typeface="Arial"/>
              </a:rPr>
              <a:t>interfaces </a:t>
            </a:r>
            <a:r>
              <a:rPr sz="2400" spc="-10" dirty="0">
                <a:latin typeface="Arial"/>
                <a:cs typeface="Arial"/>
              </a:rPr>
              <a:t>a  </a:t>
            </a:r>
            <a:r>
              <a:rPr sz="2400" spc="85" dirty="0">
                <a:latin typeface="Arial"/>
                <a:cs typeface="Arial"/>
              </a:rPr>
              <a:t>serem </a:t>
            </a:r>
            <a:r>
              <a:rPr sz="2400" spc="110" dirty="0">
                <a:latin typeface="Arial"/>
                <a:cs typeface="Arial"/>
              </a:rPr>
              <a:t>implementadas, </a:t>
            </a:r>
            <a:r>
              <a:rPr sz="2400" spc="85" dirty="0">
                <a:latin typeface="Arial"/>
                <a:cs typeface="Arial"/>
              </a:rPr>
              <a:t>vários </a:t>
            </a:r>
            <a:r>
              <a:rPr sz="2400" spc="140" dirty="0">
                <a:latin typeface="Arial"/>
                <a:cs typeface="Arial"/>
              </a:rPr>
              <a:t>tipos </a:t>
            </a:r>
            <a:r>
              <a:rPr sz="2400" spc="85" dirty="0">
                <a:latin typeface="Arial"/>
                <a:cs typeface="Arial"/>
              </a:rPr>
              <a:t>de</a:t>
            </a:r>
            <a:r>
              <a:rPr sz="2400" spc="140" dirty="0">
                <a:latin typeface="Arial"/>
                <a:cs typeface="Arial"/>
              </a:rPr>
              <a:t> </a:t>
            </a:r>
            <a:r>
              <a:rPr sz="2500" i="1" spc="35" dirty="0">
                <a:latin typeface="Arial"/>
                <a:cs typeface="Arial"/>
              </a:rPr>
              <a:t>asserts</a:t>
            </a:r>
            <a:r>
              <a:rPr sz="2400" spc="35" dirty="0">
                <a:latin typeface="Arial"/>
                <a:cs typeface="Arial"/>
              </a:rPr>
              <a:t>...</a:t>
            </a:r>
            <a:endParaRPr sz="2400" dirty="0">
              <a:latin typeface="Arial"/>
              <a:cs typeface="Arial"/>
            </a:endParaRPr>
          </a:p>
          <a:p>
            <a:pPr marL="524510" indent="-228600">
              <a:lnSpc>
                <a:spcPts val="2855"/>
              </a:lnSpc>
              <a:buClr>
                <a:srgbClr val="2CA1BE"/>
              </a:buClr>
              <a:buFont typeface="Verdana"/>
              <a:buChar char="◦"/>
              <a:tabLst>
                <a:tab pos="525145" algn="l"/>
              </a:tabLst>
            </a:pPr>
            <a:r>
              <a:rPr sz="2400" spc="55" dirty="0">
                <a:latin typeface="Arial"/>
                <a:cs typeface="Arial"/>
              </a:rPr>
              <a:t>Não </a:t>
            </a:r>
            <a:r>
              <a:rPr sz="2400" dirty="0">
                <a:latin typeface="Arial"/>
                <a:cs typeface="Arial"/>
              </a:rPr>
              <a:t>é </a:t>
            </a:r>
            <a:r>
              <a:rPr sz="2400" spc="65" dirty="0">
                <a:latin typeface="Arial"/>
                <a:cs typeface="Arial"/>
              </a:rPr>
              <a:t>necessário </a:t>
            </a:r>
            <a:r>
              <a:rPr sz="2400" spc="105" dirty="0">
                <a:latin typeface="Arial"/>
                <a:cs typeface="Arial"/>
              </a:rPr>
              <a:t>“reinventar </a:t>
            </a:r>
            <a:r>
              <a:rPr sz="2400" spc="-10" dirty="0">
                <a:latin typeface="Arial"/>
                <a:cs typeface="Arial"/>
              </a:rPr>
              <a:t>a</a:t>
            </a:r>
            <a:r>
              <a:rPr sz="2400" spc="265" dirty="0">
                <a:latin typeface="Arial"/>
                <a:cs typeface="Arial"/>
              </a:rPr>
              <a:t> </a:t>
            </a:r>
            <a:r>
              <a:rPr sz="2400" spc="105" dirty="0">
                <a:latin typeface="Arial"/>
                <a:cs typeface="Arial"/>
              </a:rPr>
              <a:t>roda”.</a:t>
            </a:r>
            <a:endParaRPr sz="2400" dirty="0">
              <a:latin typeface="Arial"/>
              <a:cs typeface="Arial"/>
            </a:endParaRPr>
          </a:p>
        </p:txBody>
      </p:sp>
      <p:sp>
        <p:nvSpPr>
          <p:cNvPr id="3" name="object 3"/>
          <p:cNvSpPr/>
          <p:nvPr/>
        </p:nvSpPr>
        <p:spPr>
          <a:xfrm>
            <a:off x="2093977" y="595884"/>
            <a:ext cx="7639811" cy="41300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1942214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093977" y="1201554"/>
            <a:ext cx="10058400" cy="1787028"/>
          </a:xfrm>
          <a:prstGeom prst="rect">
            <a:avLst/>
          </a:prstGeom>
        </p:spPr>
        <p:txBody>
          <a:bodyPr vert="horz" wrap="square" lIns="0" tIns="12065" rIns="0" bIns="0" rtlCol="0" anchor="b">
            <a:spAutoFit/>
          </a:bodyPr>
          <a:lstStyle/>
          <a:p>
            <a:pPr marL="469265" marR="48895" indent="-457200" algn="just">
              <a:lnSpc>
                <a:spcPct val="100000"/>
              </a:lnSpc>
              <a:spcBef>
                <a:spcPts val="95"/>
              </a:spcBef>
              <a:buClr>
                <a:schemeClr val="accent3"/>
              </a:buClr>
              <a:buFont typeface="Arial" panose="020B0604020202020204" pitchFamily="34" charset="0"/>
              <a:buChar char="•"/>
              <a:tabLst>
                <a:tab pos="268605" algn="l"/>
              </a:tabLst>
            </a:pPr>
            <a:r>
              <a:rPr sz="2800" spc="110" dirty="0" err="1" smtClean="0"/>
              <a:t>Permitem</a:t>
            </a:r>
            <a:r>
              <a:rPr sz="2800" spc="110" dirty="0" smtClean="0"/>
              <a:t> </a:t>
            </a:r>
            <a:r>
              <a:rPr sz="2800" spc="-15" dirty="0"/>
              <a:t>a </a:t>
            </a:r>
            <a:r>
              <a:rPr sz="2800" spc="85" dirty="0"/>
              <a:t>execução </a:t>
            </a:r>
            <a:r>
              <a:rPr sz="2800" spc="125" dirty="0"/>
              <a:t>dos </a:t>
            </a:r>
            <a:r>
              <a:rPr sz="2800" spc="90" dirty="0"/>
              <a:t>testes </a:t>
            </a:r>
            <a:r>
              <a:rPr sz="2800" spc="95" dirty="0"/>
              <a:t>de </a:t>
            </a:r>
            <a:r>
              <a:rPr sz="2800" spc="175" dirty="0"/>
              <a:t>forma  </a:t>
            </a:r>
            <a:r>
              <a:rPr sz="2800" spc="130" dirty="0"/>
              <a:t>repetitiva </a:t>
            </a:r>
            <a:r>
              <a:rPr sz="2800" spc="185" dirty="0"/>
              <a:t>por </a:t>
            </a:r>
            <a:r>
              <a:rPr sz="2800" spc="140" dirty="0"/>
              <a:t>qualquer</a:t>
            </a:r>
            <a:r>
              <a:rPr sz="2800" spc="55" dirty="0"/>
              <a:t> </a:t>
            </a:r>
            <a:r>
              <a:rPr sz="2800" spc="70" dirty="0"/>
              <a:t>pessoa.</a:t>
            </a:r>
            <a:endParaRPr sz="2800" dirty="0"/>
          </a:p>
          <a:p>
            <a:pPr marL="469265" marR="5080" indent="-457200" algn="just">
              <a:lnSpc>
                <a:spcPct val="100000"/>
              </a:lnSpc>
              <a:spcBef>
                <a:spcPts val="395"/>
              </a:spcBef>
              <a:buClr>
                <a:schemeClr val="accent3"/>
              </a:buClr>
              <a:buFont typeface="Arial" panose="020B0604020202020204" pitchFamily="34" charset="0"/>
              <a:buChar char="•"/>
              <a:tabLst>
                <a:tab pos="268605" algn="l"/>
              </a:tabLst>
            </a:pPr>
            <a:r>
              <a:rPr sz="2800" spc="120" dirty="0" err="1" smtClean="0"/>
              <a:t>Apresentam</a:t>
            </a:r>
            <a:r>
              <a:rPr sz="2800" spc="120" dirty="0" smtClean="0"/>
              <a:t> </a:t>
            </a:r>
            <a:r>
              <a:rPr sz="2800" spc="160" dirty="0"/>
              <a:t>o </a:t>
            </a:r>
            <a:r>
              <a:rPr sz="2800" spc="130" dirty="0"/>
              <a:t>resultado </a:t>
            </a:r>
            <a:r>
              <a:rPr sz="2800" spc="90" dirty="0"/>
              <a:t>da </a:t>
            </a:r>
            <a:r>
              <a:rPr sz="2800" spc="85" dirty="0"/>
              <a:t>execução </a:t>
            </a:r>
            <a:r>
              <a:rPr sz="2800" spc="125" dirty="0"/>
              <a:t>dos  </a:t>
            </a:r>
            <a:r>
              <a:rPr sz="2800" spc="90" dirty="0"/>
              <a:t>testes </a:t>
            </a:r>
            <a:r>
              <a:rPr sz="2800" spc="95" dirty="0"/>
              <a:t>de </a:t>
            </a:r>
            <a:r>
              <a:rPr sz="2800" spc="175" dirty="0"/>
              <a:t>forma </a:t>
            </a:r>
            <a:r>
              <a:rPr sz="2800" spc="125" dirty="0"/>
              <a:t>organizada </a:t>
            </a:r>
            <a:r>
              <a:rPr sz="2800" dirty="0"/>
              <a:t>e</a:t>
            </a:r>
            <a:r>
              <a:rPr sz="2800" spc="95" dirty="0"/>
              <a:t> </a:t>
            </a:r>
            <a:r>
              <a:rPr sz="2800" spc="130" dirty="0"/>
              <a:t>estruturada.</a:t>
            </a:r>
            <a:endParaRPr sz="2800" dirty="0"/>
          </a:p>
        </p:txBody>
      </p:sp>
      <p:sp>
        <p:nvSpPr>
          <p:cNvPr id="3" name="object 3"/>
          <p:cNvSpPr txBox="1"/>
          <p:nvPr/>
        </p:nvSpPr>
        <p:spPr>
          <a:xfrm>
            <a:off x="2169669" y="3267584"/>
            <a:ext cx="7552055" cy="1990725"/>
          </a:xfrm>
          <a:prstGeom prst="rect">
            <a:avLst/>
          </a:prstGeom>
        </p:spPr>
        <p:txBody>
          <a:bodyPr vert="horz" wrap="square" lIns="0" tIns="12700" rIns="0" bIns="0" rtlCol="0">
            <a:spAutoFit/>
          </a:bodyPr>
          <a:lstStyle/>
          <a:p>
            <a:pPr marL="524510" marR="49530" indent="-228600">
              <a:spcBef>
                <a:spcPts val="100"/>
              </a:spcBef>
              <a:buClr>
                <a:srgbClr val="2CA1BE"/>
              </a:buClr>
              <a:buFont typeface="Verdana"/>
              <a:buChar char="◦"/>
              <a:tabLst>
                <a:tab pos="525145" algn="l"/>
              </a:tabLst>
            </a:pPr>
            <a:r>
              <a:rPr sz="2400" spc="90" dirty="0">
                <a:latin typeface="Arial"/>
                <a:cs typeface="Arial"/>
              </a:rPr>
              <a:t>Quantos </a:t>
            </a:r>
            <a:r>
              <a:rPr sz="2400" spc="80" dirty="0">
                <a:latin typeface="Arial"/>
                <a:cs typeface="Arial"/>
              </a:rPr>
              <a:t>testes </a:t>
            </a:r>
            <a:r>
              <a:rPr sz="2400" spc="105" dirty="0">
                <a:latin typeface="Arial"/>
                <a:cs typeface="Arial"/>
              </a:rPr>
              <a:t>executaram </a:t>
            </a:r>
            <a:r>
              <a:rPr sz="2400" spc="140" dirty="0">
                <a:latin typeface="Arial"/>
                <a:cs typeface="Arial"/>
              </a:rPr>
              <a:t>ou </a:t>
            </a:r>
            <a:r>
              <a:rPr sz="2400" spc="90" dirty="0">
                <a:latin typeface="Arial"/>
                <a:cs typeface="Arial"/>
              </a:rPr>
              <a:t>não , </a:t>
            </a:r>
            <a:r>
              <a:rPr sz="2400" spc="120" dirty="0">
                <a:latin typeface="Arial"/>
                <a:cs typeface="Arial"/>
              </a:rPr>
              <a:t>quantos  </a:t>
            </a:r>
            <a:r>
              <a:rPr sz="2400" spc="110" dirty="0">
                <a:latin typeface="Arial"/>
                <a:cs typeface="Arial"/>
              </a:rPr>
              <a:t>falharam, </a:t>
            </a:r>
            <a:r>
              <a:rPr sz="2400" spc="114" dirty="0">
                <a:latin typeface="Arial"/>
                <a:cs typeface="Arial"/>
              </a:rPr>
              <a:t>onde </a:t>
            </a:r>
            <a:r>
              <a:rPr sz="2400" spc="110" dirty="0">
                <a:latin typeface="Arial"/>
                <a:cs typeface="Arial"/>
              </a:rPr>
              <a:t>falharam, </a:t>
            </a:r>
            <a:r>
              <a:rPr sz="2400" spc="140" dirty="0">
                <a:latin typeface="Arial"/>
                <a:cs typeface="Arial"/>
              </a:rPr>
              <a:t>o </a:t>
            </a:r>
            <a:r>
              <a:rPr sz="2400" spc="155" dirty="0">
                <a:latin typeface="Arial"/>
                <a:cs typeface="Arial"/>
              </a:rPr>
              <a:t>tempo </a:t>
            </a:r>
            <a:r>
              <a:rPr sz="2400" spc="105" dirty="0">
                <a:latin typeface="Arial"/>
                <a:cs typeface="Arial"/>
              </a:rPr>
              <a:t>que</a:t>
            </a:r>
            <a:r>
              <a:rPr sz="2400" spc="-95" dirty="0">
                <a:latin typeface="Arial"/>
                <a:cs typeface="Arial"/>
              </a:rPr>
              <a:t> </a:t>
            </a:r>
            <a:r>
              <a:rPr sz="2400" spc="80" dirty="0">
                <a:latin typeface="Arial"/>
                <a:cs typeface="Arial"/>
              </a:rPr>
              <a:t>levaram  </a:t>
            </a:r>
            <a:r>
              <a:rPr sz="2400" spc="110" dirty="0">
                <a:latin typeface="Arial"/>
                <a:cs typeface="Arial"/>
              </a:rPr>
              <a:t>pra</a:t>
            </a:r>
            <a:r>
              <a:rPr sz="2400" spc="90" dirty="0">
                <a:latin typeface="Arial"/>
                <a:cs typeface="Arial"/>
              </a:rPr>
              <a:t> </a:t>
            </a:r>
            <a:r>
              <a:rPr sz="2400" spc="100" dirty="0">
                <a:latin typeface="Arial"/>
                <a:cs typeface="Arial"/>
              </a:rPr>
              <a:t>executar...</a:t>
            </a:r>
            <a:endParaRPr sz="2400" dirty="0">
              <a:latin typeface="Arial"/>
              <a:cs typeface="Arial"/>
            </a:endParaRPr>
          </a:p>
          <a:p>
            <a:pPr marL="268605" marR="5080" indent="-256540">
              <a:spcBef>
                <a:spcPts val="350"/>
              </a:spcBef>
              <a:tabLst>
                <a:tab pos="268605" algn="l"/>
              </a:tabLst>
            </a:pPr>
            <a:r>
              <a:rPr sz="2700" spc="70" dirty="0" err="1" smtClean="0">
                <a:latin typeface="Arial"/>
                <a:cs typeface="Arial"/>
              </a:rPr>
              <a:t>Devem</a:t>
            </a:r>
            <a:r>
              <a:rPr sz="2700" spc="70" dirty="0" smtClean="0">
                <a:latin typeface="Arial"/>
                <a:cs typeface="Arial"/>
              </a:rPr>
              <a:t> </a:t>
            </a:r>
            <a:r>
              <a:rPr sz="2700" spc="75" dirty="0">
                <a:latin typeface="Arial"/>
                <a:cs typeface="Arial"/>
              </a:rPr>
              <a:t>ser </a:t>
            </a:r>
            <a:r>
              <a:rPr sz="2700" spc="120" dirty="0">
                <a:latin typeface="Arial"/>
                <a:cs typeface="Arial"/>
              </a:rPr>
              <a:t>incluídos </a:t>
            </a:r>
            <a:r>
              <a:rPr sz="2700" spc="80" dirty="0">
                <a:latin typeface="Arial"/>
                <a:cs typeface="Arial"/>
              </a:rPr>
              <a:t>na </a:t>
            </a:r>
            <a:r>
              <a:rPr sz="2700" spc="110" dirty="0">
                <a:latin typeface="Arial"/>
                <a:cs typeface="Arial"/>
              </a:rPr>
              <a:t>integração </a:t>
            </a:r>
            <a:r>
              <a:rPr sz="2700" spc="114" dirty="0">
                <a:latin typeface="Arial"/>
                <a:cs typeface="Arial"/>
              </a:rPr>
              <a:t>contínua  </a:t>
            </a:r>
            <a:r>
              <a:rPr sz="2700" spc="175" dirty="0">
                <a:latin typeface="Arial"/>
                <a:cs typeface="Arial"/>
              </a:rPr>
              <a:t>do</a:t>
            </a:r>
            <a:r>
              <a:rPr sz="2700" spc="95" dirty="0">
                <a:latin typeface="Arial"/>
                <a:cs typeface="Arial"/>
              </a:rPr>
              <a:t> </a:t>
            </a:r>
            <a:r>
              <a:rPr sz="2700" spc="155" dirty="0">
                <a:latin typeface="Arial"/>
                <a:cs typeface="Arial"/>
              </a:rPr>
              <a:t>projeto.</a:t>
            </a:r>
            <a:endParaRPr sz="2700" dirty="0">
              <a:latin typeface="Arial"/>
              <a:cs typeface="Arial"/>
            </a:endParaRPr>
          </a:p>
        </p:txBody>
      </p:sp>
      <p:sp>
        <p:nvSpPr>
          <p:cNvPr id="4" name="object 4"/>
          <p:cNvSpPr/>
          <p:nvPr/>
        </p:nvSpPr>
        <p:spPr>
          <a:xfrm>
            <a:off x="2093977" y="595884"/>
            <a:ext cx="7639811" cy="413003"/>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06830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p:nvPr/>
        </p:nvSpPr>
        <p:spPr>
          <a:xfrm>
            <a:off x="8317992" y="2542250"/>
            <a:ext cx="1446275" cy="58216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2708702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4059" y="592836"/>
            <a:ext cx="1275588" cy="4998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2133600" y="1354569"/>
            <a:ext cx="10058400" cy="382156"/>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Lst>
            </a:pPr>
            <a:r>
              <a:rPr sz="2400" spc="85" dirty="0" err="1" smtClean="0"/>
              <a:t>Desenvolvido</a:t>
            </a:r>
            <a:r>
              <a:rPr sz="2400" spc="85" dirty="0" smtClean="0"/>
              <a:t> </a:t>
            </a:r>
            <a:r>
              <a:rPr sz="2400" spc="160" dirty="0"/>
              <a:t>por </a:t>
            </a:r>
            <a:r>
              <a:rPr sz="2400" spc="85" dirty="0"/>
              <a:t>Kent  </a:t>
            </a:r>
            <a:r>
              <a:rPr sz="2400" spc="-5" dirty="0"/>
              <a:t>Beck </a:t>
            </a:r>
            <a:r>
              <a:rPr sz="2400" spc="-110" dirty="0"/>
              <a:t>(XP) </a:t>
            </a:r>
            <a:r>
              <a:rPr sz="2400" dirty="0"/>
              <a:t>e </a:t>
            </a:r>
            <a:r>
              <a:rPr sz="2400" spc="45" dirty="0"/>
              <a:t>Erich </a:t>
            </a:r>
            <a:r>
              <a:rPr sz="2400" spc="65" dirty="0"/>
              <a:t>Gamma  </a:t>
            </a:r>
            <a:r>
              <a:rPr sz="2400" dirty="0"/>
              <a:t>(GoF)</a:t>
            </a:r>
          </a:p>
        </p:txBody>
      </p:sp>
      <p:sp>
        <p:nvSpPr>
          <p:cNvPr id="4" name="object 4"/>
          <p:cNvSpPr txBox="1"/>
          <p:nvPr/>
        </p:nvSpPr>
        <p:spPr>
          <a:xfrm>
            <a:off x="2398573" y="3072155"/>
            <a:ext cx="4075429" cy="2700020"/>
          </a:xfrm>
          <a:prstGeom prst="rect">
            <a:avLst/>
          </a:prstGeom>
        </p:spPr>
        <p:txBody>
          <a:bodyPr vert="horz" wrap="square" lIns="0" tIns="50800" rIns="0" bIns="0" rtlCol="0">
            <a:spAutoFit/>
          </a:bodyPr>
          <a:lstStyle/>
          <a:p>
            <a:pPr marL="524510" indent="-228600">
              <a:spcBef>
                <a:spcPts val="400"/>
              </a:spcBef>
              <a:buClr>
                <a:srgbClr val="2CA1BE"/>
              </a:buClr>
              <a:buFont typeface="Verdana"/>
              <a:buChar char="◦"/>
              <a:tabLst>
                <a:tab pos="525145" algn="l"/>
              </a:tabLst>
            </a:pPr>
            <a:r>
              <a:rPr sz="2200" spc="-90" dirty="0">
                <a:latin typeface="Arial"/>
                <a:cs typeface="Arial"/>
              </a:rPr>
              <a:t>XP: </a:t>
            </a:r>
            <a:r>
              <a:rPr sz="2200" spc="75" dirty="0">
                <a:latin typeface="Arial"/>
                <a:cs typeface="Arial"/>
              </a:rPr>
              <a:t>Extreme</a:t>
            </a:r>
            <a:r>
              <a:rPr sz="2200" spc="229" dirty="0">
                <a:latin typeface="Arial"/>
                <a:cs typeface="Arial"/>
              </a:rPr>
              <a:t> </a:t>
            </a:r>
            <a:r>
              <a:rPr sz="2200" spc="105" dirty="0">
                <a:latin typeface="Arial"/>
                <a:cs typeface="Arial"/>
              </a:rPr>
              <a:t>Programming</a:t>
            </a:r>
            <a:endParaRPr sz="2200" dirty="0">
              <a:latin typeface="Arial"/>
              <a:cs typeface="Arial"/>
            </a:endParaRPr>
          </a:p>
          <a:p>
            <a:pPr marL="524510" indent="-228600">
              <a:spcBef>
                <a:spcPts val="300"/>
              </a:spcBef>
              <a:buClr>
                <a:srgbClr val="2CA1BE"/>
              </a:buClr>
              <a:buFont typeface="Verdana"/>
              <a:buChar char="◦"/>
              <a:tabLst>
                <a:tab pos="525145" algn="l"/>
              </a:tabLst>
            </a:pPr>
            <a:r>
              <a:rPr sz="2200" spc="-25" dirty="0">
                <a:latin typeface="Arial"/>
                <a:cs typeface="Arial"/>
              </a:rPr>
              <a:t>GoF: </a:t>
            </a:r>
            <a:r>
              <a:rPr sz="2200" spc="35" dirty="0">
                <a:latin typeface="Arial"/>
                <a:cs typeface="Arial"/>
              </a:rPr>
              <a:t>Gang </a:t>
            </a:r>
            <a:r>
              <a:rPr sz="2200" spc="155" dirty="0">
                <a:latin typeface="Arial"/>
                <a:cs typeface="Arial"/>
              </a:rPr>
              <a:t>of</a:t>
            </a:r>
            <a:r>
              <a:rPr sz="2200" spc="254" dirty="0">
                <a:latin typeface="Arial"/>
                <a:cs typeface="Arial"/>
              </a:rPr>
              <a:t> </a:t>
            </a:r>
            <a:r>
              <a:rPr sz="2200" spc="60" dirty="0">
                <a:latin typeface="Arial"/>
                <a:cs typeface="Arial"/>
              </a:rPr>
              <a:t>Four</a:t>
            </a:r>
            <a:endParaRPr sz="2200" dirty="0">
              <a:latin typeface="Arial"/>
              <a:cs typeface="Arial"/>
            </a:endParaRPr>
          </a:p>
          <a:p>
            <a:pPr marL="268605" marR="269875" indent="-256540">
              <a:spcBef>
                <a:spcPts val="375"/>
              </a:spcBef>
              <a:tabLst>
                <a:tab pos="268605" algn="l"/>
              </a:tabLst>
            </a:pPr>
            <a:r>
              <a:rPr sz="2400" spc="90" dirty="0" smtClean="0">
                <a:latin typeface="Arial"/>
                <a:cs typeface="Arial"/>
              </a:rPr>
              <a:t>Framework </a:t>
            </a:r>
            <a:r>
              <a:rPr sz="2400" spc="85" dirty="0">
                <a:latin typeface="Arial"/>
                <a:cs typeface="Arial"/>
              </a:rPr>
              <a:t>de </a:t>
            </a:r>
            <a:r>
              <a:rPr sz="2400" spc="80" dirty="0">
                <a:latin typeface="Arial"/>
                <a:cs typeface="Arial"/>
              </a:rPr>
              <a:t>testes </a:t>
            </a:r>
            <a:r>
              <a:rPr sz="2400" spc="85" dirty="0">
                <a:latin typeface="Arial"/>
                <a:cs typeface="Arial"/>
              </a:rPr>
              <a:t>de  </a:t>
            </a:r>
            <a:r>
              <a:rPr sz="2400" spc="110" dirty="0">
                <a:latin typeface="Arial"/>
                <a:cs typeface="Arial"/>
              </a:rPr>
              <a:t>unidade </a:t>
            </a:r>
            <a:r>
              <a:rPr sz="2400" spc="120" dirty="0">
                <a:latin typeface="Arial"/>
                <a:cs typeface="Arial"/>
              </a:rPr>
              <a:t>em </a:t>
            </a:r>
            <a:r>
              <a:rPr sz="2400" spc="-114" dirty="0">
                <a:latin typeface="Arial"/>
                <a:cs typeface="Arial"/>
              </a:rPr>
              <a:t>Java </a:t>
            </a:r>
            <a:r>
              <a:rPr sz="2400" spc="105" dirty="0">
                <a:latin typeface="Arial"/>
                <a:cs typeface="Arial"/>
              </a:rPr>
              <a:t>mais  </a:t>
            </a:r>
            <a:r>
              <a:rPr sz="2400" spc="90" dirty="0">
                <a:latin typeface="Arial"/>
                <a:cs typeface="Arial"/>
              </a:rPr>
              <a:t>usado</a:t>
            </a:r>
            <a:endParaRPr sz="2400" dirty="0">
              <a:latin typeface="Arial"/>
              <a:cs typeface="Arial"/>
            </a:endParaRPr>
          </a:p>
          <a:p>
            <a:pPr marL="268605" marR="1220470" indent="-256540">
              <a:spcBef>
                <a:spcPts val="400"/>
              </a:spcBef>
              <a:tabLst>
                <a:tab pos="268605" algn="l"/>
              </a:tabLst>
            </a:pPr>
            <a:r>
              <a:rPr sz="2400" spc="60" dirty="0" smtClean="0">
                <a:latin typeface="Arial"/>
                <a:cs typeface="Arial"/>
              </a:rPr>
              <a:t>Simples </a:t>
            </a:r>
            <a:r>
              <a:rPr sz="2400" dirty="0">
                <a:latin typeface="Arial"/>
                <a:cs typeface="Arial"/>
              </a:rPr>
              <a:t>e </a:t>
            </a:r>
            <a:r>
              <a:rPr sz="2400" spc="85" dirty="0">
                <a:latin typeface="Arial"/>
                <a:cs typeface="Arial"/>
              </a:rPr>
              <a:t>de </a:t>
            </a:r>
            <a:r>
              <a:rPr sz="2400" spc="110" dirty="0">
                <a:latin typeface="Arial"/>
                <a:cs typeface="Arial"/>
              </a:rPr>
              <a:t>fácil  </a:t>
            </a:r>
            <a:r>
              <a:rPr sz="2400" spc="114" dirty="0">
                <a:latin typeface="Arial"/>
                <a:cs typeface="Arial"/>
              </a:rPr>
              <a:t>utilização</a:t>
            </a:r>
            <a:endParaRPr sz="2400" dirty="0">
              <a:latin typeface="Arial"/>
              <a:cs typeface="Arial"/>
            </a:endParaRPr>
          </a:p>
        </p:txBody>
      </p:sp>
      <p:sp>
        <p:nvSpPr>
          <p:cNvPr id="5" name="object 5"/>
          <p:cNvSpPr/>
          <p:nvPr/>
        </p:nvSpPr>
        <p:spPr>
          <a:xfrm>
            <a:off x="6951161" y="1863682"/>
            <a:ext cx="3096468" cy="244348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61592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985237"/>
            <a:ext cx="10058400" cy="751488"/>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pc="55" dirty="0" smtClean="0"/>
              <a:t>Testes </a:t>
            </a:r>
            <a:r>
              <a:rPr spc="55" dirty="0"/>
              <a:t>são </a:t>
            </a:r>
            <a:r>
              <a:rPr spc="145" dirty="0"/>
              <a:t>métodos </a:t>
            </a:r>
            <a:r>
              <a:rPr spc="150" dirty="0"/>
              <a:t>com</a:t>
            </a:r>
            <a:r>
              <a:rPr spc="145" dirty="0"/>
              <a:t> </a:t>
            </a:r>
            <a:r>
              <a:rPr spc="85" dirty="0"/>
              <a:t>anotação</a:t>
            </a:r>
            <a:endParaRPr sz="1800" dirty="0"/>
          </a:p>
        </p:txBody>
      </p:sp>
      <p:sp>
        <p:nvSpPr>
          <p:cNvPr id="3" name="object 3"/>
          <p:cNvSpPr txBox="1"/>
          <p:nvPr/>
        </p:nvSpPr>
        <p:spPr>
          <a:xfrm>
            <a:off x="2169668" y="1884609"/>
            <a:ext cx="7451090" cy="2482215"/>
          </a:xfrm>
          <a:prstGeom prst="rect">
            <a:avLst/>
          </a:prstGeom>
        </p:spPr>
        <p:txBody>
          <a:bodyPr vert="horz" wrap="square" lIns="0" tIns="50165" rIns="0" bIns="0" rtlCol="0">
            <a:spAutoFit/>
          </a:bodyPr>
          <a:lstStyle/>
          <a:p>
            <a:pPr marL="295910">
              <a:spcBef>
                <a:spcPts val="395"/>
              </a:spcBef>
            </a:pPr>
            <a:r>
              <a:rPr sz="2300" spc="-20" dirty="0">
                <a:latin typeface="Arial"/>
                <a:cs typeface="Arial"/>
              </a:rPr>
              <a:t>@Test</a:t>
            </a:r>
            <a:endParaRPr sz="2300" dirty="0">
              <a:latin typeface="Arial"/>
              <a:cs typeface="Arial"/>
            </a:endParaRPr>
          </a:p>
          <a:p>
            <a:pPr marL="268605" marR="260985" indent="-256540">
              <a:spcBef>
                <a:spcPts val="340"/>
              </a:spcBef>
              <a:tabLst>
                <a:tab pos="268605" algn="l"/>
              </a:tabLst>
            </a:pPr>
            <a:r>
              <a:rPr sz="2700" spc="-340" dirty="0" smtClean="0">
                <a:latin typeface="Arial"/>
                <a:cs typeface="Arial"/>
              </a:rPr>
              <a:t>É </a:t>
            </a:r>
            <a:r>
              <a:rPr sz="2700" spc="120" dirty="0">
                <a:latin typeface="Arial"/>
                <a:cs typeface="Arial"/>
              </a:rPr>
              <a:t>recomendado que </a:t>
            </a:r>
            <a:r>
              <a:rPr sz="2700" spc="155" dirty="0">
                <a:latin typeface="Arial"/>
                <a:cs typeface="Arial"/>
              </a:rPr>
              <a:t>o </a:t>
            </a:r>
            <a:r>
              <a:rPr sz="2700" spc="150" dirty="0">
                <a:latin typeface="Arial"/>
                <a:cs typeface="Arial"/>
              </a:rPr>
              <a:t>nome </a:t>
            </a:r>
            <a:r>
              <a:rPr sz="2700" spc="125" dirty="0">
                <a:latin typeface="Arial"/>
                <a:cs typeface="Arial"/>
              </a:rPr>
              <a:t>dos </a:t>
            </a:r>
            <a:r>
              <a:rPr sz="2700" spc="40" dirty="0">
                <a:latin typeface="Arial"/>
                <a:cs typeface="Arial"/>
              </a:rPr>
              <a:t>casos</a:t>
            </a:r>
            <a:r>
              <a:rPr sz="2700" spc="-100" dirty="0">
                <a:latin typeface="Arial"/>
                <a:cs typeface="Arial"/>
              </a:rPr>
              <a:t> </a:t>
            </a:r>
            <a:r>
              <a:rPr sz="2700" spc="95" dirty="0">
                <a:latin typeface="Arial"/>
                <a:cs typeface="Arial"/>
              </a:rPr>
              <a:t>de  </a:t>
            </a:r>
            <a:r>
              <a:rPr sz="2700" spc="105" dirty="0">
                <a:latin typeface="Arial"/>
                <a:cs typeface="Arial"/>
              </a:rPr>
              <a:t>teste </a:t>
            </a:r>
            <a:r>
              <a:rPr sz="2700" spc="140" dirty="0">
                <a:latin typeface="Arial"/>
                <a:cs typeface="Arial"/>
              </a:rPr>
              <a:t>iniciem </a:t>
            </a:r>
            <a:r>
              <a:rPr sz="2700" spc="150" dirty="0">
                <a:latin typeface="Arial"/>
                <a:cs typeface="Arial"/>
              </a:rPr>
              <a:t>com</a:t>
            </a:r>
            <a:r>
              <a:rPr sz="2700" spc="30" dirty="0">
                <a:latin typeface="Arial"/>
                <a:cs typeface="Arial"/>
              </a:rPr>
              <a:t> </a:t>
            </a:r>
            <a:r>
              <a:rPr sz="2700" spc="114" dirty="0">
                <a:latin typeface="Arial"/>
                <a:cs typeface="Arial"/>
              </a:rPr>
              <a:t>“testar”:</a:t>
            </a:r>
            <a:endParaRPr sz="2700" dirty="0">
              <a:latin typeface="Arial"/>
              <a:cs typeface="Arial"/>
            </a:endParaRPr>
          </a:p>
          <a:p>
            <a:pPr marL="295910">
              <a:spcBef>
                <a:spcPts val="405"/>
              </a:spcBef>
            </a:pPr>
            <a:r>
              <a:rPr sz="2000" spc="70" dirty="0">
                <a:latin typeface="Arial"/>
                <a:cs typeface="Arial"/>
              </a:rPr>
              <a:t>testarInclusãoDeMercadoriaComEstoqueMínimoInválido();</a:t>
            </a:r>
            <a:endParaRPr sz="2000" dirty="0">
              <a:latin typeface="Arial"/>
              <a:cs typeface="Arial"/>
            </a:endParaRPr>
          </a:p>
          <a:p>
            <a:pPr marL="12700">
              <a:spcBef>
                <a:spcPts val="295"/>
              </a:spcBef>
              <a:tabLst>
                <a:tab pos="268605" algn="l"/>
              </a:tabLst>
            </a:pPr>
            <a:r>
              <a:rPr sz="2700" spc="10" dirty="0" err="1" smtClean="0">
                <a:latin typeface="Arial"/>
                <a:cs typeface="Arial"/>
              </a:rPr>
              <a:t>Os</a:t>
            </a:r>
            <a:r>
              <a:rPr sz="2700" spc="10" dirty="0" smtClean="0">
                <a:latin typeface="Arial"/>
                <a:cs typeface="Arial"/>
              </a:rPr>
              <a:t> </a:t>
            </a:r>
            <a:r>
              <a:rPr sz="2700" spc="40" dirty="0">
                <a:latin typeface="Arial"/>
                <a:cs typeface="Arial"/>
              </a:rPr>
              <a:t>casos </a:t>
            </a:r>
            <a:r>
              <a:rPr sz="2700" spc="95" dirty="0">
                <a:latin typeface="Arial"/>
                <a:cs typeface="Arial"/>
              </a:rPr>
              <a:t>de </a:t>
            </a:r>
            <a:r>
              <a:rPr sz="2700" spc="105" dirty="0">
                <a:latin typeface="Arial"/>
                <a:cs typeface="Arial"/>
              </a:rPr>
              <a:t>teste </a:t>
            </a:r>
            <a:r>
              <a:rPr sz="2700" spc="100" dirty="0">
                <a:latin typeface="Arial"/>
                <a:cs typeface="Arial"/>
              </a:rPr>
              <a:t>não </a:t>
            </a:r>
            <a:r>
              <a:rPr sz="2700" spc="95" dirty="0">
                <a:latin typeface="Arial"/>
                <a:cs typeface="Arial"/>
              </a:rPr>
              <a:t>recebem</a:t>
            </a:r>
            <a:r>
              <a:rPr sz="2700" spc="210" dirty="0">
                <a:latin typeface="Arial"/>
                <a:cs typeface="Arial"/>
              </a:rPr>
              <a:t> </a:t>
            </a:r>
            <a:r>
              <a:rPr sz="2700" spc="125" dirty="0">
                <a:latin typeface="Arial"/>
                <a:cs typeface="Arial"/>
              </a:rPr>
              <a:t>parâmetros</a:t>
            </a:r>
            <a:endParaRPr sz="2700" dirty="0">
              <a:latin typeface="Arial"/>
              <a:cs typeface="Arial"/>
            </a:endParaRPr>
          </a:p>
          <a:p>
            <a:pPr marL="524510" indent="-228600">
              <a:spcBef>
                <a:spcPts val="365"/>
              </a:spcBef>
              <a:buClr>
                <a:srgbClr val="2CA1BE"/>
              </a:buClr>
              <a:buFont typeface="Verdana"/>
              <a:buChar char="◦"/>
              <a:tabLst>
                <a:tab pos="525145" algn="l"/>
              </a:tabLst>
            </a:pPr>
            <a:r>
              <a:rPr sz="2300" spc="25" dirty="0">
                <a:solidFill>
                  <a:srgbClr val="FF0000"/>
                </a:solidFill>
                <a:latin typeface="Arial"/>
                <a:cs typeface="Arial"/>
              </a:rPr>
              <a:t>Mas </a:t>
            </a:r>
            <a:r>
              <a:rPr sz="2300" spc="-10" dirty="0">
                <a:solidFill>
                  <a:srgbClr val="FF0000"/>
                </a:solidFill>
                <a:latin typeface="Arial"/>
                <a:cs typeface="Arial"/>
              </a:rPr>
              <a:t>a </a:t>
            </a:r>
            <a:r>
              <a:rPr sz="2300" spc="95" dirty="0">
                <a:solidFill>
                  <a:srgbClr val="FF0000"/>
                </a:solidFill>
                <a:latin typeface="Arial"/>
                <a:cs typeface="Arial"/>
              </a:rPr>
              <a:t>documentação </a:t>
            </a:r>
            <a:r>
              <a:rPr sz="2300" dirty="0">
                <a:solidFill>
                  <a:srgbClr val="FF0000"/>
                </a:solidFill>
                <a:latin typeface="Arial"/>
                <a:cs typeface="Arial"/>
              </a:rPr>
              <a:t>é</a:t>
            </a:r>
            <a:r>
              <a:rPr sz="2300" spc="200" dirty="0">
                <a:solidFill>
                  <a:srgbClr val="FF0000"/>
                </a:solidFill>
                <a:latin typeface="Arial"/>
                <a:cs typeface="Arial"/>
              </a:rPr>
              <a:t> </a:t>
            </a:r>
            <a:r>
              <a:rPr sz="2300" spc="125" dirty="0">
                <a:solidFill>
                  <a:srgbClr val="FF0000"/>
                </a:solidFill>
                <a:latin typeface="Arial"/>
                <a:cs typeface="Arial"/>
              </a:rPr>
              <a:t>fundamental!</a:t>
            </a:r>
            <a:endParaRPr sz="2300" dirty="0">
              <a:latin typeface="Arial"/>
              <a:cs typeface="Arial"/>
            </a:endParaRPr>
          </a:p>
        </p:txBody>
      </p:sp>
      <p:sp>
        <p:nvSpPr>
          <p:cNvPr id="4" name="object 4"/>
          <p:cNvSpPr/>
          <p:nvPr/>
        </p:nvSpPr>
        <p:spPr>
          <a:xfrm>
            <a:off x="2004059" y="592836"/>
            <a:ext cx="4212336" cy="49987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0746810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133600" y="985237"/>
            <a:ext cx="10058400" cy="751488"/>
          </a:xfrm>
          <a:prstGeom prst="rect">
            <a:avLst/>
          </a:prstGeom>
        </p:spPr>
        <p:txBody>
          <a:bodyPr vert="horz" wrap="square" lIns="0" tIns="12700" rIns="0" bIns="0" rtlCol="0" anchor="b">
            <a:spAutoFit/>
          </a:bodyPr>
          <a:lstStyle/>
          <a:p>
            <a:pPr marL="12700">
              <a:lnSpc>
                <a:spcPct val="100000"/>
              </a:lnSpc>
              <a:spcBef>
                <a:spcPts val="100"/>
              </a:spcBef>
              <a:tabLst>
                <a:tab pos="268605" algn="l"/>
              </a:tabLst>
            </a:pPr>
            <a:r>
              <a:rPr spc="105" dirty="0" err="1" smtClean="0"/>
              <a:t>Simplicidade</a:t>
            </a:r>
            <a:r>
              <a:rPr spc="105" dirty="0"/>
              <a:t>:</a:t>
            </a:r>
            <a:endParaRPr sz="1800" dirty="0"/>
          </a:p>
        </p:txBody>
      </p:sp>
      <p:sp>
        <p:nvSpPr>
          <p:cNvPr id="3" name="object 3"/>
          <p:cNvSpPr txBox="1"/>
          <p:nvPr/>
        </p:nvSpPr>
        <p:spPr>
          <a:xfrm>
            <a:off x="2453436" y="1854455"/>
            <a:ext cx="7366000" cy="3281679"/>
          </a:xfrm>
          <a:prstGeom prst="rect">
            <a:avLst/>
          </a:prstGeom>
        </p:spPr>
        <p:txBody>
          <a:bodyPr vert="horz" wrap="square" lIns="0" tIns="53340" rIns="0" bIns="0" rtlCol="0">
            <a:spAutoFit/>
          </a:bodyPr>
          <a:lstStyle/>
          <a:p>
            <a:pPr marL="241300" marR="322580" indent="-228600">
              <a:lnSpc>
                <a:spcPts val="2480"/>
              </a:lnSpc>
              <a:spcBef>
                <a:spcPts val="420"/>
              </a:spcBef>
              <a:buAutoNum type="arabicPlain"/>
              <a:tabLst>
                <a:tab pos="457834" algn="l"/>
              </a:tabLst>
            </a:pPr>
            <a:r>
              <a:rPr sz="2300" spc="85" dirty="0">
                <a:latin typeface="Arial"/>
                <a:cs typeface="Arial"/>
              </a:rPr>
              <a:t>Criar </a:t>
            </a:r>
            <a:r>
              <a:rPr sz="2300" spc="125" dirty="0">
                <a:latin typeface="Arial"/>
                <a:cs typeface="Arial"/>
              </a:rPr>
              <a:t>uma </a:t>
            </a:r>
            <a:r>
              <a:rPr sz="2300" spc="30" dirty="0">
                <a:latin typeface="Arial"/>
                <a:cs typeface="Arial"/>
              </a:rPr>
              <a:t>classe </a:t>
            </a:r>
            <a:r>
              <a:rPr sz="2300" dirty="0">
                <a:latin typeface="Arial"/>
                <a:cs typeface="Arial"/>
              </a:rPr>
              <a:t>e </a:t>
            </a:r>
            <a:r>
              <a:rPr sz="2300" spc="105" dirty="0">
                <a:latin typeface="Arial"/>
                <a:cs typeface="Arial"/>
              </a:rPr>
              <a:t>anotar </a:t>
            </a:r>
            <a:r>
              <a:rPr sz="2300" spc="75" dirty="0">
                <a:latin typeface="Arial"/>
                <a:cs typeface="Arial"/>
              </a:rPr>
              <a:t>os </a:t>
            </a:r>
            <a:r>
              <a:rPr sz="2300" spc="125" dirty="0">
                <a:latin typeface="Arial"/>
                <a:cs typeface="Arial"/>
              </a:rPr>
              <a:t>métodos </a:t>
            </a:r>
            <a:r>
              <a:rPr sz="2300" spc="85" dirty="0">
                <a:latin typeface="Arial"/>
                <a:cs typeface="Arial"/>
              </a:rPr>
              <a:t>de </a:t>
            </a:r>
            <a:r>
              <a:rPr sz="2300" spc="90" dirty="0">
                <a:latin typeface="Arial"/>
                <a:cs typeface="Arial"/>
              </a:rPr>
              <a:t>teste  </a:t>
            </a:r>
            <a:r>
              <a:rPr sz="2300" spc="130" dirty="0">
                <a:latin typeface="Arial"/>
                <a:cs typeface="Arial"/>
              </a:rPr>
              <a:t>com</a:t>
            </a:r>
            <a:r>
              <a:rPr sz="2300" spc="65" dirty="0">
                <a:latin typeface="Arial"/>
                <a:cs typeface="Arial"/>
              </a:rPr>
              <a:t> </a:t>
            </a:r>
            <a:r>
              <a:rPr sz="2300" spc="-20" dirty="0">
                <a:latin typeface="Arial"/>
                <a:cs typeface="Arial"/>
              </a:rPr>
              <a:t>@Test</a:t>
            </a:r>
            <a:endParaRPr sz="2300">
              <a:latin typeface="Arial"/>
              <a:cs typeface="Arial"/>
            </a:endParaRPr>
          </a:p>
          <a:p>
            <a:pPr marL="241300" indent="-228600">
              <a:lnSpc>
                <a:spcPts val="2725"/>
              </a:lnSpc>
              <a:buAutoNum type="arabicPlain"/>
              <a:tabLst>
                <a:tab pos="457834" algn="l"/>
              </a:tabLst>
            </a:pPr>
            <a:r>
              <a:rPr sz="2300" spc="80" dirty="0">
                <a:latin typeface="Arial"/>
                <a:cs typeface="Arial"/>
              </a:rPr>
              <a:t>Chamar </a:t>
            </a:r>
            <a:r>
              <a:rPr sz="2300" spc="190" dirty="0">
                <a:latin typeface="Arial"/>
                <a:cs typeface="Arial"/>
              </a:rPr>
              <a:t>um </a:t>
            </a:r>
            <a:r>
              <a:rPr sz="2400" i="1" spc="25" dirty="0">
                <a:latin typeface="Arial"/>
                <a:cs typeface="Arial"/>
              </a:rPr>
              <a:t>assert </a:t>
            </a:r>
            <a:r>
              <a:rPr sz="2300" spc="80" dirty="0">
                <a:latin typeface="Arial"/>
                <a:cs typeface="Arial"/>
              </a:rPr>
              <a:t>para </a:t>
            </a:r>
            <a:r>
              <a:rPr sz="2300" spc="125" dirty="0">
                <a:latin typeface="Arial"/>
                <a:cs typeface="Arial"/>
              </a:rPr>
              <a:t>conferir </a:t>
            </a:r>
            <a:r>
              <a:rPr sz="2300" spc="135" dirty="0">
                <a:latin typeface="Arial"/>
                <a:cs typeface="Arial"/>
              </a:rPr>
              <a:t>o </a:t>
            </a:r>
            <a:r>
              <a:rPr sz="2300" spc="95" dirty="0">
                <a:latin typeface="Arial"/>
                <a:cs typeface="Arial"/>
              </a:rPr>
              <a:t>valor </a:t>
            </a:r>
            <a:r>
              <a:rPr sz="2300" spc="150" dirty="0">
                <a:latin typeface="Arial"/>
                <a:cs typeface="Arial"/>
              </a:rPr>
              <a:t>do</a:t>
            </a:r>
            <a:r>
              <a:rPr sz="2300" spc="-195" dirty="0">
                <a:latin typeface="Arial"/>
                <a:cs typeface="Arial"/>
              </a:rPr>
              <a:t> </a:t>
            </a:r>
            <a:r>
              <a:rPr sz="2300" spc="85" dirty="0">
                <a:latin typeface="Arial"/>
                <a:cs typeface="Arial"/>
              </a:rPr>
              <a:t>teste.</a:t>
            </a:r>
            <a:endParaRPr sz="2300">
              <a:latin typeface="Arial"/>
              <a:cs typeface="Arial"/>
            </a:endParaRPr>
          </a:p>
          <a:p>
            <a:pPr marL="240665">
              <a:lnSpc>
                <a:spcPts val="2820"/>
              </a:lnSpc>
            </a:pPr>
            <a:r>
              <a:rPr sz="2400" i="1" spc="-75" dirty="0">
                <a:latin typeface="Arial"/>
                <a:cs typeface="Arial"/>
              </a:rPr>
              <a:t>@Test </a:t>
            </a:r>
            <a:r>
              <a:rPr sz="2100" i="1" spc="70" dirty="0">
                <a:latin typeface="Arial"/>
                <a:cs typeface="Arial"/>
              </a:rPr>
              <a:t>public </a:t>
            </a:r>
            <a:r>
              <a:rPr sz="2100" i="1" spc="55" dirty="0">
                <a:latin typeface="Arial"/>
                <a:cs typeface="Arial"/>
              </a:rPr>
              <a:t>void </a:t>
            </a:r>
            <a:r>
              <a:rPr sz="2100" i="1" spc="20" dirty="0">
                <a:latin typeface="Arial"/>
                <a:cs typeface="Arial"/>
              </a:rPr>
              <a:t>testSimpleAdd()</a:t>
            </a:r>
            <a:r>
              <a:rPr sz="2100" i="1" spc="145" dirty="0">
                <a:latin typeface="Arial"/>
                <a:cs typeface="Arial"/>
              </a:rPr>
              <a:t> </a:t>
            </a:r>
            <a:r>
              <a:rPr sz="2100" i="1" spc="-50" dirty="0">
                <a:latin typeface="Arial"/>
                <a:cs typeface="Arial"/>
              </a:rPr>
              <a:t>{</a:t>
            </a:r>
            <a:endParaRPr sz="2100">
              <a:latin typeface="Arial"/>
              <a:cs typeface="Arial"/>
            </a:endParaRPr>
          </a:p>
          <a:p>
            <a:pPr marL="1447800" marR="799465">
              <a:lnSpc>
                <a:spcPct val="97600"/>
              </a:lnSpc>
              <a:spcBef>
                <a:spcPts val="45"/>
              </a:spcBef>
            </a:pPr>
            <a:r>
              <a:rPr sz="2100" i="1" spc="10" dirty="0">
                <a:latin typeface="Arial"/>
                <a:cs typeface="Arial"/>
              </a:rPr>
              <a:t>Money </a:t>
            </a:r>
            <a:r>
              <a:rPr sz="2100" i="1" spc="-10" dirty="0">
                <a:latin typeface="Arial"/>
                <a:cs typeface="Arial"/>
              </a:rPr>
              <a:t>m12CHF </a:t>
            </a:r>
            <a:r>
              <a:rPr sz="2100" i="1" spc="365" dirty="0">
                <a:latin typeface="Arial"/>
                <a:cs typeface="Arial"/>
              </a:rPr>
              <a:t>= </a:t>
            </a:r>
            <a:r>
              <a:rPr sz="2100" i="1" spc="15" dirty="0">
                <a:latin typeface="Arial"/>
                <a:cs typeface="Arial"/>
              </a:rPr>
              <a:t>new </a:t>
            </a:r>
            <a:r>
              <a:rPr sz="2100" i="1" spc="25" dirty="0">
                <a:latin typeface="Arial"/>
                <a:cs typeface="Arial"/>
              </a:rPr>
              <a:t>Money(12,</a:t>
            </a:r>
            <a:r>
              <a:rPr sz="2100" i="1" spc="-260" dirty="0">
                <a:latin typeface="Arial"/>
                <a:cs typeface="Arial"/>
              </a:rPr>
              <a:t> </a:t>
            </a:r>
            <a:r>
              <a:rPr sz="2100" i="1" spc="-55" dirty="0">
                <a:latin typeface="Arial"/>
                <a:cs typeface="Arial"/>
              </a:rPr>
              <a:t>"CHF");  </a:t>
            </a:r>
            <a:r>
              <a:rPr sz="2100" i="1" spc="10" dirty="0">
                <a:latin typeface="Arial"/>
                <a:cs typeface="Arial"/>
              </a:rPr>
              <a:t>Money </a:t>
            </a:r>
            <a:r>
              <a:rPr sz="2100" i="1" spc="40" dirty="0">
                <a:latin typeface="Arial"/>
                <a:cs typeface="Arial"/>
              </a:rPr>
              <a:t>m14CHF= </a:t>
            </a:r>
            <a:r>
              <a:rPr sz="2100" i="1" spc="15" dirty="0">
                <a:latin typeface="Arial"/>
                <a:cs typeface="Arial"/>
              </a:rPr>
              <a:t>new </a:t>
            </a:r>
            <a:r>
              <a:rPr sz="2100" i="1" spc="25" dirty="0">
                <a:latin typeface="Arial"/>
                <a:cs typeface="Arial"/>
              </a:rPr>
              <a:t>Money(14, </a:t>
            </a:r>
            <a:r>
              <a:rPr sz="2100" i="1" spc="-55" dirty="0">
                <a:latin typeface="Arial"/>
                <a:cs typeface="Arial"/>
              </a:rPr>
              <a:t>"CHF");  </a:t>
            </a:r>
            <a:r>
              <a:rPr sz="2100" i="1" spc="10" dirty="0">
                <a:latin typeface="Arial"/>
                <a:cs typeface="Arial"/>
              </a:rPr>
              <a:t>Money </a:t>
            </a:r>
            <a:r>
              <a:rPr sz="2100" i="1" spc="75" dirty="0">
                <a:latin typeface="Arial"/>
                <a:cs typeface="Arial"/>
              </a:rPr>
              <a:t>expected= </a:t>
            </a:r>
            <a:r>
              <a:rPr sz="2100" i="1" spc="15" dirty="0">
                <a:latin typeface="Arial"/>
                <a:cs typeface="Arial"/>
              </a:rPr>
              <a:t>new </a:t>
            </a:r>
            <a:r>
              <a:rPr sz="2100" i="1" spc="25" dirty="0">
                <a:latin typeface="Arial"/>
                <a:cs typeface="Arial"/>
              </a:rPr>
              <a:t>Money(26, </a:t>
            </a:r>
            <a:r>
              <a:rPr sz="2100" i="1" spc="-60" dirty="0">
                <a:latin typeface="Arial"/>
                <a:cs typeface="Arial"/>
              </a:rPr>
              <a:t>"CHF");  </a:t>
            </a:r>
            <a:r>
              <a:rPr sz="2100" i="1" spc="10" dirty="0">
                <a:latin typeface="Arial"/>
                <a:cs typeface="Arial"/>
              </a:rPr>
              <a:t>Money </a:t>
            </a:r>
            <a:r>
              <a:rPr sz="2100" i="1" spc="100" dirty="0">
                <a:latin typeface="Arial"/>
                <a:cs typeface="Arial"/>
              </a:rPr>
              <a:t>result= </a:t>
            </a:r>
            <a:r>
              <a:rPr sz="2100" i="1" spc="-5" dirty="0">
                <a:latin typeface="Arial"/>
                <a:cs typeface="Arial"/>
              </a:rPr>
              <a:t>m12CHF.add(m14CHF);  </a:t>
            </a:r>
            <a:r>
              <a:rPr sz="2100" i="1" spc="20" dirty="0">
                <a:latin typeface="Arial"/>
                <a:cs typeface="Arial"/>
              </a:rPr>
              <a:t>expected.assertEquals(result);</a:t>
            </a:r>
            <a:endParaRPr sz="2100">
              <a:latin typeface="Arial"/>
              <a:cs typeface="Arial"/>
            </a:endParaRPr>
          </a:p>
          <a:p>
            <a:pPr marL="240665">
              <a:lnSpc>
                <a:spcPts val="2460"/>
              </a:lnSpc>
            </a:pPr>
            <a:r>
              <a:rPr sz="2100" i="1" spc="-50" dirty="0">
                <a:latin typeface="Arial"/>
                <a:cs typeface="Arial"/>
              </a:rPr>
              <a:t>}</a:t>
            </a:r>
            <a:endParaRPr sz="2100">
              <a:latin typeface="Arial"/>
              <a:cs typeface="Arial"/>
            </a:endParaRPr>
          </a:p>
        </p:txBody>
      </p:sp>
      <p:sp>
        <p:nvSpPr>
          <p:cNvPr id="4" name="object 4"/>
          <p:cNvSpPr/>
          <p:nvPr/>
        </p:nvSpPr>
        <p:spPr>
          <a:xfrm>
            <a:off x="2004059" y="592836"/>
            <a:ext cx="4212336" cy="49987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4967461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4059" y="592836"/>
            <a:ext cx="4171188" cy="4998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1436914" y="1408190"/>
            <a:ext cx="10755086" cy="997709"/>
          </a:xfrm>
          <a:prstGeom prst="rect">
            <a:avLst/>
          </a:prstGeom>
        </p:spPr>
        <p:txBody>
          <a:bodyPr vert="horz" wrap="square" lIns="0" tIns="12700" rIns="0" bIns="0" rtlCol="0" anchor="b">
            <a:spAutoFit/>
          </a:bodyPr>
          <a:lstStyle/>
          <a:p>
            <a:pPr marL="268605" marR="5080" indent="-256540">
              <a:lnSpc>
                <a:spcPct val="100000"/>
              </a:lnSpc>
              <a:spcBef>
                <a:spcPts val="100"/>
              </a:spcBef>
              <a:tabLst>
                <a:tab pos="268605" algn="l"/>
              </a:tabLst>
            </a:pPr>
            <a:r>
              <a:rPr sz="3200" spc="10" dirty="0" err="1" smtClean="0"/>
              <a:t>Os</a:t>
            </a:r>
            <a:r>
              <a:rPr sz="3200" spc="10" dirty="0" smtClean="0"/>
              <a:t> </a:t>
            </a:r>
            <a:r>
              <a:rPr sz="3200" spc="40" dirty="0"/>
              <a:t>casos </a:t>
            </a:r>
            <a:r>
              <a:rPr sz="3200" spc="95" dirty="0"/>
              <a:t>de </a:t>
            </a:r>
            <a:r>
              <a:rPr sz="3200" spc="105" dirty="0"/>
              <a:t>teste </a:t>
            </a:r>
            <a:r>
              <a:rPr sz="3200" spc="160" dirty="0"/>
              <a:t>podem </a:t>
            </a:r>
            <a:r>
              <a:rPr sz="3200" spc="75" dirty="0"/>
              <a:t>ser </a:t>
            </a:r>
            <a:r>
              <a:rPr sz="3200" spc="114" dirty="0"/>
              <a:t>agrupados </a:t>
            </a:r>
            <a:r>
              <a:rPr sz="3200" spc="130" dirty="0"/>
              <a:t>em  </a:t>
            </a:r>
            <a:r>
              <a:rPr sz="3200" spc="145" dirty="0"/>
              <a:t>uma </a:t>
            </a:r>
            <a:r>
              <a:rPr sz="3200" spc="95" dirty="0"/>
              <a:t>suíte, </a:t>
            </a:r>
            <a:r>
              <a:rPr sz="3200" spc="90" dirty="0"/>
              <a:t>para </a:t>
            </a:r>
            <a:r>
              <a:rPr sz="3200" spc="105" dirty="0"/>
              <a:t>não </a:t>
            </a:r>
            <a:r>
              <a:rPr sz="3200" spc="150" dirty="0"/>
              <a:t>termos </a:t>
            </a:r>
            <a:r>
              <a:rPr sz="3200" spc="120" dirty="0"/>
              <a:t>que</a:t>
            </a:r>
            <a:r>
              <a:rPr sz="3200" spc="-30" dirty="0"/>
              <a:t> </a:t>
            </a:r>
            <a:r>
              <a:rPr sz="3200" spc="155" dirty="0"/>
              <a:t>executá-los  </a:t>
            </a:r>
            <a:r>
              <a:rPr sz="3200" spc="220" dirty="0"/>
              <a:t>um </a:t>
            </a:r>
            <a:r>
              <a:rPr sz="3200" spc="-10" dirty="0"/>
              <a:t>a</a:t>
            </a:r>
            <a:r>
              <a:rPr sz="3200" spc="-30" dirty="0"/>
              <a:t> </a:t>
            </a:r>
            <a:r>
              <a:rPr sz="3200" spc="180" dirty="0"/>
              <a:t>um:</a:t>
            </a:r>
            <a:endParaRPr sz="3200" dirty="0"/>
          </a:p>
        </p:txBody>
      </p:sp>
      <p:sp>
        <p:nvSpPr>
          <p:cNvPr id="4" name="object 4"/>
          <p:cNvSpPr txBox="1"/>
          <p:nvPr/>
        </p:nvSpPr>
        <p:spPr>
          <a:xfrm>
            <a:off x="2169669" y="2721382"/>
            <a:ext cx="6167755" cy="3560445"/>
          </a:xfrm>
          <a:prstGeom prst="rect">
            <a:avLst/>
          </a:prstGeom>
        </p:spPr>
        <p:txBody>
          <a:bodyPr vert="horz" wrap="square" lIns="0" tIns="12700" rIns="0" bIns="0" rtlCol="0">
            <a:spAutoFit/>
          </a:bodyPr>
          <a:lstStyle/>
          <a:p>
            <a:pPr marL="12700" marR="3184525">
              <a:lnSpc>
                <a:spcPct val="120600"/>
              </a:lnSpc>
              <a:spcBef>
                <a:spcPts val="100"/>
              </a:spcBef>
            </a:pPr>
            <a:r>
              <a:rPr sz="1600" spc="10" dirty="0">
                <a:latin typeface="Arial"/>
                <a:cs typeface="Arial"/>
              </a:rPr>
              <a:t>@RunWith(value </a:t>
            </a:r>
            <a:r>
              <a:rPr sz="1600" spc="330" dirty="0">
                <a:latin typeface="Arial"/>
                <a:cs typeface="Arial"/>
              </a:rPr>
              <a:t>=</a:t>
            </a:r>
            <a:r>
              <a:rPr sz="1600" spc="105" dirty="0">
                <a:latin typeface="Arial"/>
                <a:cs typeface="Arial"/>
              </a:rPr>
              <a:t> </a:t>
            </a:r>
            <a:r>
              <a:rPr sz="1600" dirty="0">
                <a:latin typeface="Arial"/>
                <a:cs typeface="Arial"/>
              </a:rPr>
              <a:t>Suite.</a:t>
            </a:r>
            <a:r>
              <a:rPr sz="1600" b="1" dirty="0">
                <a:latin typeface="Arial"/>
                <a:cs typeface="Arial"/>
              </a:rPr>
              <a:t>class)  </a:t>
            </a:r>
            <a:r>
              <a:rPr sz="1600" spc="5" dirty="0">
                <a:latin typeface="Arial"/>
                <a:cs typeface="Arial"/>
              </a:rPr>
              <a:t>@SuiteClasses(value</a:t>
            </a:r>
            <a:r>
              <a:rPr sz="1600" spc="95" dirty="0">
                <a:latin typeface="Arial"/>
                <a:cs typeface="Arial"/>
              </a:rPr>
              <a:t> </a:t>
            </a:r>
            <a:r>
              <a:rPr sz="1600" spc="330" dirty="0">
                <a:latin typeface="Arial"/>
                <a:cs typeface="Arial"/>
              </a:rPr>
              <a:t>=</a:t>
            </a:r>
            <a:endParaRPr sz="1600" dirty="0">
              <a:latin typeface="Arial"/>
              <a:cs typeface="Arial"/>
            </a:endParaRPr>
          </a:p>
          <a:p>
            <a:pPr marL="141605">
              <a:spcBef>
                <a:spcPts val="395"/>
              </a:spcBef>
            </a:pPr>
            <a:r>
              <a:rPr sz="1600" spc="65" dirty="0">
                <a:latin typeface="Arial"/>
                <a:cs typeface="Arial"/>
              </a:rPr>
              <a:t>{com.uhackers.merci.teste.caixacinza.administração.usuário.</a:t>
            </a:r>
            <a:endParaRPr sz="1600" dirty="0">
              <a:latin typeface="Arial"/>
              <a:cs typeface="Arial"/>
            </a:endParaRPr>
          </a:p>
          <a:p>
            <a:pPr marL="273050" marR="217804">
              <a:lnSpc>
                <a:spcPct val="120800"/>
              </a:lnSpc>
              <a:spcBef>
                <a:spcPts val="10"/>
              </a:spcBef>
            </a:pPr>
            <a:r>
              <a:rPr sz="1600" spc="20" dirty="0">
                <a:latin typeface="Arial"/>
                <a:cs typeface="Arial"/>
              </a:rPr>
              <a:t>TesteUsuário.</a:t>
            </a:r>
            <a:r>
              <a:rPr sz="1600" b="1" spc="20" dirty="0">
                <a:latin typeface="Arial"/>
                <a:cs typeface="Arial"/>
              </a:rPr>
              <a:t>class,  </a:t>
            </a:r>
            <a:r>
              <a:rPr sz="1600" spc="65" dirty="0">
                <a:latin typeface="Arial"/>
                <a:cs typeface="Arial"/>
              </a:rPr>
              <a:t>com.uhackers.merci.teste.caixacinza.compra.mercadoria.  </a:t>
            </a:r>
            <a:r>
              <a:rPr sz="1600" spc="25" dirty="0">
                <a:latin typeface="Arial"/>
                <a:cs typeface="Arial"/>
              </a:rPr>
              <a:t>TesteMercadoria.</a:t>
            </a:r>
            <a:r>
              <a:rPr sz="1600" b="1" spc="25" dirty="0">
                <a:latin typeface="Arial"/>
                <a:cs typeface="Arial"/>
              </a:rPr>
              <a:t>class,  </a:t>
            </a:r>
            <a:r>
              <a:rPr sz="1600" spc="65" dirty="0">
                <a:latin typeface="Arial"/>
                <a:cs typeface="Arial"/>
              </a:rPr>
              <a:t>com.uhackers.merci.teste.caixacinza.compra.fornecedor.  </a:t>
            </a:r>
            <a:r>
              <a:rPr sz="1600" spc="20" dirty="0">
                <a:latin typeface="Arial"/>
                <a:cs typeface="Arial"/>
              </a:rPr>
              <a:t>TesteFornecedor.</a:t>
            </a:r>
            <a:r>
              <a:rPr sz="1600" b="1" spc="20" dirty="0">
                <a:latin typeface="Arial"/>
                <a:cs typeface="Arial"/>
              </a:rPr>
              <a:t>class</a:t>
            </a:r>
            <a:endParaRPr sz="1600" dirty="0">
              <a:latin typeface="Arial"/>
              <a:cs typeface="Arial"/>
            </a:endParaRPr>
          </a:p>
          <a:p>
            <a:pPr marL="141605">
              <a:spcBef>
                <a:spcPts val="395"/>
              </a:spcBef>
            </a:pPr>
            <a:r>
              <a:rPr sz="1600" spc="-20" dirty="0">
                <a:latin typeface="Arial"/>
                <a:cs typeface="Arial"/>
              </a:rPr>
              <a:t>})</a:t>
            </a:r>
            <a:endParaRPr sz="1600" dirty="0">
              <a:latin typeface="Arial"/>
              <a:cs typeface="Arial"/>
            </a:endParaRPr>
          </a:p>
          <a:p>
            <a:pPr marL="12700">
              <a:spcBef>
                <a:spcPts val="409"/>
              </a:spcBef>
            </a:pPr>
            <a:r>
              <a:rPr sz="1600" b="1" spc="10" dirty="0">
                <a:latin typeface="Arial"/>
                <a:cs typeface="Arial"/>
              </a:rPr>
              <a:t>public </a:t>
            </a:r>
            <a:r>
              <a:rPr sz="1600" b="1" spc="-45" dirty="0">
                <a:latin typeface="Arial"/>
                <a:cs typeface="Arial"/>
              </a:rPr>
              <a:t>class</a:t>
            </a:r>
            <a:r>
              <a:rPr sz="1600" b="1" spc="65" dirty="0">
                <a:latin typeface="Arial"/>
                <a:cs typeface="Arial"/>
              </a:rPr>
              <a:t> </a:t>
            </a:r>
            <a:r>
              <a:rPr sz="1600" b="1" spc="-5" dirty="0">
                <a:latin typeface="Arial"/>
                <a:cs typeface="Arial"/>
              </a:rPr>
              <a:t>TestesDeEntidade</a:t>
            </a:r>
            <a:endParaRPr sz="1600" dirty="0">
              <a:latin typeface="Arial"/>
              <a:cs typeface="Arial"/>
            </a:endParaRPr>
          </a:p>
          <a:p>
            <a:pPr marL="12700">
              <a:spcBef>
                <a:spcPts val="395"/>
              </a:spcBef>
            </a:pPr>
            <a:r>
              <a:rPr sz="1600" spc="-20" dirty="0">
                <a:latin typeface="Arial"/>
                <a:cs typeface="Arial"/>
              </a:rPr>
              <a:t>{</a:t>
            </a:r>
            <a:endParaRPr sz="1600" dirty="0">
              <a:latin typeface="Arial"/>
              <a:cs typeface="Arial"/>
            </a:endParaRPr>
          </a:p>
          <a:p>
            <a:pPr marL="12700">
              <a:spcBef>
                <a:spcPts val="400"/>
              </a:spcBef>
            </a:pPr>
            <a:r>
              <a:rPr sz="1600" spc="-20" dirty="0">
                <a:latin typeface="Arial"/>
                <a:cs typeface="Arial"/>
              </a:rPr>
              <a:t>}</a:t>
            </a:r>
            <a:endParaRPr sz="1600" dirty="0">
              <a:latin typeface="Arial"/>
              <a:cs typeface="Arial"/>
            </a:endParaRPr>
          </a:p>
        </p:txBody>
      </p:sp>
    </p:spTree>
    <p:extLst>
      <p:ext uri="{BB962C8B-B14F-4D97-AF65-F5344CB8AC3E}">
        <p14:creationId xmlns:p14="http://schemas.microsoft.com/office/powerpoint/2010/main" val="422670447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04059" y="592836"/>
            <a:ext cx="4171188" cy="49987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idx="4294967295"/>
          </p:nvPr>
        </p:nvSpPr>
        <p:spPr>
          <a:xfrm>
            <a:off x="2133600" y="1385988"/>
            <a:ext cx="10058400" cy="350737"/>
          </a:xfrm>
          <a:prstGeom prst="rect">
            <a:avLst/>
          </a:prstGeom>
        </p:spPr>
        <p:txBody>
          <a:bodyPr vert="horz" wrap="square" lIns="0" tIns="12065" rIns="0" bIns="0" rtlCol="0" anchor="b">
            <a:spAutoFit/>
          </a:bodyPr>
          <a:lstStyle/>
          <a:p>
            <a:pPr marL="12700">
              <a:lnSpc>
                <a:spcPct val="100000"/>
              </a:lnSpc>
              <a:spcBef>
                <a:spcPts val="95"/>
              </a:spcBef>
              <a:tabLst>
                <a:tab pos="268605" algn="l"/>
              </a:tabLst>
            </a:pPr>
            <a:r>
              <a:rPr sz="2200" spc="70" dirty="0" err="1" smtClean="0"/>
              <a:t>Ciclo</a:t>
            </a:r>
            <a:r>
              <a:rPr sz="2200" spc="70" dirty="0" smtClean="0"/>
              <a:t> </a:t>
            </a:r>
            <a:r>
              <a:rPr sz="2200" spc="75" dirty="0"/>
              <a:t>de </a:t>
            </a:r>
            <a:r>
              <a:rPr sz="2200" spc="80" dirty="0"/>
              <a:t>vida </a:t>
            </a:r>
            <a:r>
              <a:rPr sz="2200" spc="75" dirty="0"/>
              <a:t>de </a:t>
            </a:r>
            <a:r>
              <a:rPr sz="2200" spc="175" dirty="0"/>
              <a:t>um </a:t>
            </a:r>
            <a:r>
              <a:rPr sz="2200" spc="35" dirty="0"/>
              <a:t>caso </a:t>
            </a:r>
            <a:r>
              <a:rPr sz="2200" spc="75" dirty="0"/>
              <a:t>de </a:t>
            </a:r>
            <a:r>
              <a:rPr sz="2200" spc="80" dirty="0"/>
              <a:t>teste </a:t>
            </a:r>
            <a:r>
              <a:rPr sz="2200" spc="130" dirty="0"/>
              <a:t>no</a:t>
            </a:r>
            <a:r>
              <a:rPr sz="2200" spc="145" dirty="0"/>
              <a:t> </a:t>
            </a:r>
            <a:r>
              <a:rPr sz="2200" spc="-5" dirty="0"/>
              <a:t>JUnit</a:t>
            </a:r>
            <a:endParaRPr sz="2200" dirty="0"/>
          </a:p>
        </p:txBody>
      </p:sp>
      <p:sp>
        <p:nvSpPr>
          <p:cNvPr id="4" name="object 4"/>
          <p:cNvSpPr/>
          <p:nvPr/>
        </p:nvSpPr>
        <p:spPr>
          <a:xfrm>
            <a:off x="1929384" y="2935224"/>
            <a:ext cx="2740152" cy="795527"/>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905000" y="2910839"/>
            <a:ext cx="2740152" cy="795528"/>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918716" y="2924555"/>
            <a:ext cx="2737485" cy="792480"/>
          </a:xfrm>
          <a:custGeom>
            <a:avLst/>
            <a:gdLst/>
            <a:ahLst/>
            <a:cxnLst/>
            <a:rect l="l" t="t" r="r" b="b"/>
            <a:pathLst>
              <a:path w="2737485" h="792479">
                <a:moveTo>
                  <a:pt x="0" y="792479"/>
                </a:moveTo>
                <a:lnTo>
                  <a:pt x="2737104" y="792479"/>
                </a:lnTo>
                <a:lnTo>
                  <a:pt x="2737104" y="0"/>
                </a:lnTo>
                <a:lnTo>
                  <a:pt x="0" y="0"/>
                </a:lnTo>
                <a:lnTo>
                  <a:pt x="0" y="792479"/>
                </a:lnTo>
                <a:close/>
              </a:path>
            </a:pathLst>
          </a:custGeom>
          <a:solidFill>
            <a:srgbClr val="85CC1E"/>
          </a:solidFill>
        </p:spPr>
        <p:txBody>
          <a:bodyPr wrap="square" lIns="0" tIns="0" rIns="0" bIns="0" rtlCol="0"/>
          <a:lstStyle/>
          <a:p>
            <a:endParaRPr/>
          </a:p>
        </p:txBody>
      </p:sp>
      <p:sp>
        <p:nvSpPr>
          <p:cNvPr id="7" name="object 7"/>
          <p:cNvSpPr txBox="1"/>
          <p:nvPr/>
        </p:nvSpPr>
        <p:spPr>
          <a:xfrm>
            <a:off x="1918715" y="2337895"/>
            <a:ext cx="5574030" cy="1145185"/>
          </a:xfrm>
          <a:prstGeom prst="rect">
            <a:avLst/>
          </a:prstGeom>
        </p:spPr>
        <p:txBody>
          <a:bodyPr vert="horz" wrap="square" lIns="0" tIns="13970" rIns="0" bIns="0" rtlCol="0">
            <a:spAutoFit/>
          </a:bodyPr>
          <a:lstStyle/>
          <a:p>
            <a:pPr marL="1004569" indent="-228600">
              <a:spcBef>
                <a:spcPts val="110"/>
              </a:spcBef>
              <a:buClr>
                <a:srgbClr val="2CA1BE"/>
              </a:buClr>
              <a:buFont typeface="Verdana"/>
              <a:buChar char="◦"/>
              <a:tabLst>
                <a:tab pos="1003935" algn="l"/>
                <a:tab pos="1004569" algn="l"/>
              </a:tabLst>
            </a:pPr>
            <a:r>
              <a:rPr sz="2000" spc="120" dirty="0">
                <a:latin typeface="Arial"/>
                <a:cs typeface="Arial"/>
              </a:rPr>
              <a:t>utilizando </a:t>
            </a:r>
            <a:r>
              <a:rPr sz="2000" spc="65" dirty="0">
                <a:latin typeface="Arial"/>
                <a:cs typeface="Arial"/>
              </a:rPr>
              <a:t>os</a:t>
            </a:r>
            <a:r>
              <a:rPr sz="2000" spc="-15" dirty="0">
                <a:latin typeface="Arial"/>
                <a:cs typeface="Arial"/>
              </a:rPr>
              <a:t> </a:t>
            </a:r>
            <a:r>
              <a:rPr sz="2000" spc="85" dirty="0">
                <a:latin typeface="Arial"/>
                <a:cs typeface="Arial"/>
              </a:rPr>
              <a:t>chamados</a:t>
            </a:r>
            <a:r>
              <a:rPr sz="2100" i="1" spc="85" dirty="0">
                <a:latin typeface="Arial"/>
                <a:cs typeface="Arial"/>
              </a:rPr>
              <a:t>Test-fixtures</a:t>
            </a:r>
            <a:endParaRPr sz="2100">
              <a:latin typeface="Arial"/>
              <a:cs typeface="Arial"/>
            </a:endParaRPr>
          </a:p>
          <a:p>
            <a:pPr>
              <a:spcBef>
                <a:spcPts val="15"/>
              </a:spcBef>
            </a:pPr>
            <a:endParaRPr sz="3450">
              <a:latin typeface="Times New Roman"/>
              <a:cs typeface="Times New Roman"/>
            </a:endParaRPr>
          </a:p>
          <a:p>
            <a:pPr>
              <a:lnSpc>
                <a:spcPct val="100000"/>
              </a:lnSpc>
            </a:pPr>
            <a:r>
              <a:rPr spc="-5" dirty="0">
                <a:latin typeface="Arial"/>
                <a:cs typeface="Arial"/>
              </a:rPr>
              <a:t>setUp()</a:t>
            </a:r>
            <a:endParaRPr>
              <a:latin typeface="Arial"/>
              <a:cs typeface="Arial"/>
            </a:endParaRPr>
          </a:p>
        </p:txBody>
      </p:sp>
      <p:sp>
        <p:nvSpPr>
          <p:cNvPr id="8" name="object 8"/>
          <p:cNvSpPr/>
          <p:nvPr/>
        </p:nvSpPr>
        <p:spPr>
          <a:xfrm>
            <a:off x="4497323" y="4062984"/>
            <a:ext cx="2740152" cy="1010412"/>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4521708" y="4087367"/>
            <a:ext cx="2740151" cy="1010412"/>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4511040" y="4076700"/>
            <a:ext cx="2737485" cy="1007744"/>
          </a:xfrm>
          <a:custGeom>
            <a:avLst/>
            <a:gdLst/>
            <a:ahLst/>
            <a:cxnLst/>
            <a:rect l="l" t="t" r="r" b="b"/>
            <a:pathLst>
              <a:path w="2737485" h="1007745">
                <a:moveTo>
                  <a:pt x="1368552" y="0"/>
                </a:moveTo>
                <a:lnTo>
                  <a:pt x="1300252" y="616"/>
                </a:lnTo>
                <a:lnTo>
                  <a:pt x="1232818" y="2446"/>
                </a:lnTo>
                <a:lnTo>
                  <a:pt x="1166329" y="5462"/>
                </a:lnTo>
                <a:lnTo>
                  <a:pt x="1100863" y="9633"/>
                </a:lnTo>
                <a:lnTo>
                  <a:pt x="1036499" y="14932"/>
                </a:lnTo>
                <a:lnTo>
                  <a:pt x="973315" y="21329"/>
                </a:lnTo>
                <a:lnTo>
                  <a:pt x="911390" y="28795"/>
                </a:lnTo>
                <a:lnTo>
                  <a:pt x="850801" y="37302"/>
                </a:lnTo>
                <a:lnTo>
                  <a:pt x="791628" y="46820"/>
                </a:lnTo>
                <a:lnTo>
                  <a:pt x="733948" y="57322"/>
                </a:lnTo>
                <a:lnTo>
                  <a:pt x="677841" y="68777"/>
                </a:lnTo>
                <a:lnTo>
                  <a:pt x="623384" y="81157"/>
                </a:lnTo>
                <a:lnTo>
                  <a:pt x="570657" y="94434"/>
                </a:lnTo>
                <a:lnTo>
                  <a:pt x="519737" y="108578"/>
                </a:lnTo>
                <a:lnTo>
                  <a:pt x="470703" y="123560"/>
                </a:lnTo>
                <a:lnTo>
                  <a:pt x="423633" y="139351"/>
                </a:lnTo>
                <a:lnTo>
                  <a:pt x="378606" y="155924"/>
                </a:lnTo>
                <a:lnTo>
                  <a:pt x="335700" y="173248"/>
                </a:lnTo>
                <a:lnTo>
                  <a:pt x="294994" y="191295"/>
                </a:lnTo>
                <a:lnTo>
                  <a:pt x="256566" y="210036"/>
                </a:lnTo>
                <a:lnTo>
                  <a:pt x="220495" y="229442"/>
                </a:lnTo>
                <a:lnTo>
                  <a:pt x="186859" y="249484"/>
                </a:lnTo>
                <a:lnTo>
                  <a:pt x="127205" y="291362"/>
                </a:lnTo>
                <a:lnTo>
                  <a:pt x="78232" y="335438"/>
                </a:lnTo>
                <a:lnTo>
                  <a:pt x="40568" y="381482"/>
                </a:lnTo>
                <a:lnTo>
                  <a:pt x="14839" y="429261"/>
                </a:lnTo>
                <a:lnTo>
                  <a:pt x="1675" y="478547"/>
                </a:lnTo>
                <a:lnTo>
                  <a:pt x="0" y="503681"/>
                </a:lnTo>
                <a:lnTo>
                  <a:pt x="1675" y="528816"/>
                </a:lnTo>
                <a:lnTo>
                  <a:pt x="14839" y="578102"/>
                </a:lnTo>
                <a:lnTo>
                  <a:pt x="40568" y="625881"/>
                </a:lnTo>
                <a:lnTo>
                  <a:pt x="78232" y="671925"/>
                </a:lnTo>
                <a:lnTo>
                  <a:pt x="127205" y="716001"/>
                </a:lnTo>
                <a:lnTo>
                  <a:pt x="186859" y="757879"/>
                </a:lnTo>
                <a:lnTo>
                  <a:pt x="220495" y="777921"/>
                </a:lnTo>
                <a:lnTo>
                  <a:pt x="256566" y="797327"/>
                </a:lnTo>
                <a:lnTo>
                  <a:pt x="294994" y="816068"/>
                </a:lnTo>
                <a:lnTo>
                  <a:pt x="335700" y="834115"/>
                </a:lnTo>
                <a:lnTo>
                  <a:pt x="378606" y="851439"/>
                </a:lnTo>
                <a:lnTo>
                  <a:pt x="423633" y="868012"/>
                </a:lnTo>
                <a:lnTo>
                  <a:pt x="470703" y="883803"/>
                </a:lnTo>
                <a:lnTo>
                  <a:pt x="519737" y="898785"/>
                </a:lnTo>
                <a:lnTo>
                  <a:pt x="570657" y="912929"/>
                </a:lnTo>
                <a:lnTo>
                  <a:pt x="623384" y="926206"/>
                </a:lnTo>
                <a:lnTo>
                  <a:pt x="677841" y="938586"/>
                </a:lnTo>
                <a:lnTo>
                  <a:pt x="733948" y="950041"/>
                </a:lnTo>
                <a:lnTo>
                  <a:pt x="791628" y="960543"/>
                </a:lnTo>
                <a:lnTo>
                  <a:pt x="850801" y="970061"/>
                </a:lnTo>
                <a:lnTo>
                  <a:pt x="911390" y="978568"/>
                </a:lnTo>
                <a:lnTo>
                  <a:pt x="973315" y="986034"/>
                </a:lnTo>
                <a:lnTo>
                  <a:pt x="1036499" y="992431"/>
                </a:lnTo>
                <a:lnTo>
                  <a:pt x="1100863" y="997730"/>
                </a:lnTo>
                <a:lnTo>
                  <a:pt x="1166329" y="1001901"/>
                </a:lnTo>
                <a:lnTo>
                  <a:pt x="1232818" y="1004917"/>
                </a:lnTo>
                <a:lnTo>
                  <a:pt x="1300252" y="1006747"/>
                </a:lnTo>
                <a:lnTo>
                  <a:pt x="1368552" y="1007363"/>
                </a:lnTo>
                <a:lnTo>
                  <a:pt x="1436851" y="1006747"/>
                </a:lnTo>
                <a:lnTo>
                  <a:pt x="1504285" y="1004917"/>
                </a:lnTo>
                <a:lnTo>
                  <a:pt x="1570774" y="1001901"/>
                </a:lnTo>
                <a:lnTo>
                  <a:pt x="1636240" y="997730"/>
                </a:lnTo>
                <a:lnTo>
                  <a:pt x="1700604" y="992431"/>
                </a:lnTo>
                <a:lnTo>
                  <a:pt x="1763788" y="986034"/>
                </a:lnTo>
                <a:lnTo>
                  <a:pt x="1825713" y="978568"/>
                </a:lnTo>
                <a:lnTo>
                  <a:pt x="1886302" y="970061"/>
                </a:lnTo>
                <a:lnTo>
                  <a:pt x="1945475" y="960543"/>
                </a:lnTo>
                <a:lnTo>
                  <a:pt x="2003155" y="950041"/>
                </a:lnTo>
                <a:lnTo>
                  <a:pt x="2059262" y="938586"/>
                </a:lnTo>
                <a:lnTo>
                  <a:pt x="2113719" y="926206"/>
                </a:lnTo>
                <a:lnTo>
                  <a:pt x="2166446" y="912929"/>
                </a:lnTo>
                <a:lnTo>
                  <a:pt x="2217366" y="898785"/>
                </a:lnTo>
                <a:lnTo>
                  <a:pt x="2266400" y="883803"/>
                </a:lnTo>
                <a:lnTo>
                  <a:pt x="2313470" y="868012"/>
                </a:lnTo>
                <a:lnTo>
                  <a:pt x="2358497" y="851439"/>
                </a:lnTo>
                <a:lnTo>
                  <a:pt x="2401403" y="834115"/>
                </a:lnTo>
                <a:lnTo>
                  <a:pt x="2442109" y="816068"/>
                </a:lnTo>
                <a:lnTo>
                  <a:pt x="2480537" y="797327"/>
                </a:lnTo>
                <a:lnTo>
                  <a:pt x="2516608" y="777921"/>
                </a:lnTo>
                <a:lnTo>
                  <a:pt x="2550244" y="757879"/>
                </a:lnTo>
                <a:lnTo>
                  <a:pt x="2609898" y="716001"/>
                </a:lnTo>
                <a:lnTo>
                  <a:pt x="2658871" y="671925"/>
                </a:lnTo>
                <a:lnTo>
                  <a:pt x="2696535" y="625881"/>
                </a:lnTo>
                <a:lnTo>
                  <a:pt x="2722264" y="578102"/>
                </a:lnTo>
                <a:lnTo>
                  <a:pt x="2735428" y="528816"/>
                </a:lnTo>
                <a:lnTo>
                  <a:pt x="2737104" y="503681"/>
                </a:lnTo>
                <a:lnTo>
                  <a:pt x="2735428" y="478547"/>
                </a:lnTo>
                <a:lnTo>
                  <a:pt x="2722264" y="429261"/>
                </a:lnTo>
                <a:lnTo>
                  <a:pt x="2696535" y="381482"/>
                </a:lnTo>
                <a:lnTo>
                  <a:pt x="2658871" y="335438"/>
                </a:lnTo>
                <a:lnTo>
                  <a:pt x="2609898" y="291362"/>
                </a:lnTo>
                <a:lnTo>
                  <a:pt x="2550244" y="249484"/>
                </a:lnTo>
                <a:lnTo>
                  <a:pt x="2516608" y="229442"/>
                </a:lnTo>
                <a:lnTo>
                  <a:pt x="2480537" y="210036"/>
                </a:lnTo>
                <a:lnTo>
                  <a:pt x="2442109" y="191295"/>
                </a:lnTo>
                <a:lnTo>
                  <a:pt x="2401403" y="173248"/>
                </a:lnTo>
                <a:lnTo>
                  <a:pt x="2358497" y="155924"/>
                </a:lnTo>
                <a:lnTo>
                  <a:pt x="2313470" y="139351"/>
                </a:lnTo>
                <a:lnTo>
                  <a:pt x="2266400" y="123560"/>
                </a:lnTo>
                <a:lnTo>
                  <a:pt x="2217366" y="108578"/>
                </a:lnTo>
                <a:lnTo>
                  <a:pt x="2166446" y="94434"/>
                </a:lnTo>
                <a:lnTo>
                  <a:pt x="2113719" y="81157"/>
                </a:lnTo>
                <a:lnTo>
                  <a:pt x="2059262" y="68777"/>
                </a:lnTo>
                <a:lnTo>
                  <a:pt x="2003155" y="57322"/>
                </a:lnTo>
                <a:lnTo>
                  <a:pt x="1945475" y="46820"/>
                </a:lnTo>
                <a:lnTo>
                  <a:pt x="1886302" y="37302"/>
                </a:lnTo>
                <a:lnTo>
                  <a:pt x="1825713" y="28795"/>
                </a:lnTo>
                <a:lnTo>
                  <a:pt x="1763788" y="21329"/>
                </a:lnTo>
                <a:lnTo>
                  <a:pt x="1700604" y="14932"/>
                </a:lnTo>
                <a:lnTo>
                  <a:pt x="1636240" y="9633"/>
                </a:lnTo>
                <a:lnTo>
                  <a:pt x="1570774" y="5462"/>
                </a:lnTo>
                <a:lnTo>
                  <a:pt x="1504285" y="2446"/>
                </a:lnTo>
                <a:lnTo>
                  <a:pt x="1436851" y="616"/>
                </a:lnTo>
                <a:lnTo>
                  <a:pt x="1368552" y="0"/>
                </a:lnTo>
                <a:close/>
              </a:path>
            </a:pathLst>
          </a:custGeom>
          <a:solidFill>
            <a:srgbClr val="85CC1E"/>
          </a:solidFill>
        </p:spPr>
        <p:txBody>
          <a:bodyPr wrap="square" lIns="0" tIns="0" rIns="0" bIns="0" rtlCol="0"/>
          <a:lstStyle/>
          <a:p>
            <a:endParaRPr/>
          </a:p>
        </p:txBody>
      </p:sp>
      <p:sp>
        <p:nvSpPr>
          <p:cNvPr id="11" name="object 11"/>
          <p:cNvSpPr txBox="1"/>
          <p:nvPr/>
        </p:nvSpPr>
        <p:spPr>
          <a:xfrm>
            <a:off x="4900422" y="4425822"/>
            <a:ext cx="1537335" cy="299720"/>
          </a:xfrm>
          <a:prstGeom prst="rect">
            <a:avLst/>
          </a:prstGeom>
        </p:spPr>
        <p:txBody>
          <a:bodyPr vert="horz" wrap="square" lIns="0" tIns="12700" rIns="0" bIns="0" rtlCol="0">
            <a:spAutoFit/>
          </a:bodyPr>
          <a:lstStyle/>
          <a:p>
            <a:pPr marL="12700">
              <a:spcBef>
                <a:spcPts val="100"/>
              </a:spcBef>
            </a:pPr>
            <a:r>
              <a:rPr dirty="0">
                <a:latin typeface="Arial"/>
                <a:cs typeface="Arial"/>
              </a:rPr>
              <a:t>testMe</a:t>
            </a:r>
            <a:r>
              <a:rPr spc="-10" dirty="0">
                <a:latin typeface="Arial"/>
                <a:cs typeface="Arial"/>
              </a:rPr>
              <a:t>u</a:t>
            </a:r>
            <a:r>
              <a:rPr spc="-190" dirty="0">
                <a:latin typeface="Arial"/>
                <a:cs typeface="Arial"/>
              </a:rPr>
              <a:t>T</a:t>
            </a:r>
            <a:r>
              <a:rPr spc="-5" dirty="0">
                <a:latin typeface="Arial"/>
                <a:cs typeface="Arial"/>
              </a:rPr>
              <a:t>est</a:t>
            </a:r>
            <a:r>
              <a:rPr spc="-15" dirty="0">
                <a:latin typeface="Arial"/>
                <a:cs typeface="Arial"/>
              </a:rPr>
              <a:t>e</a:t>
            </a:r>
            <a:r>
              <a:rPr dirty="0">
                <a:latin typeface="Arial"/>
                <a:cs typeface="Arial"/>
              </a:rPr>
              <a:t>()</a:t>
            </a:r>
            <a:endParaRPr>
              <a:latin typeface="Arial"/>
              <a:cs typeface="Arial"/>
            </a:endParaRPr>
          </a:p>
        </p:txBody>
      </p:sp>
      <p:sp>
        <p:nvSpPr>
          <p:cNvPr id="12" name="object 12"/>
          <p:cNvSpPr/>
          <p:nvPr/>
        </p:nvSpPr>
        <p:spPr>
          <a:xfrm>
            <a:off x="7043928" y="5311140"/>
            <a:ext cx="2738628" cy="795528"/>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7019544" y="5286755"/>
            <a:ext cx="2738628" cy="795528"/>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033259" y="5300471"/>
            <a:ext cx="2735580" cy="792480"/>
          </a:xfrm>
          <a:custGeom>
            <a:avLst/>
            <a:gdLst/>
            <a:ahLst/>
            <a:cxnLst/>
            <a:rect l="l" t="t" r="r" b="b"/>
            <a:pathLst>
              <a:path w="2735579" h="792479">
                <a:moveTo>
                  <a:pt x="0" y="792479"/>
                </a:moveTo>
                <a:lnTo>
                  <a:pt x="2735580" y="792479"/>
                </a:lnTo>
                <a:lnTo>
                  <a:pt x="2735580" y="0"/>
                </a:lnTo>
                <a:lnTo>
                  <a:pt x="0" y="0"/>
                </a:lnTo>
                <a:lnTo>
                  <a:pt x="0" y="792479"/>
                </a:lnTo>
                <a:close/>
              </a:path>
            </a:pathLst>
          </a:custGeom>
          <a:solidFill>
            <a:srgbClr val="85CC1E"/>
          </a:solidFill>
        </p:spPr>
        <p:txBody>
          <a:bodyPr wrap="square" lIns="0" tIns="0" rIns="0" bIns="0" rtlCol="0"/>
          <a:lstStyle/>
          <a:p>
            <a:endParaRPr/>
          </a:p>
        </p:txBody>
      </p:sp>
      <p:sp>
        <p:nvSpPr>
          <p:cNvPr id="15" name="object 15"/>
          <p:cNvSpPr txBox="1"/>
          <p:nvPr/>
        </p:nvSpPr>
        <p:spPr>
          <a:xfrm>
            <a:off x="7033259" y="5541671"/>
            <a:ext cx="2735580" cy="300355"/>
          </a:xfrm>
          <a:prstGeom prst="rect">
            <a:avLst/>
          </a:prstGeom>
        </p:spPr>
        <p:txBody>
          <a:bodyPr vert="horz" wrap="square" lIns="0" tIns="12700" rIns="0" bIns="0" rtlCol="0">
            <a:spAutoFit/>
          </a:bodyPr>
          <a:lstStyle/>
          <a:p>
            <a:pPr>
              <a:spcBef>
                <a:spcPts val="100"/>
              </a:spcBef>
            </a:pPr>
            <a:r>
              <a:rPr spc="-10" dirty="0">
                <a:latin typeface="Arial"/>
                <a:cs typeface="Arial"/>
              </a:rPr>
              <a:t>tearDown()</a:t>
            </a:r>
            <a:endParaRPr>
              <a:latin typeface="Arial"/>
              <a:cs typeface="Arial"/>
            </a:endParaRPr>
          </a:p>
        </p:txBody>
      </p:sp>
      <p:sp>
        <p:nvSpPr>
          <p:cNvPr id="16" name="object 16"/>
          <p:cNvSpPr/>
          <p:nvPr/>
        </p:nvSpPr>
        <p:spPr>
          <a:xfrm>
            <a:off x="3203321" y="3696334"/>
            <a:ext cx="1308735" cy="812800"/>
          </a:xfrm>
          <a:custGeom>
            <a:avLst/>
            <a:gdLst/>
            <a:ahLst/>
            <a:cxnLst/>
            <a:rect l="l" t="t" r="r" b="b"/>
            <a:pathLst>
              <a:path w="1308735" h="812800">
                <a:moveTo>
                  <a:pt x="1166663" y="755270"/>
                </a:moveTo>
                <a:lnTo>
                  <a:pt x="1140460" y="798194"/>
                </a:lnTo>
                <a:lnTo>
                  <a:pt x="1308481" y="812419"/>
                </a:lnTo>
                <a:lnTo>
                  <a:pt x="1280928" y="768350"/>
                </a:lnTo>
                <a:lnTo>
                  <a:pt x="1188085" y="768350"/>
                </a:lnTo>
                <a:lnTo>
                  <a:pt x="1166663" y="755270"/>
                </a:lnTo>
                <a:close/>
              </a:path>
              <a:path w="1308735" h="812800">
                <a:moveTo>
                  <a:pt x="1192856" y="712363"/>
                </a:moveTo>
                <a:lnTo>
                  <a:pt x="1166663" y="755270"/>
                </a:lnTo>
                <a:lnTo>
                  <a:pt x="1188085" y="768350"/>
                </a:lnTo>
                <a:lnTo>
                  <a:pt x="1214247" y="725423"/>
                </a:lnTo>
                <a:lnTo>
                  <a:pt x="1192856" y="712363"/>
                </a:lnTo>
                <a:close/>
              </a:path>
              <a:path w="1308735" h="812800">
                <a:moveTo>
                  <a:pt x="1219073" y="669416"/>
                </a:moveTo>
                <a:lnTo>
                  <a:pt x="1192856" y="712363"/>
                </a:lnTo>
                <a:lnTo>
                  <a:pt x="1214247" y="725423"/>
                </a:lnTo>
                <a:lnTo>
                  <a:pt x="1188085" y="768350"/>
                </a:lnTo>
                <a:lnTo>
                  <a:pt x="1280928" y="768350"/>
                </a:lnTo>
                <a:lnTo>
                  <a:pt x="1219073" y="669416"/>
                </a:lnTo>
                <a:close/>
              </a:path>
              <a:path w="1308735" h="812800">
                <a:moveTo>
                  <a:pt x="26162" y="0"/>
                </a:moveTo>
                <a:lnTo>
                  <a:pt x="0" y="42925"/>
                </a:lnTo>
                <a:lnTo>
                  <a:pt x="1166663" y="755270"/>
                </a:lnTo>
                <a:lnTo>
                  <a:pt x="1192856" y="712363"/>
                </a:lnTo>
                <a:lnTo>
                  <a:pt x="26162" y="0"/>
                </a:lnTo>
                <a:close/>
              </a:path>
            </a:pathLst>
          </a:custGeom>
          <a:solidFill>
            <a:srgbClr val="000000"/>
          </a:solidFill>
        </p:spPr>
        <p:txBody>
          <a:bodyPr wrap="square" lIns="0" tIns="0" rIns="0" bIns="0" rtlCol="0"/>
          <a:lstStyle/>
          <a:p>
            <a:endParaRPr/>
          </a:p>
        </p:txBody>
      </p:sp>
      <p:sp>
        <p:nvSpPr>
          <p:cNvPr id="17" name="object 17"/>
          <p:cNvSpPr/>
          <p:nvPr/>
        </p:nvSpPr>
        <p:spPr>
          <a:xfrm>
            <a:off x="7234935" y="4560951"/>
            <a:ext cx="1094740" cy="740410"/>
          </a:xfrm>
          <a:custGeom>
            <a:avLst/>
            <a:gdLst/>
            <a:ahLst/>
            <a:cxnLst/>
            <a:rect l="l" t="t" r="r" b="b"/>
            <a:pathLst>
              <a:path w="1094740" h="740410">
                <a:moveTo>
                  <a:pt x="954952" y="677592"/>
                </a:moveTo>
                <a:lnTo>
                  <a:pt x="927099" y="719455"/>
                </a:lnTo>
                <a:lnTo>
                  <a:pt x="1094486" y="740283"/>
                </a:lnTo>
                <a:lnTo>
                  <a:pt x="1066570" y="691515"/>
                </a:lnTo>
                <a:lnTo>
                  <a:pt x="975867" y="691515"/>
                </a:lnTo>
                <a:lnTo>
                  <a:pt x="954952" y="677592"/>
                </a:lnTo>
                <a:close/>
              </a:path>
              <a:path w="1094740" h="740410">
                <a:moveTo>
                  <a:pt x="982795" y="635742"/>
                </a:moveTo>
                <a:lnTo>
                  <a:pt x="954952" y="677592"/>
                </a:lnTo>
                <a:lnTo>
                  <a:pt x="975867" y="691515"/>
                </a:lnTo>
                <a:lnTo>
                  <a:pt x="1003808" y="649732"/>
                </a:lnTo>
                <a:lnTo>
                  <a:pt x="982795" y="635742"/>
                </a:lnTo>
                <a:close/>
              </a:path>
              <a:path w="1094740" h="740410">
                <a:moveTo>
                  <a:pt x="1010665" y="593851"/>
                </a:moveTo>
                <a:lnTo>
                  <a:pt x="982795" y="635742"/>
                </a:lnTo>
                <a:lnTo>
                  <a:pt x="1003808" y="649732"/>
                </a:lnTo>
                <a:lnTo>
                  <a:pt x="975867" y="691515"/>
                </a:lnTo>
                <a:lnTo>
                  <a:pt x="1066570" y="691515"/>
                </a:lnTo>
                <a:lnTo>
                  <a:pt x="1010665" y="593851"/>
                </a:lnTo>
                <a:close/>
              </a:path>
              <a:path w="1094740" h="740410">
                <a:moveTo>
                  <a:pt x="27939" y="0"/>
                </a:moveTo>
                <a:lnTo>
                  <a:pt x="0" y="41910"/>
                </a:lnTo>
                <a:lnTo>
                  <a:pt x="954952" y="677592"/>
                </a:lnTo>
                <a:lnTo>
                  <a:pt x="982795" y="635742"/>
                </a:lnTo>
                <a:lnTo>
                  <a:pt x="27939" y="0"/>
                </a:lnTo>
                <a:close/>
              </a:path>
            </a:pathLst>
          </a:custGeom>
          <a:solidFill>
            <a:srgbClr val="000000"/>
          </a:solidFill>
        </p:spPr>
        <p:txBody>
          <a:bodyPr wrap="square" lIns="0" tIns="0" rIns="0" bIns="0" rtlCol="0"/>
          <a:lstStyle/>
          <a:p>
            <a:endParaRPr/>
          </a:p>
        </p:txBody>
      </p:sp>
    </p:spTree>
    <p:extLst>
      <p:ext uri="{BB962C8B-B14F-4D97-AF65-F5344CB8AC3E}">
        <p14:creationId xmlns:p14="http://schemas.microsoft.com/office/powerpoint/2010/main" val="3773518610"/>
      </p:ext>
    </p:extLst>
  </p:cSld>
  <p:clrMapOvr>
    <a:masterClrMapping/>
  </p:clrMapOvr>
</p:sld>
</file>

<file path=ppt/theme/theme1.xml><?xml version="1.0" encoding="utf-8"?>
<a:theme xmlns:a="http://schemas.openxmlformats.org/drawingml/2006/main" name="Retrospectiva">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docProps/app.xml><?xml version="1.0" encoding="utf-8"?>
<Properties xmlns="http://schemas.openxmlformats.org/officeDocument/2006/extended-properties" xmlns:vt="http://schemas.openxmlformats.org/officeDocument/2006/docPropsVTypes">
  <Template>Retrospect</Template>
  <TotalTime>635</TotalTime>
  <Words>5850</Words>
  <Application>Microsoft Office PowerPoint</Application>
  <PresentationFormat>Widescreen</PresentationFormat>
  <Paragraphs>899</Paragraphs>
  <Slides>150</Slides>
  <Notes>0</Notes>
  <HiddenSlides>0</HiddenSlides>
  <MMClips>0</MMClips>
  <ScaleCrop>false</ScaleCrop>
  <HeadingPairs>
    <vt:vector size="6" baseType="variant">
      <vt:variant>
        <vt:lpstr>Fontes usadas</vt:lpstr>
      </vt:variant>
      <vt:variant>
        <vt:i4>11</vt:i4>
      </vt:variant>
      <vt:variant>
        <vt:lpstr>Tema</vt:lpstr>
      </vt:variant>
      <vt:variant>
        <vt:i4>1</vt:i4>
      </vt:variant>
      <vt:variant>
        <vt:lpstr>Títulos de slides</vt:lpstr>
      </vt:variant>
      <vt:variant>
        <vt:i4>150</vt:i4>
      </vt:variant>
    </vt:vector>
  </HeadingPairs>
  <TitlesOfParts>
    <vt:vector size="162" baseType="lpstr">
      <vt:lpstr>Arial</vt:lpstr>
      <vt:lpstr>Calibri</vt:lpstr>
      <vt:lpstr>Calibri Light</vt:lpstr>
      <vt:lpstr>Courier New</vt:lpstr>
      <vt:lpstr>Lucida Sans Unicode</vt:lpstr>
      <vt:lpstr>Times New Roman</vt:lpstr>
      <vt:lpstr>Trebuchet MS</vt:lpstr>
      <vt:lpstr>Verdana</vt:lpstr>
      <vt:lpstr>Wingdings</vt:lpstr>
      <vt:lpstr>Wingdings 2</vt:lpstr>
      <vt:lpstr>Wingdings 3</vt:lpstr>
      <vt:lpstr>Retrospectiva</vt:lpstr>
      <vt:lpstr>Apresentação do PowerPoint</vt:lpstr>
      <vt:lpstr>Apresentação do PowerPoint</vt:lpstr>
      <vt:lpstr>Apresentação do PowerPoint</vt:lpstr>
      <vt:lpstr>Introdução</vt:lpstr>
      <vt:lpstr>Apresentação do PowerPoint</vt:lpstr>
      <vt:lpstr>Apresentação do PowerPoint</vt:lpstr>
      <vt:lpstr>Apresentação do PowerPoint</vt:lpstr>
      <vt:lpstr>Apresentação do PowerPoint</vt:lpstr>
      <vt:lpstr>Apresentação do PowerPoint</vt:lpstr>
      <vt:lpstr>Pesquisa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Classificação</vt:lpstr>
      <vt:lpstr>Apresentação do PowerPoint</vt:lpstr>
      <vt:lpstr>Apresentação do PowerPoint</vt:lpstr>
      <vt:lpstr>Apresentação do PowerPoint</vt:lpstr>
      <vt:lpstr>Apresentação do PowerPoint</vt:lpstr>
      <vt:lpstr>Apresentação do PowerPoint</vt:lpstr>
      <vt:lpstr>Apresentação do PowerPoint</vt:lpstr>
      <vt:lpstr>Qualidade</vt:lpstr>
      <vt:lpstr>Apresentação do PowerPoint</vt:lpstr>
      <vt:lpstr>Atividade 2</vt:lpstr>
      <vt:lpstr>Conceitos Básicos de Teste</vt:lpstr>
      <vt:lpstr>Artefatos</vt:lpstr>
      <vt:lpstr>Apresentação do PowerPoint</vt:lpstr>
      <vt:lpstr>Caso de Teste</vt:lpstr>
      <vt:lpstr>Roteiro de Testes</vt:lpstr>
      <vt:lpstr>BUG</vt:lpstr>
      <vt:lpstr>Custo</vt:lpstr>
      <vt:lpstr>Apresentação do PowerPoint</vt:lpstr>
      <vt:lpstr>Papéis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 No nosso contexto, os testes de unidade são:</vt:lpstr>
      <vt:lpstr>Vantagens de testes de unidade:</vt:lpstr>
      <vt:lpstr>Apresentação do PowerPoint</vt:lpstr>
      <vt:lpstr>Qualidades desejáveis:</vt:lpstr>
      <vt:lpstr>Suponha a classe Java abaixo</vt:lpstr>
      <vt:lpstr>Teste de unidade para a classe</vt:lpstr>
      <vt:lpstr>Apresentação do PowerPoint</vt:lpstr>
      <vt:lpstr>Quando escrever um teste de unidade de uma  classe?</vt:lpstr>
      <vt:lpstr>Quando escrever um teste de unidade de uma  classe? O teste de unidade é o primeiro código que deve ser escrito</vt:lpstr>
      <vt:lpstr>Quando escrever um teste de unidade de uma  classe?</vt:lpstr>
      <vt:lpstr>Quando escrever um teste de unidade de uma  classe?</vt:lpstr>
      <vt:lpstr>Quando escrever um teste de unidade de uma  classe?</vt:lpstr>
      <vt:lpstr>Quando escrever um teste de unidade de uma  classe?</vt:lpstr>
      <vt:lpstr>Quando escrever um teste de unidade de uma  classe?</vt:lpstr>
      <vt:lpstr>Quando escrever um teste de unidade de uma  classe?</vt:lpstr>
      <vt:lpstr>Quando escrever um teste de unidade de uma  classe?</vt:lpstr>
      <vt:lpstr>Quando escrever um teste de unidade de uma  classe?</vt:lpstr>
      <vt:lpstr>Quando escrever um teste de unidade de uma  classe?</vt:lpstr>
      <vt:lpstr>Quando escrever um teste de unidade de uma  classe?</vt:lpstr>
      <vt:lpstr>Apresentação do PowerPoint</vt:lpstr>
      <vt:lpstr>Permitem a execução dos testes de forma  repetitiva por qualquer pessoa. Apresentam o resultado da execução dos  testes de forma organizada e estruturada.</vt:lpstr>
      <vt:lpstr>Apresentação do PowerPoint</vt:lpstr>
      <vt:lpstr>Desenvolvido por Kent  Beck (XP) e Erich Gamma  (GoF)</vt:lpstr>
      <vt:lpstr>Testes são métodos com anotação</vt:lpstr>
      <vt:lpstr>Simplicidade:</vt:lpstr>
      <vt:lpstr>Os casos de teste podem ser agrupados em  uma suíte, para não termos que executá-los  um a um:</vt:lpstr>
      <vt:lpstr>Ciclo de vida de um caso de teste no JUnit</vt:lpstr>
      <vt:lpstr>Test-fixture: public class MoneyTest {  private Money f12CHF;  private Money f14CHF;  private Money f28USD;</vt:lpstr>
      <vt:lpstr>Tutorial introdutório</vt:lpstr>
      <vt:lpstr> Testando se operações retornam  exceções indevidas</vt:lpstr>
      <vt:lpstr>Testando se operações não retornam exceções</vt:lpstr>
      <vt:lpstr>Apresentação do PowerPoint</vt:lpstr>
      <vt:lpstr>assert – Garante que uma determinada condição seja</vt:lpstr>
      <vt:lpstr>E ainda é possível verificar se exceções foram  chamadas sem muito esforço!</vt:lpstr>
      <vt:lpstr>Ainda é possível executar códigos antes de  um método apenas uma vez antes de todos  os métodos de teste e/ou apenas uma vez  depois de todos os métodos de teste.</vt:lpstr>
      <vt:lpstr>Há ainda vários outros tipos de verificações,  como limitar o tempo de execução</vt:lpstr>
      <vt:lpstr>Simular o processo de desenvolvimento.</vt:lpstr>
      <vt:lpstr>Baixar o arquivo Exercicio JUnit.zip 1 - Descompactar em alguma pasta</vt:lpstr>
      <vt:lpstr>Dado o exercício do Triângulo, fazer um Test  Drive Development daquela função, usando  10 casos de teste (ver slides da primeira aula)</vt:lpstr>
      <vt:lpstr>Devem haver no mínimo 10 métodos de teste  (anotados com @Test) cobrindo os casos  típicos discutidos na Aula 1</vt:lpstr>
      <vt:lpstr>Dado a especificação dos testes que você fez  para a Pilha (10 casos de teste no mínimo), na  primeira aula, você deve desenvolver os seus  testes usando JUnit</vt:lpstr>
      <vt:lpstr>Enviar os arquivos por email</vt:lpstr>
      <vt:lpstr>Apresentação do PowerPoint</vt:lpstr>
      <vt:lpstr>Apresentação do PowerPoint</vt:lpstr>
      <vt:lpstr>Apresentação do PowerPoint</vt:lpstr>
      <vt:lpstr>Segundo Graham Fewster (1999, p. 4), existe uma  diferença clara entre testes e automação de testes.</vt:lpstr>
      <vt:lpstr>Aumento da velocidade de execução de  testes</vt:lpstr>
      <vt:lpstr>Custo inicial maior Profissionais precisam ser mais bem  formados ou treinados (devem ser bons  programadores);</vt:lpstr>
      <vt:lpstr>Separar dados e código</vt:lpstr>
      <vt:lpstr>Teste não é uma mera “seqüência de ações”.</vt:lpstr>
      <vt:lpstr>A automação não irá reduzir imediatamente  os custos de desenvolvimento</vt:lpstr>
      <vt:lpstr>Não tente 100% de automação</vt:lpstr>
      <vt:lpstr>Testes de regressão encontram a minoria dos  defeitos.</vt:lpstr>
      <vt:lpstr>Apresentação do PowerPoint</vt:lpstr>
      <vt:lpstr>Normalmente testabilidade é um  investimento melhor do que automação.</vt:lpstr>
      <vt:lpstr>Apresentação do PowerPoint</vt:lpstr>
      <vt:lpstr>Apresentação do PowerPoint</vt:lpstr>
      <vt:lpstr>Apresentação do PowerPoint</vt:lpstr>
      <vt:lpstr>Apresentação do PowerPoint</vt:lpstr>
      <vt:lpstr>Selenium-IDE</vt:lpstr>
      <vt:lpstr>Selenium Webdriver</vt:lpstr>
      <vt:lpstr>Selenium-Grid</vt:lpstr>
      <vt:lpstr>Apresentação do PowerPoint</vt:lpstr>
      <vt:lpstr>Apresentação do PowerPoint</vt:lpstr>
      <vt:lpstr>Apresentação do PowerPoint</vt:lpstr>
      <vt:lpstr>Ações de gravação</vt:lpstr>
      <vt:lpstr>Apresentação do PowerPoint</vt:lpstr>
      <vt:lpstr>Apresentação do PowerPoint</vt:lpstr>
      <vt:lpstr>Apresentação do PowerPoint</vt:lpstr>
      <vt:lpstr>Teste de Desempenho</vt:lpstr>
      <vt:lpstr>Apresentação do PowerPoint</vt:lpstr>
      <vt:lpstr>Apresentação do PowerPoint</vt:lpstr>
      <vt:lpstr>Apresentação do PowerPoint</vt:lpstr>
      <vt:lpstr>O Proposito deste teste</vt:lpstr>
      <vt:lpstr>Benefícios</vt:lpstr>
      <vt:lpstr>JMeter</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Fabiano Moreira</dc:creator>
  <cp:lastModifiedBy>Flavia Gonçalves de Almeida</cp:lastModifiedBy>
  <cp:revision>29</cp:revision>
  <dcterms:created xsi:type="dcterms:W3CDTF">2018-09-24T20:28:14Z</dcterms:created>
  <dcterms:modified xsi:type="dcterms:W3CDTF">2018-11-30T23:23:47Z</dcterms:modified>
</cp:coreProperties>
</file>